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Lato" panose="020F0502020204030203" pitchFamily="34" charset="0"/>
      <p:regular r:id="rId29"/>
      <p:bold r:id="rId30"/>
      <p:italic r:id="rId31"/>
      <p:boldItalic r:id="rId32"/>
    </p:embeddedFont>
    <p:embeddedFont>
      <p:font typeface="Lato Light" panose="020F03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223D20-084F-0846-B9C3-1A5AE7AC7F00}" v="181" dt="2023-05-15T23:55:44.267"/>
  </p1510:revLst>
</p1510:revInfo>
</file>

<file path=ppt/tableStyles.xml><?xml version="1.0" encoding="utf-8"?>
<a:tblStyleLst xmlns:a="http://schemas.openxmlformats.org/drawingml/2006/main" def="{5E643D37-AC4D-4201-8B4D-505EF8539BCD}">
  <a:tblStyle styleId="{5E643D37-AC4D-4201-8B4D-505EF8539B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91"/>
    <p:restoredTop sz="86395"/>
  </p:normalViewPr>
  <p:slideViewPr>
    <p:cSldViewPr snapToGrid="0">
      <p:cViewPr varScale="1">
        <p:scale>
          <a:sx n="140" d="100"/>
          <a:sy n="140" d="100"/>
        </p:scale>
        <p:origin x="800" y="192"/>
      </p:cViewPr>
      <p:guideLst>
        <p:guide orient="horz" pos="1620"/>
        <p:guide pos="2880"/>
      </p:guideLst>
    </p:cSldViewPr>
  </p:slideViewPr>
  <p:outlineViewPr>
    <p:cViewPr>
      <p:scale>
        <a:sx n="33" d="100"/>
        <a:sy n="33" d="100"/>
      </p:scale>
      <p:origin x="0" y="-44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Espinoza-Kulick" userId="5dc9f630-e48d-4d86-9060-daf81e56d551" providerId="ADAL" clId="{EE223D20-084F-0846-B9C3-1A5AE7AC7F00}"/>
    <pc:docChg chg="modSld">
      <pc:chgData name="Mario Espinoza-Kulick" userId="5dc9f630-e48d-4d86-9060-daf81e56d551" providerId="ADAL" clId="{EE223D20-084F-0846-B9C3-1A5AE7AC7F00}" dt="2023-05-16T00:16:28.090" v="524" actId="20577"/>
      <pc:docMkLst>
        <pc:docMk/>
      </pc:docMkLst>
      <pc:sldChg chg="modSp mod modNotes">
        <pc:chgData name="Mario Espinoza-Kulick" userId="5dc9f630-e48d-4d86-9060-daf81e56d551" providerId="ADAL" clId="{EE223D20-084F-0846-B9C3-1A5AE7AC7F00}" dt="2023-05-16T00:01:30.510" v="486" actId="13244"/>
        <pc:sldMkLst>
          <pc:docMk/>
          <pc:sldMk cId="0" sldId="256"/>
        </pc:sldMkLst>
        <pc:spChg chg="ord">
          <ac:chgData name="Mario Espinoza-Kulick" userId="5dc9f630-e48d-4d86-9060-daf81e56d551" providerId="ADAL" clId="{EE223D20-084F-0846-B9C3-1A5AE7AC7F00}" dt="2023-05-16T00:01:30.510" v="486" actId="13244"/>
          <ac:spMkLst>
            <pc:docMk/>
            <pc:sldMk cId="0" sldId="256"/>
            <ac:spMk id="54" creationId="{00000000-0000-0000-0000-000000000000}"/>
          </ac:spMkLst>
        </pc:spChg>
        <pc:spChg chg="mod">
          <ac:chgData name="Mario Espinoza-Kulick" userId="5dc9f630-e48d-4d86-9060-daf81e56d551" providerId="ADAL" clId="{EE223D20-084F-0846-B9C3-1A5AE7AC7F00}" dt="2023-05-15T23:54:40.789" v="475" actId="13244"/>
          <ac:spMkLst>
            <pc:docMk/>
            <pc:sldMk cId="0" sldId="256"/>
            <ac:spMk id="55" creationId="{00000000-0000-0000-0000-000000000000}"/>
          </ac:spMkLst>
        </pc:spChg>
      </pc:sldChg>
      <pc:sldChg chg="modSp mod">
        <pc:chgData name="Mario Espinoza-Kulick" userId="5dc9f630-e48d-4d86-9060-daf81e56d551" providerId="ADAL" clId="{EE223D20-084F-0846-B9C3-1A5AE7AC7F00}" dt="2023-05-16T00:01:41.061" v="490" actId="13244"/>
        <pc:sldMkLst>
          <pc:docMk/>
          <pc:sldMk cId="0" sldId="257"/>
        </pc:sldMkLst>
        <pc:spChg chg="ord">
          <ac:chgData name="Mario Espinoza-Kulick" userId="5dc9f630-e48d-4d86-9060-daf81e56d551" providerId="ADAL" clId="{EE223D20-084F-0846-B9C3-1A5AE7AC7F00}" dt="2023-05-16T00:01:36.627" v="487" actId="13244"/>
          <ac:spMkLst>
            <pc:docMk/>
            <pc:sldMk cId="0" sldId="257"/>
            <ac:spMk id="60" creationId="{00000000-0000-0000-0000-000000000000}"/>
          </ac:spMkLst>
        </pc:spChg>
        <pc:spChg chg="mod ord">
          <ac:chgData name="Mario Espinoza-Kulick" userId="5dc9f630-e48d-4d86-9060-daf81e56d551" providerId="ADAL" clId="{EE223D20-084F-0846-B9C3-1A5AE7AC7F00}" dt="2023-05-16T00:01:39.460" v="489" actId="13244"/>
          <ac:spMkLst>
            <pc:docMk/>
            <pc:sldMk cId="0" sldId="257"/>
            <ac:spMk id="61" creationId="{00000000-0000-0000-0000-000000000000}"/>
          </ac:spMkLst>
        </pc:spChg>
        <pc:spChg chg="mod">
          <ac:chgData name="Mario Espinoza-Kulick" userId="5dc9f630-e48d-4d86-9060-daf81e56d551" providerId="ADAL" clId="{EE223D20-084F-0846-B9C3-1A5AE7AC7F00}" dt="2023-05-15T23:54:45.881" v="476" actId="13244"/>
          <ac:spMkLst>
            <pc:docMk/>
            <pc:sldMk cId="0" sldId="257"/>
            <ac:spMk id="63" creationId="{00000000-0000-0000-0000-000000000000}"/>
          </ac:spMkLst>
        </pc:spChg>
        <pc:picChg chg="mod ord">
          <ac:chgData name="Mario Espinoza-Kulick" userId="5dc9f630-e48d-4d86-9060-daf81e56d551" providerId="ADAL" clId="{EE223D20-084F-0846-B9C3-1A5AE7AC7F00}" dt="2023-05-16T00:01:41.061" v="490" actId="13244"/>
          <ac:picMkLst>
            <pc:docMk/>
            <pc:sldMk cId="0" sldId="257"/>
            <ac:picMk id="62" creationId="{00000000-0000-0000-0000-000000000000}"/>
          </ac:picMkLst>
        </pc:picChg>
      </pc:sldChg>
      <pc:sldChg chg="modSp mod modNotes">
        <pc:chgData name="Mario Espinoza-Kulick" userId="5dc9f630-e48d-4d86-9060-daf81e56d551" providerId="ADAL" clId="{EE223D20-084F-0846-B9C3-1A5AE7AC7F00}" dt="2023-05-16T00:01:54.311" v="492" actId="13244"/>
        <pc:sldMkLst>
          <pc:docMk/>
          <pc:sldMk cId="0" sldId="258"/>
        </pc:sldMkLst>
        <pc:spChg chg="mod ord">
          <ac:chgData name="Mario Espinoza-Kulick" userId="5dc9f630-e48d-4d86-9060-daf81e56d551" providerId="ADAL" clId="{EE223D20-084F-0846-B9C3-1A5AE7AC7F00}" dt="2023-05-16T00:01:50.411" v="491" actId="13244"/>
          <ac:spMkLst>
            <pc:docMk/>
            <pc:sldMk cId="0" sldId="258"/>
            <ac:spMk id="68" creationId="{00000000-0000-0000-0000-000000000000}"/>
          </ac:spMkLst>
        </pc:spChg>
        <pc:spChg chg="ord">
          <ac:chgData name="Mario Espinoza-Kulick" userId="5dc9f630-e48d-4d86-9060-daf81e56d551" providerId="ADAL" clId="{EE223D20-084F-0846-B9C3-1A5AE7AC7F00}" dt="2023-05-16T00:01:54.311" v="492" actId="13244"/>
          <ac:spMkLst>
            <pc:docMk/>
            <pc:sldMk cId="0" sldId="258"/>
            <ac:spMk id="69" creationId="{00000000-0000-0000-0000-000000000000}"/>
          </ac:spMkLst>
        </pc:spChg>
        <pc:spChg chg="mod">
          <ac:chgData name="Mario Espinoza-Kulick" userId="5dc9f630-e48d-4d86-9060-daf81e56d551" providerId="ADAL" clId="{EE223D20-084F-0846-B9C3-1A5AE7AC7F00}" dt="2023-05-15T23:55:06.403" v="481" actId="13244"/>
          <ac:spMkLst>
            <pc:docMk/>
            <pc:sldMk cId="0" sldId="258"/>
            <ac:spMk id="70" creationId="{00000000-0000-0000-0000-000000000000}"/>
          </ac:spMkLst>
        </pc:spChg>
      </pc:sldChg>
      <pc:sldChg chg="modSp mod">
        <pc:chgData name="Mario Espinoza-Kulick" userId="5dc9f630-e48d-4d86-9060-daf81e56d551" providerId="ADAL" clId="{EE223D20-084F-0846-B9C3-1A5AE7AC7F00}" dt="2023-05-16T00:02:05.396" v="495" actId="13244"/>
        <pc:sldMkLst>
          <pc:docMk/>
          <pc:sldMk cId="0" sldId="259"/>
        </pc:sldMkLst>
        <pc:spChg chg="mod ord">
          <ac:chgData name="Mario Espinoza-Kulick" userId="5dc9f630-e48d-4d86-9060-daf81e56d551" providerId="ADAL" clId="{EE223D20-084F-0846-B9C3-1A5AE7AC7F00}" dt="2023-05-16T00:01:59.544" v="493" actId="13244"/>
          <ac:spMkLst>
            <pc:docMk/>
            <pc:sldMk cId="0" sldId="259"/>
            <ac:spMk id="75" creationId="{00000000-0000-0000-0000-000000000000}"/>
          </ac:spMkLst>
        </pc:spChg>
        <pc:spChg chg="mod ord">
          <ac:chgData name="Mario Espinoza-Kulick" userId="5dc9f630-e48d-4d86-9060-daf81e56d551" providerId="ADAL" clId="{EE223D20-084F-0846-B9C3-1A5AE7AC7F00}" dt="2023-05-16T00:02:02.645" v="494" actId="13244"/>
          <ac:spMkLst>
            <pc:docMk/>
            <pc:sldMk cId="0" sldId="259"/>
            <ac:spMk id="76" creationId="{00000000-0000-0000-0000-000000000000}"/>
          </ac:spMkLst>
        </pc:spChg>
        <pc:spChg chg="mod">
          <ac:chgData name="Mario Espinoza-Kulick" userId="5dc9f630-e48d-4d86-9060-daf81e56d551" providerId="ADAL" clId="{EE223D20-084F-0846-B9C3-1A5AE7AC7F00}" dt="2023-05-15T23:55:28.805" v="482" actId="13244"/>
          <ac:spMkLst>
            <pc:docMk/>
            <pc:sldMk cId="0" sldId="259"/>
            <ac:spMk id="78" creationId="{00000000-0000-0000-0000-000000000000}"/>
          </ac:spMkLst>
        </pc:spChg>
        <pc:picChg chg="mod ord">
          <ac:chgData name="Mario Espinoza-Kulick" userId="5dc9f630-e48d-4d86-9060-daf81e56d551" providerId="ADAL" clId="{EE223D20-084F-0846-B9C3-1A5AE7AC7F00}" dt="2023-05-16T00:02:05.396" v="495" actId="13244"/>
          <ac:picMkLst>
            <pc:docMk/>
            <pc:sldMk cId="0" sldId="259"/>
            <ac:picMk id="77" creationId="{00000000-0000-0000-0000-000000000000}"/>
          </ac:picMkLst>
        </pc:picChg>
      </pc:sldChg>
      <pc:sldChg chg="modSp mod modNotes">
        <pc:chgData name="Mario Espinoza-Kulick" userId="5dc9f630-e48d-4d86-9060-daf81e56d551" providerId="ADAL" clId="{EE223D20-084F-0846-B9C3-1A5AE7AC7F00}" dt="2023-05-16T00:02:09.896" v="496" actId="13244"/>
        <pc:sldMkLst>
          <pc:docMk/>
          <pc:sldMk cId="0" sldId="260"/>
        </pc:sldMkLst>
        <pc:spChg chg="ord">
          <ac:chgData name="Mario Espinoza-Kulick" userId="5dc9f630-e48d-4d86-9060-daf81e56d551" providerId="ADAL" clId="{EE223D20-084F-0846-B9C3-1A5AE7AC7F00}" dt="2023-05-16T00:02:09.896" v="496" actId="13244"/>
          <ac:spMkLst>
            <pc:docMk/>
            <pc:sldMk cId="0" sldId="260"/>
            <ac:spMk id="83" creationId="{00000000-0000-0000-0000-000000000000}"/>
          </ac:spMkLst>
        </pc:spChg>
        <pc:spChg chg="mod">
          <ac:chgData name="Mario Espinoza-Kulick" userId="5dc9f630-e48d-4d86-9060-daf81e56d551" providerId="ADAL" clId="{EE223D20-084F-0846-B9C3-1A5AE7AC7F00}" dt="2023-05-15T23:55:44.267" v="485" actId="13244"/>
          <ac:spMkLst>
            <pc:docMk/>
            <pc:sldMk cId="0" sldId="260"/>
            <ac:spMk id="84" creationId="{00000000-0000-0000-0000-000000000000}"/>
          </ac:spMkLst>
        </pc:spChg>
      </pc:sldChg>
      <pc:sldChg chg="modSp mod">
        <pc:chgData name="Mario Espinoza-Kulick" userId="5dc9f630-e48d-4d86-9060-daf81e56d551" providerId="ADAL" clId="{EE223D20-084F-0846-B9C3-1A5AE7AC7F00}" dt="2023-05-16T00:02:16.596" v="497" actId="13244"/>
        <pc:sldMkLst>
          <pc:docMk/>
          <pc:sldMk cId="0" sldId="261"/>
        </pc:sldMkLst>
        <pc:picChg chg="mod ord">
          <ac:chgData name="Mario Espinoza-Kulick" userId="5dc9f630-e48d-4d86-9060-daf81e56d551" providerId="ADAL" clId="{EE223D20-084F-0846-B9C3-1A5AE7AC7F00}" dt="2023-05-16T00:02:16.596" v="497" actId="13244"/>
          <ac:picMkLst>
            <pc:docMk/>
            <pc:sldMk cId="0" sldId="261"/>
            <ac:picMk id="91" creationId="{00000000-0000-0000-0000-000000000000}"/>
          </ac:picMkLst>
        </pc:picChg>
      </pc:sldChg>
      <pc:sldChg chg="modSp mod">
        <pc:chgData name="Mario Espinoza-Kulick" userId="5dc9f630-e48d-4d86-9060-daf81e56d551" providerId="ADAL" clId="{EE223D20-084F-0846-B9C3-1A5AE7AC7F00}" dt="2023-05-16T00:02:40.832" v="498" actId="13244"/>
        <pc:sldMkLst>
          <pc:docMk/>
          <pc:sldMk cId="0" sldId="263"/>
        </pc:sldMkLst>
        <pc:spChg chg="ord">
          <ac:chgData name="Mario Espinoza-Kulick" userId="5dc9f630-e48d-4d86-9060-daf81e56d551" providerId="ADAL" clId="{EE223D20-084F-0846-B9C3-1A5AE7AC7F00}" dt="2023-05-16T00:02:40.832" v="498" actId="13244"/>
          <ac:spMkLst>
            <pc:docMk/>
            <pc:sldMk cId="0" sldId="263"/>
            <ac:spMk id="104" creationId="{00000000-0000-0000-0000-000000000000}"/>
          </ac:spMkLst>
        </pc:spChg>
        <pc:picChg chg="mod">
          <ac:chgData name="Mario Espinoza-Kulick" userId="5dc9f630-e48d-4d86-9060-daf81e56d551" providerId="ADAL" clId="{EE223D20-084F-0846-B9C3-1A5AE7AC7F00}" dt="2023-05-15T23:50:11.317" v="8" actId="962"/>
          <ac:picMkLst>
            <pc:docMk/>
            <pc:sldMk cId="0" sldId="263"/>
            <ac:picMk id="103" creationId="{00000000-0000-0000-0000-000000000000}"/>
          </ac:picMkLst>
        </pc:picChg>
      </pc:sldChg>
      <pc:sldChg chg="modSp modNotes">
        <pc:chgData name="Mario Espinoza-Kulick" userId="5dc9f630-e48d-4d86-9060-daf81e56d551" providerId="ADAL" clId="{EE223D20-084F-0846-B9C3-1A5AE7AC7F00}" dt="2023-05-15T23:52:31.376" v="382" actId="20577"/>
        <pc:sldMkLst>
          <pc:docMk/>
          <pc:sldMk cId="0" sldId="264"/>
        </pc:sldMkLst>
        <pc:spChg chg="mod">
          <ac:chgData name="Mario Espinoza-Kulick" userId="5dc9f630-e48d-4d86-9060-daf81e56d551" providerId="ADAL" clId="{EE223D20-084F-0846-B9C3-1A5AE7AC7F00}" dt="2023-05-15T23:52:31.376" v="382" actId="20577"/>
          <ac:spMkLst>
            <pc:docMk/>
            <pc:sldMk cId="0" sldId="264"/>
            <ac:spMk id="109" creationId="{00000000-0000-0000-0000-000000000000}"/>
          </ac:spMkLst>
        </pc:spChg>
      </pc:sldChg>
      <pc:sldChg chg="modSp mod modNotes">
        <pc:chgData name="Mario Espinoza-Kulick" userId="5dc9f630-e48d-4d86-9060-daf81e56d551" providerId="ADAL" clId="{EE223D20-084F-0846-B9C3-1A5AE7AC7F00}" dt="2023-05-16T00:15:58.820" v="509" actId="1076"/>
        <pc:sldMkLst>
          <pc:docMk/>
          <pc:sldMk cId="0" sldId="265"/>
        </pc:sldMkLst>
        <pc:spChg chg="mod">
          <ac:chgData name="Mario Espinoza-Kulick" userId="5dc9f630-e48d-4d86-9060-daf81e56d551" providerId="ADAL" clId="{EE223D20-084F-0846-B9C3-1A5AE7AC7F00}" dt="2023-05-15T23:52:48.961" v="406" actId="20577"/>
          <ac:spMkLst>
            <pc:docMk/>
            <pc:sldMk cId="0" sldId="265"/>
            <ac:spMk id="115" creationId="{00000000-0000-0000-0000-000000000000}"/>
          </ac:spMkLst>
        </pc:spChg>
        <pc:spChg chg="mod">
          <ac:chgData name="Mario Espinoza-Kulick" userId="5dc9f630-e48d-4d86-9060-daf81e56d551" providerId="ADAL" clId="{EE223D20-084F-0846-B9C3-1A5AE7AC7F00}" dt="2023-05-16T00:15:58.820" v="509" actId="1076"/>
          <ac:spMkLst>
            <pc:docMk/>
            <pc:sldMk cId="0" sldId="265"/>
            <ac:spMk id="116" creationId="{00000000-0000-0000-0000-000000000000}"/>
          </ac:spMkLst>
        </pc:spChg>
      </pc:sldChg>
      <pc:sldChg chg="addSp delSp modSp mod">
        <pc:chgData name="Mario Espinoza-Kulick" userId="5dc9f630-e48d-4d86-9060-daf81e56d551" providerId="ADAL" clId="{EE223D20-084F-0846-B9C3-1A5AE7AC7F00}" dt="2023-05-15T23:52:10.631" v="376" actId="166"/>
        <pc:sldMkLst>
          <pc:docMk/>
          <pc:sldMk cId="0" sldId="266"/>
        </pc:sldMkLst>
        <pc:spChg chg="add del mod">
          <ac:chgData name="Mario Espinoza-Kulick" userId="5dc9f630-e48d-4d86-9060-daf81e56d551" providerId="ADAL" clId="{EE223D20-084F-0846-B9C3-1A5AE7AC7F00}" dt="2023-05-15T23:51:51.634" v="330" actId="478"/>
          <ac:spMkLst>
            <pc:docMk/>
            <pc:sldMk cId="0" sldId="266"/>
            <ac:spMk id="2" creationId="{F4022498-745C-FB66-E63E-EA8705D19F5C}"/>
          </ac:spMkLst>
        </pc:spChg>
        <pc:spChg chg="add mod">
          <ac:chgData name="Mario Espinoza-Kulick" userId="5dc9f630-e48d-4d86-9060-daf81e56d551" providerId="ADAL" clId="{EE223D20-084F-0846-B9C3-1A5AE7AC7F00}" dt="2023-05-15T23:51:59.652" v="374" actId="27636"/>
          <ac:spMkLst>
            <pc:docMk/>
            <pc:sldMk cId="0" sldId="266"/>
            <ac:spMk id="3" creationId="{010474B7-532D-304E-1298-E6DCD204B0D0}"/>
          </ac:spMkLst>
        </pc:spChg>
        <pc:picChg chg="mod">
          <ac:chgData name="Mario Espinoza-Kulick" userId="5dc9f630-e48d-4d86-9060-daf81e56d551" providerId="ADAL" clId="{EE223D20-084F-0846-B9C3-1A5AE7AC7F00}" dt="2023-05-15T23:52:10.631" v="376" actId="166"/>
          <ac:picMkLst>
            <pc:docMk/>
            <pc:sldMk cId="0" sldId="266"/>
            <ac:picMk id="121" creationId="{00000000-0000-0000-0000-000000000000}"/>
          </ac:picMkLst>
        </pc:picChg>
      </pc:sldChg>
      <pc:sldChg chg="modSp mod">
        <pc:chgData name="Mario Espinoza-Kulick" userId="5dc9f630-e48d-4d86-9060-daf81e56d551" providerId="ADAL" clId="{EE223D20-084F-0846-B9C3-1A5AE7AC7F00}" dt="2023-05-16T00:16:11.138" v="516" actId="20577"/>
        <pc:sldMkLst>
          <pc:docMk/>
          <pc:sldMk cId="0" sldId="267"/>
        </pc:sldMkLst>
        <pc:spChg chg="mod">
          <ac:chgData name="Mario Espinoza-Kulick" userId="5dc9f630-e48d-4d86-9060-daf81e56d551" providerId="ADAL" clId="{EE223D20-084F-0846-B9C3-1A5AE7AC7F00}" dt="2023-05-16T00:16:11.138" v="516" actId="20577"/>
          <ac:spMkLst>
            <pc:docMk/>
            <pc:sldMk cId="0" sldId="267"/>
            <ac:spMk id="126" creationId="{00000000-0000-0000-0000-000000000000}"/>
          </ac:spMkLst>
        </pc:spChg>
        <pc:spChg chg="mod">
          <ac:chgData name="Mario Espinoza-Kulick" userId="5dc9f630-e48d-4d86-9060-daf81e56d551" providerId="ADAL" clId="{EE223D20-084F-0846-B9C3-1A5AE7AC7F00}" dt="2023-05-16T00:16:04.080" v="510" actId="1076"/>
          <ac:spMkLst>
            <pc:docMk/>
            <pc:sldMk cId="0" sldId="267"/>
            <ac:spMk id="127" creationId="{00000000-0000-0000-0000-000000000000}"/>
          </ac:spMkLst>
        </pc:spChg>
      </pc:sldChg>
      <pc:sldChg chg="modSp mod modNotes">
        <pc:chgData name="Mario Espinoza-Kulick" userId="5dc9f630-e48d-4d86-9060-daf81e56d551" providerId="ADAL" clId="{EE223D20-084F-0846-B9C3-1A5AE7AC7F00}" dt="2023-05-16T00:16:08.458" v="512" actId="20577"/>
        <pc:sldMkLst>
          <pc:docMk/>
          <pc:sldMk cId="0" sldId="268"/>
        </pc:sldMkLst>
        <pc:spChg chg="mod">
          <ac:chgData name="Mario Espinoza-Kulick" userId="5dc9f630-e48d-4d86-9060-daf81e56d551" providerId="ADAL" clId="{EE223D20-084F-0846-B9C3-1A5AE7AC7F00}" dt="2023-05-16T00:16:08.458" v="512" actId="20577"/>
          <ac:spMkLst>
            <pc:docMk/>
            <pc:sldMk cId="0" sldId="268"/>
            <ac:spMk id="132" creationId="{00000000-0000-0000-0000-000000000000}"/>
          </ac:spMkLst>
        </pc:spChg>
      </pc:sldChg>
      <pc:sldChg chg="modSp mod modNotes">
        <pc:chgData name="Mario Espinoza-Kulick" userId="5dc9f630-e48d-4d86-9060-daf81e56d551" providerId="ADAL" clId="{EE223D20-084F-0846-B9C3-1A5AE7AC7F00}" dt="2023-05-16T00:16:19.585" v="518" actId="20577"/>
        <pc:sldMkLst>
          <pc:docMk/>
          <pc:sldMk cId="0" sldId="269"/>
        </pc:sldMkLst>
        <pc:spChg chg="mod">
          <ac:chgData name="Mario Espinoza-Kulick" userId="5dc9f630-e48d-4d86-9060-daf81e56d551" providerId="ADAL" clId="{EE223D20-084F-0846-B9C3-1A5AE7AC7F00}" dt="2023-05-16T00:16:19.585" v="518" actId="20577"/>
          <ac:spMkLst>
            <pc:docMk/>
            <pc:sldMk cId="0" sldId="269"/>
            <ac:spMk id="138" creationId="{00000000-0000-0000-0000-000000000000}"/>
          </ac:spMkLst>
        </pc:spChg>
      </pc:sldChg>
      <pc:sldChg chg="modSp mod modNotes">
        <pc:chgData name="Mario Espinoza-Kulick" userId="5dc9f630-e48d-4d86-9060-daf81e56d551" providerId="ADAL" clId="{EE223D20-084F-0846-B9C3-1A5AE7AC7F00}" dt="2023-05-16T00:16:22.378" v="520" actId="20577"/>
        <pc:sldMkLst>
          <pc:docMk/>
          <pc:sldMk cId="0" sldId="270"/>
        </pc:sldMkLst>
        <pc:spChg chg="mod">
          <ac:chgData name="Mario Espinoza-Kulick" userId="5dc9f630-e48d-4d86-9060-daf81e56d551" providerId="ADAL" clId="{EE223D20-084F-0846-B9C3-1A5AE7AC7F00}" dt="2023-05-16T00:16:22.378" v="520" actId="20577"/>
          <ac:spMkLst>
            <pc:docMk/>
            <pc:sldMk cId="0" sldId="270"/>
            <ac:spMk id="144" creationId="{00000000-0000-0000-0000-000000000000}"/>
          </ac:spMkLst>
        </pc:spChg>
      </pc:sldChg>
      <pc:sldChg chg="modSp mod modNotes">
        <pc:chgData name="Mario Espinoza-Kulick" userId="5dc9f630-e48d-4d86-9060-daf81e56d551" providerId="ADAL" clId="{EE223D20-084F-0846-B9C3-1A5AE7AC7F00}" dt="2023-05-16T00:16:28.090" v="524" actId="20577"/>
        <pc:sldMkLst>
          <pc:docMk/>
          <pc:sldMk cId="0" sldId="272"/>
        </pc:sldMkLst>
        <pc:spChg chg="mod">
          <ac:chgData name="Mario Espinoza-Kulick" userId="5dc9f630-e48d-4d86-9060-daf81e56d551" providerId="ADAL" clId="{EE223D20-084F-0846-B9C3-1A5AE7AC7F00}" dt="2023-05-16T00:16:28.090" v="524" actId="20577"/>
          <ac:spMkLst>
            <pc:docMk/>
            <pc:sldMk cId="0" sldId="272"/>
            <ac:spMk id="156" creationId="{00000000-0000-0000-0000-000000000000}"/>
          </ac:spMkLst>
        </pc:spChg>
      </pc:sldChg>
      <pc:sldChg chg="modSp mod">
        <pc:chgData name="Mario Espinoza-Kulick" userId="5dc9f630-e48d-4d86-9060-daf81e56d551" providerId="ADAL" clId="{EE223D20-084F-0846-B9C3-1A5AE7AC7F00}" dt="2023-05-16T00:03:25.746" v="505" actId="13244"/>
        <pc:sldMkLst>
          <pc:docMk/>
          <pc:sldMk cId="0" sldId="274"/>
        </pc:sldMkLst>
        <pc:graphicFrameChg chg="ord modGraphic">
          <ac:chgData name="Mario Espinoza-Kulick" userId="5dc9f630-e48d-4d86-9060-daf81e56d551" providerId="ADAL" clId="{EE223D20-084F-0846-B9C3-1A5AE7AC7F00}" dt="2023-05-16T00:03:25.746" v="505" actId="13244"/>
          <ac:graphicFrameMkLst>
            <pc:docMk/>
            <pc:sldMk cId="0" sldId="274"/>
            <ac:graphicFrameMk id="180" creationId="{00000000-0000-0000-0000-000000000000}"/>
          </ac:graphicFrameMkLst>
        </pc:graphicFrameChg>
        <pc:cxnChg chg="mod">
          <ac:chgData name="Mario Espinoza-Kulick" userId="5dc9f630-e48d-4d86-9060-daf81e56d551" providerId="ADAL" clId="{EE223D20-084F-0846-B9C3-1A5AE7AC7F00}" dt="2023-05-15T23:50:47.327" v="295" actId="962"/>
          <ac:cxnSpMkLst>
            <pc:docMk/>
            <pc:sldMk cId="0" sldId="274"/>
            <ac:cxnSpMk id="168" creationId="{00000000-0000-0000-0000-000000000000}"/>
          </ac:cxnSpMkLst>
        </pc:cxnChg>
        <pc:cxnChg chg="mod ord">
          <ac:chgData name="Mario Espinoza-Kulick" userId="5dc9f630-e48d-4d86-9060-daf81e56d551" providerId="ADAL" clId="{EE223D20-084F-0846-B9C3-1A5AE7AC7F00}" dt="2023-05-16T00:02:58.581" v="500" actId="13244"/>
          <ac:cxnSpMkLst>
            <pc:docMk/>
            <pc:sldMk cId="0" sldId="274"/>
            <ac:cxnSpMk id="173" creationId="{00000000-0000-0000-0000-000000000000}"/>
          </ac:cxnSpMkLst>
        </pc:cxnChg>
        <pc:cxnChg chg="mod ord">
          <ac:chgData name="Mario Espinoza-Kulick" userId="5dc9f630-e48d-4d86-9060-daf81e56d551" providerId="ADAL" clId="{EE223D20-084F-0846-B9C3-1A5AE7AC7F00}" dt="2023-05-16T00:03:10.280" v="501" actId="13244"/>
          <ac:cxnSpMkLst>
            <pc:docMk/>
            <pc:sldMk cId="0" sldId="274"/>
            <ac:cxnSpMk id="174" creationId="{00000000-0000-0000-0000-000000000000}"/>
          </ac:cxnSpMkLst>
        </pc:cxnChg>
        <pc:cxnChg chg="mod ord">
          <ac:chgData name="Mario Espinoza-Kulick" userId="5dc9f630-e48d-4d86-9060-daf81e56d551" providerId="ADAL" clId="{EE223D20-084F-0846-B9C3-1A5AE7AC7F00}" dt="2023-05-16T00:03:14.046" v="502" actId="13244"/>
          <ac:cxnSpMkLst>
            <pc:docMk/>
            <pc:sldMk cId="0" sldId="274"/>
            <ac:cxnSpMk id="175" creationId="{00000000-0000-0000-0000-000000000000}"/>
          </ac:cxnSpMkLst>
        </pc:cxnChg>
        <pc:cxnChg chg="mod ord">
          <ac:chgData name="Mario Espinoza-Kulick" userId="5dc9f630-e48d-4d86-9060-daf81e56d551" providerId="ADAL" clId="{EE223D20-084F-0846-B9C3-1A5AE7AC7F00}" dt="2023-05-16T00:03:17.980" v="503" actId="13244"/>
          <ac:cxnSpMkLst>
            <pc:docMk/>
            <pc:sldMk cId="0" sldId="274"/>
            <ac:cxnSpMk id="177" creationId="{00000000-0000-0000-0000-000000000000}"/>
          </ac:cxnSpMkLst>
        </pc:cxnChg>
        <pc:cxnChg chg="mod ord">
          <ac:chgData name="Mario Espinoza-Kulick" userId="5dc9f630-e48d-4d86-9060-daf81e56d551" providerId="ADAL" clId="{EE223D20-084F-0846-B9C3-1A5AE7AC7F00}" dt="2023-05-16T00:03:22.780" v="504" actId="13244"/>
          <ac:cxnSpMkLst>
            <pc:docMk/>
            <pc:sldMk cId="0" sldId="274"/>
            <ac:cxnSpMk id="179" creationId="{00000000-0000-0000-0000-000000000000}"/>
          </ac:cxnSpMkLst>
        </pc:cxnChg>
      </pc:sldChg>
      <pc:sldChg chg="modSp modNotes">
        <pc:chgData name="Mario Espinoza-Kulick" userId="5dc9f630-e48d-4d86-9060-daf81e56d551" providerId="ADAL" clId="{EE223D20-084F-0846-B9C3-1A5AE7AC7F00}" dt="2023-05-15T23:54:11.531" v="466" actId="20577"/>
        <pc:sldMkLst>
          <pc:docMk/>
          <pc:sldMk cId="0" sldId="277"/>
        </pc:sldMkLst>
        <pc:spChg chg="mod">
          <ac:chgData name="Mario Espinoza-Kulick" userId="5dc9f630-e48d-4d86-9060-daf81e56d551" providerId="ADAL" clId="{EE223D20-084F-0846-B9C3-1A5AE7AC7F00}" dt="2023-05-15T23:54:11.531" v="466" actId="20577"/>
          <ac:spMkLst>
            <pc:docMk/>
            <pc:sldMk cId="0" sldId="277"/>
            <ac:spMk id="197" creationId="{00000000-0000-0000-0000-000000000000}"/>
          </ac:spMkLst>
        </pc:spChg>
      </pc:sldChg>
      <pc:sldChg chg="modSp modNotes">
        <pc:chgData name="Mario Espinoza-Kulick" userId="5dc9f630-e48d-4d86-9060-daf81e56d551" providerId="ADAL" clId="{EE223D20-084F-0846-B9C3-1A5AE7AC7F00}" dt="2023-05-15T23:54:20.553" v="474" actId="20577"/>
        <pc:sldMkLst>
          <pc:docMk/>
          <pc:sldMk cId="0" sldId="278"/>
        </pc:sldMkLst>
        <pc:spChg chg="mod">
          <ac:chgData name="Mario Espinoza-Kulick" userId="5dc9f630-e48d-4d86-9060-daf81e56d551" providerId="ADAL" clId="{EE223D20-084F-0846-B9C3-1A5AE7AC7F00}" dt="2023-05-15T23:54:20.553" v="474" actId="20577"/>
          <ac:spMkLst>
            <pc:docMk/>
            <pc:sldMk cId="0" sldId="278"/>
            <ac:spMk id="203" creationId="{00000000-0000-0000-0000-000000000000}"/>
          </ac:spMkLst>
        </pc:spChg>
      </pc:sldChg>
      <pc:sldChg chg="modSp mod">
        <pc:chgData name="Mario Espinoza-Kulick" userId="5dc9f630-e48d-4d86-9060-daf81e56d551" providerId="ADAL" clId="{EE223D20-084F-0846-B9C3-1A5AE7AC7F00}" dt="2023-05-16T00:03:47.581" v="508" actId="13244"/>
        <pc:sldMkLst>
          <pc:docMk/>
          <pc:sldMk cId="0" sldId="281"/>
        </pc:sldMkLst>
        <pc:spChg chg="mod">
          <ac:chgData name="Mario Espinoza-Kulick" userId="5dc9f630-e48d-4d86-9060-daf81e56d551" providerId="ADAL" clId="{EE223D20-084F-0846-B9C3-1A5AE7AC7F00}" dt="2023-05-15T23:51:07.087" v="303" actId="962"/>
          <ac:spMkLst>
            <pc:docMk/>
            <pc:sldMk cId="0" sldId="281"/>
            <ac:spMk id="222" creationId="{00000000-0000-0000-0000-000000000000}"/>
          </ac:spMkLst>
        </pc:spChg>
        <pc:spChg chg="mod">
          <ac:chgData name="Mario Espinoza-Kulick" userId="5dc9f630-e48d-4d86-9060-daf81e56d551" providerId="ADAL" clId="{EE223D20-084F-0846-B9C3-1A5AE7AC7F00}" dt="2023-05-15T23:51:09.888" v="304" actId="962"/>
          <ac:spMkLst>
            <pc:docMk/>
            <pc:sldMk cId="0" sldId="281"/>
            <ac:spMk id="223" creationId="{00000000-0000-0000-0000-000000000000}"/>
          </ac:spMkLst>
        </pc:spChg>
        <pc:spChg chg="mod">
          <ac:chgData name="Mario Espinoza-Kulick" userId="5dc9f630-e48d-4d86-9060-daf81e56d551" providerId="ADAL" clId="{EE223D20-084F-0846-B9C3-1A5AE7AC7F00}" dt="2023-05-15T23:51:11.798" v="305" actId="962"/>
          <ac:spMkLst>
            <pc:docMk/>
            <pc:sldMk cId="0" sldId="281"/>
            <ac:spMk id="224" creationId="{00000000-0000-0000-0000-000000000000}"/>
          </ac:spMkLst>
        </pc:spChg>
        <pc:spChg chg="ord">
          <ac:chgData name="Mario Espinoza-Kulick" userId="5dc9f630-e48d-4d86-9060-daf81e56d551" providerId="ADAL" clId="{EE223D20-084F-0846-B9C3-1A5AE7AC7F00}" dt="2023-05-16T00:03:36.114" v="506" actId="13244"/>
          <ac:spMkLst>
            <pc:docMk/>
            <pc:sldMk cId="0" sldId="281"/>
            <ac:spMk id="225" creationId="{00000000-0000-0000-0000-000000000000}"/>
          </ac:spMkLst>
        </pc:spChg>
        <pc:spChg chg="ord">
          <ac:chgData name="Mario Espinoza-Kulick" userId="5dc9f630-e48d-4d86-9060-daf81e56d551" providerId="ADAL" clId="{EE223D20-084F-0846-B9C3-1A5AE7AC7F00}" dt="2023-05-16T00:03:43.498" v="507" actId="13244"/>
          <ac:spMkLst>
            <pc:docMk/>
            <pc:sldMk cId="0" sldId="281"/>
            <ac:spMk id="226" creationId="{00000000-0000-0000-0000-000000000000}"/>
          </ac:spMkLst>
        </pc:spChg>
        <pc:spChg chg="ord">
          <ac:chgData name="Mario Espinoza-Kulick" userId="5dc9f630-e48d-4d86-9060-daf81e56d551" providerId="ADAL" clId="{EE223D20-084F-0846-B9C3-1A5AE7AC7F00}" dt="2023-05-16T00:03:47.581" v="508" actId="13244"/>
          <ac:spMkLst>
            <pc:docMk/>
            <pc:sldMk cId="0" sldId="281"/>
            <ac:spMk id="2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671b4d62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671b4d62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1b22888ab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1b22888ab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928dd832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928dd832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1b22888ab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1b22888ab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1b22888ab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1b22888ab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1b22888ab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1b22888ab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1b22888ab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1b22888ab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1928dd832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1928dd832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928dd83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1928dd83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671b4d620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671b4d620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1928dd832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1928dd832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671b4d620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671b4d620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b22888ab4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b22888ab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1928dd8326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1928dd8326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1928dd832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1928dd832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1928dd832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1928dd832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1928dd8326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1928dd8326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671b4d620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671b4d620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671b4d620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671b4d620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671b4d620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671b4d620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671b4d620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671b4d620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1b1d37d8e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1b1d37d8e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671b4d620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671b4d620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1b1d37d8e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1b1d37d8e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671b4d620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671b4d620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1b22888ab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1b22888ab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1pPr>
            <a:lvl2pPr marL="914400" lvl="1" indent="-317500" rtl="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2pPr>
            <a:lvl3pPr marL="1371600" lvl="2" indent="-317500" rtl="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3pPr>
            <a:lvl4pPr marL="1828800" lvl="3" indent="-317500" rtl="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4pPr>
            <a:lvl5pPr marL="2286000" lvl="4" indent="-317500" rtl="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5pPr>
            <a:lvl6pPr marL="2743200" lvl="5" indent="-317500" rtl="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6pPr>
            <a:lvl7pPr marL="3200400" lvl="6" indent="-317500" rtl="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7pPr>
            <a:lvl8pPr marL="3657600" lvl="7" indent="-317500" rtl="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8pPr>
            <a:lvl9pPr marL="4114800" lvl="8" indent="-317500" rtl="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mythus.fandom.com/wiki/Coyolxauhqui" TargetMode="External"/><Relationship Id="rId5" Type="http://schemas.openxmlformats.org/officeDocument/2006/relationships/hyperlink" Target="https://creativecommons.org/licenses/by-sa/3.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nc-nd/2.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flickr.com/photos/sylviaduckworth/" TargetMode="External"/><Relationship Id="rId5" Type="http://schemas.openxmlformats.org/officeDocument/2006/relationships/hyperlink" Target="https://www.flickr.com/photos/sylviaduckworth/50500299716/in/gallery-196731557@N03-72157721183110876/"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pewresearch.org/fact-tank/2021/08/23/most-americans-say-the-declining-share-of-white-people-in-the-u-s-is-neither-good-nor-bad-for-societ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New Directions in Chicanx and Latinx Studies</a:t>
            </a: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400"/>
              <a:t>Identities Overview Slides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Image Description 2.1.2 - 2</a:t>
            </a:r>
            <a:endParaRPr dirty="0"/>
          </a:p>
        </p:txBody>
      </p:sp>
      <p:sp>
        <p:nvSpPr>
          <p:cNvPr id="116" name="Google Shape;116;p22"/>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1300" dirty="0">
                <a:solidFill>
                  <a:schemeClr val="dk1"/>
                </a:solidFill>
                <a:latin typeface="Lato"/>
                <a:ea typeface="Lato"/>
                <a:cs typeface="Lato"/>
                <a:sym typeface="Lato"/>
              </a:rPr>
              <a:t>Question 7 is “What is your race?” with options to mark one or more boxes to identify your race and to fill in origin information within each category. The options for responses are:</a:t>
            </a:r>
            <a:endParaRPr sz="1300" dirty="0">
              <a:solidFill>
                <a:schemeClr val="dk1"/>
              </a:solidFill>
              <a:latin typeface="Lato"/>
              <a:ea typeface="Lato"/>
              <a:cs typeface="Lato"/>
              <a:sym typeface="Lato"/>
            </a:endParaRPr>
          </a:p>
          <a:p>
            <a:pPr marL="457200" lvl="0" indent="-311150" algn="l" rtl="0">
              <a:lnSpc>
                <a:spcPct val="95000"/>
              </a:lnSpc>
              <a:spcBef>
                <a:spcPts val="1200"/>
              </a:spcBef>
              <a:spcAft>
                <a:spcPts val="0"/>
              </a:spcAft>
              <a:buClr>
                <a:schemeClr val="dk1"/>
              </a:buClr>
              <a:buSzPts val="1300"/>
              <a:buFont typeface="Lato"/>
              <a:buChar char="●"/>
            </a:pPr>
            <a:r>
              <a:rPr lang="en" sz="1300" dirty="0">
                <a:solidFill>
                  <a:schemeClr val="dk1"/>
                </a:solidFill>
                <a:latin typeface="Lato"/>
                <a:ea typeface="Lato"/>
                <a:cs typeface="Lato"/>
                <a:sym typeface="Lato"/>
              </a:rPr>
              <a:t>White - Print for example, German, Irish, English, Italian, Lebanese, Egyptian, etc.</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Black of African Am. - Print for example, African American, Jamaican, Haitian, Nigerian, Ethiopian, Somali, etc.</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American Indian or Alaska Native - Print name of enrolled or principal tribe(s), for example, Navajo Nation, Blackfeet Tribe, Mayan, Aztec, Native Village of Barrow Inupiat Traditional Government, Nome Eskimo Community, etc.</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Chinese</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Vietnamese</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Native Hawaiian</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Filipino</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Korean</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Samoan</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Asian Indian</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Japanese</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Chamorro</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Other </a:t>
            </a:r>
            <a:r>
              <a:rPr lang="en" sz="1300" dirty="0" err="1">
                <a:solidFill>
                  <a:schemeClr val="dk1"/>
                </a:solidFill>
                <a:latin typeface="Lato"/>
                <a:ea typeface="Lato"/>
                <a:cs typeface="Lato"/>
                <a:sym typeface="Lato"/>
              </a:rPr>
              <a:t>Aisan</a:t>
            </a:r>
            <a:r>
              <a:rPr lang="en" sz="1300" dirty="0">
                <a:solidFill>
                  <a:schemeClr val="dk1"/>
                </a:solidFill>
                <a:latin typeface="Lato"/>
                <a:ea typeface="Lato"/>
                <a:cs typeface="Lato"/>
                <a:sym typeface="Lato"/>
              </a:rPr>
              <a:t> - Print for example, Pakistani, Cambodian, Hmong, etc.</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Other Pacific Islander - Print, for example, Tongan, Fijian, </a:t>
            </a:r>
            <a:r>
              <a:rPr lang="en" sz="1300" dirty="0" err="1">
                <a:solidFill>
                  <a:schemeClr val="dk1"/>
                </a:solidFill>
                <a:latin typeface="Lato"/>
                <a:ea typeface="Lato"/>
                <a:cs typeface="Lato"/>
                <a:sym typeface="Lato"/>
              </a:rPr>
              <a:t>Marhsallese</a:t>
            </a:r>
            <a:r>
              <a:rPr lang="en" sz="1300" dirty="0">
                <a:solidFill>
                  <a:schemeClr val="dk1"/>
                </a:solidFill>
                <a:latin typeface="Lato"/>
                <a:ea typeface="Lato"/>
                <a:cs typeface="Lato"/>
                <a:sym typeface="Lato"/>
              </a:rPr>
              <a:t>, etc.</a:t>
            </a:r>
            <a:endParaRPr sz="1300" dirty="0">
              <a:solidFill>
                <a:schemeClr val="dk1"/>
              </a:solidFill>
              <a:latin typeface="Lato"/>
              <a:ea typeface="Lato"/>
              <a:cs typeface="Lato"/>
              <a:sym typeface="Lato"/>
            </a:endParaRPr>
          </a:p>
          <a:p>
            <a:pPr marL="457200" lvl="0" indent="-311150" algn="l" rtl="0">
              <a:lnSpc>
                <a:spcPct val="95000"/>
              </a:lnSpc>
              <a:spcBef>
                <a:spcPts val="0"/>
              </a:spcBef>
              <a:spcAft>
                <a:spcPts val="0"/>
              </a:spcAft>
              <a:buClr>
                <a:schemeClr val="dk1"/>
              </a:buClr>
              <a:buSzPts val="1300"/>
              <a:buFont typeface="Lato"/>
              <a:buChar char="●"/>
            </a:pPr>
            <a:r>
              <a:rPr lang="en" sz="1300" dirty="0">
                <a:solidFill>
                  <a:schemeClr val="dk1"/>
                </a:solidFill>
                <a:latin typeface="Lato"/>
                <a:ea typeface="Lato"/>
                <a:cs typeface="Lato"/>
                <a:sym typeface="Lato"/>
              </a:rPr>
              <a:t>Some other race - Print race, or origin.</a:t>
            </a:r>
            <a:endParaRPr sz="1300" dirty="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 name="Title 2">
            <a:extLst>
              <a:ext uri="{FF2B5EF4-FFF2-40B4-BE49-F238E27FC236}">
                <a16:creationId xmlns:a16="http://schemas.microsoft.com/office/drawing/2014/main" id="{010474B7-532D-304E-1298-E6DCD204B0D0}"/>
              </a:ext>
            </a:extLst>
          </p:cNvPr>
          <p:cNvSpPr>
            <a:spLocks noGrp="1"/>
          </p:cNvSpPr>
          <p:nvPr>
            <p:ph type="title"/>
          </p:nvPr>
        </p:nvSpPr>
        <p:spPr/>
        <p:txBody>
          <a:bodyPr>
            <a:normAutofit fontScale="90000"/>
          </a:bodyPr>
          <a:lstStyle/>
          <a:p>
            <a:r>
              <a:rPr lang="en-US" dirty="0"/>
              <a:t>What Census Call Us: A Historical Timeline</a:t>
            </a:r>
          </a:p>
        </p:txBody>
      </p:sp>
      <p:pic>
        <p:nvPicPr>
          <p:cNvPr id="121" name="Google Shape;121;p23" descr="A detailed timeline of how the census has created and used racial categories. Details in text"/>
          <p:cNvPicPr preferRelativeResize="0"/>
          <p:nvPr/>
        </p:nvPicPr>
        <p:blipFill>
          <a:blip r:embed="rId3">
            <a:alphaModFix/>
          </a:blip>
          <a:stretch>
            <a:fillRect/>
          </a:stretch>
        </p:blipFill>
        <p:spPr>
          <a:xfrm>
            <a:off x="346780" y="0"/>
            <a:ext cx="848552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Image Description 2.1.3 - 1</a:t>
            </a:r>
            <a:endParaRPr dirty="0"/>
          </a:p>
        </p:txBody>
      </p:sp>
      <p:sp>
        <p:nvSpPr>
          <p:cNvPr id="127" name="Google Shape;127;p24"/>
          <p:cNvSpPr txBox="1">
            <a:spLocks noGrp="1"/>
          </p:cNvSpPr>
          <p:nvPr>
            <p:ph type="body" idx="1"/>
          </p:nvPr>
        </p:nvSpPr>
        <p:spPr>
          <a:xfrm>
            <a:off x="311700" y="871260"/>
            <a:ext cx="8520600" cy="38391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1200" dirty="0">
                <a:solidFill>
                  <a:schemeClr val="dk1"/>
                </a:solidFill>
                <a:latin typeface="Lato"/>
                <a:ea typeface="Lato"/>
                <a:cs typeface="Lato"/>
                <a:sym typeface="Lato"/>
              </a:rPr>
              <a:t>“This graphic displays the different race, ethnicity and origin categories used in the U.S. decennial census, from the first one in 1790 to the latest count in 2020. The category names often changed from one decade to the next, in a reflection of the current politics, science, and public attitudes. For example, “colored” became “black,” with “Negro” and “African American” added later” and “Starting in 2000, Americans could include themselves in more than one racial category. Before that, many multiracial people were counted in only one racial category.”</a:t>
            </a:r>
            <a:endParaRPr sz="1200" dirty="0">
              <a:solidFill>
                <a:schemeClr val="dk1"/>
              </a:solidFill>
              <a:latin typeface="Lato"/>
              <a:ea typeface="Lato"/>
              <a:cs typeface="Lato"/>
              <a:sym typeface="Lato"/>
            </a:endParaRPr>
          </a:p>
          <a:p>
            <a:pPr marL="0" lvl="0" indent="0" algn="l" rtl="0">
              <a:lnSpc>
                <a:spcPct val="100000"/>
              </a:lnSpc>
              <a:spcBef>
                <a:spcPts val="1200"/>
              </a:spcBef>
              <a:spcAft>
                <a:spcPts val="0"/>
              </a:spcAft>
              <a:buNone/>
            </a:pPr>
            <a:r>
              <a:rPr lang="en" sz="1200" dirty="0">
                <a:solidFill>
                  <a:schemeClr val="dk1"/>
                </a:solidFill>
                <a:latin typeface="Lato"/>
                <a:ea typeface="Lato"/>
                <a:cs typeface="Lato"/>
                <a:sym typeface="Lato"/>
              </a:rPr>
              <a:t>The timeline from 1790 to 2020 shows the ten-year cycle of Census dates and includes seven layers corresponding to six racial categories (White, Black or African American, American Indian or Alaskan Native, Asian, Pacific Islander, and some other race), and one ethnic category (Hispanic, Latino, or Spanish origin). The categories in each group are listed here by the year they were first collected, with a note if they replaced a previously used category or were newly added.</a:t>
            </a:r>
            <a:endParaRPr sz="1090" dirty="0">
              <a:solidFill>
                <a:schemeClr val="dk1"/>
              </a:solidFill>
              <a:latin typeface="Lato"/>
              <a:ea typeface="Lato"/>
              <a:cs typeface="Lato"/>
              <a:sym typeface="Lato"/>
            </a:endParaRPr>
          </a:p>
          <a:p>
            <a:pPr marL="457200" lvl="0" indent="-298450" algn="l" rtl="0">
              <a:lnSpc>
                <a:spcPct val="95000"/>
              </a:lnSpc>
              <a:spcBef>
                <a:spcPts val="1200"/>
              </a:spcBef>
              <a:spcAft>
                <a:spcPts val="0"/>
              </a:spcAft>
              <a:buClr>
                <a:schemeClr val="dk1"/>
              </a:buClr>
              <a:buSzPts val="1100"/>
              <a:buFont typeface="Lato"/>
              <a:buChar char="●"/>
            </a:pPr>
            <a:r>
              <a:rPr lang="en" sz="1100" dirty="0">
                <a:solidFill>
                  <a:schemeClr val="dk1"/>
                </a:solidFill>
                <a:latin typeface="Lato"/>
                <a:ea typeface="Lato"/>
                <a:cs typeface="Lato"/>
                <a:sym typeface="Lato"/>
              </a:rPr>
              <a:t>White: First included in 1790 as “Free white males, Free white males,” replaced in 1850 with “White” until the present.</a:t>
            </a:r>
            <a:endParaRPr sz="1100" dirty="0">
              <a:solidFill>
                <a:schemeClr val="dk1"/>
              </a:solidFill>
              <a:latin typeface="Lato"/>
              <a:ea typeface="Lato"/>
              <a:cs typeface="Lato"/>
              <a:sym typeface="Lato"/>
            </a:endParaRPr>
          </a:p>
          <a:p>
            <a:pPr marL="457200" lvl="0" indent="-298450" algn="l" rtl="0">
              <a:lnSpc>
                <a:spcPct val="95000"/>
              </a:lnSpc>
              <a:spcBef>
                <a:spcPts val="0"/>
              </a:spcBef>
              <a:spcAft>
                <a:spcPts val="0"/>
              </a:spcAft>
              <a:buClr>
                <a:schemeClr val="dk1"/>
              </a:buClr>
              <a:buSzPts val="1100"/>
              <a:buFont typeface="Lato"/>
              <a:buChar char="●"/>
            </a:pPr>
            <a:r>
              <a:rPr lang="en" sz="1100" dirty="0">
                <a:solidFill>
                  <a:schemeClr val="dk1"/>
                </a:solidFill>
                <a:latin typeface="Lato"/>
                <a:ea typeface="Lato"/>
                <a:cs typeface="Lato"/>
                <a:sym typeface="Lato"/>
              </a:rPr>
              <a:t>Black or African American: First included in 1790 as “All other free persons” and “Slaves,” which was replaced in 1820 “Free colored males and females” and “Slaves.” In 1850, all categories were replaced with “Black,” “Mulatto,” “Black Slaves,” and “Mulatto Slaves.” In 1870, both categories of enslaved people were removed and enslaved people were accounted with other free Black and multiracial individuals categorized at the time as “Mulatto.” In 1890, “Quadroon” and “Octoroon” were added. In 1900, the previous categories were replaced with “Black (Negro of Negro descent),” which was replaced in 1910 with “Black” and “Mulatto.” Since 1930, a single category has been used, starting with “Negro,” until it changed to “Negro or Black” in 1970, then “Black or Negro” in 1980 until 2000, when it became “Black African </a:t>
            </a:r>
            <a:r>
              <a:rPr lang="en" sz="1100" dirty="0" err="1">
                <a:solidFill>
                  <a:schemeClr val="dk1"/>
                </a:solidFill>
                <a:latin typeface="Lato"/>
                <a:ea typeface="Lato"/>
                <a:cs typeface="Lato"/>
                <a:sym typeface="Lato"/>
              </a:rPr>
              <a:t>Amreican</a:t>
            </a:r>
            <a:r>
              <a:rPr lang="en" sz="1100" dirty="0">
                <a:solidFill>
                  <a:schemeClr val="dk1"/>
                </a:solidFill>
                <a:latin typeface="Lato"/>
                <a:ea typeface="Lato"/>
                <a:cs typeface="Lato"/>
                <a:sym typeface="Lato"/>
              </a:rPr>
              <a:t>, or Negro” and then “Black or African American” in 2020.</a:t>
            </a:r>
            <a:endParaRPr sz="1100" dirty="0">
              <a:solidFill>
                <a:schemeClr val="dk1"/>
              </a:solidFill>
              <a:latin typeface="Lato"/>
              <a:ea typeface="Lato"/>
              <a:cs typeface="Lato"/>
              <a:sym typeface="Lato"/>
            </a:endParaRPr>
          </a:p>
          <a:p>
            <a:pPr marL="914400" lvl="1" indent="-292100" algn="l" rtl="0">
              <a:lnSpc>
                <a:spcPct val="95000"/>
              </a:lnSpc>
              <a:spcBef>
                <a:spcPts val="0"/>
              </a:spcBef>
              <a:spcAft>
                <a:spcPts val="0"/>
              </a:spcAft>
              <a:buClr>
                <a:schemeClr val="dk1"/>
              </a:buClr>
              <a:buSzPts val="1000"/>
              <a:buFont typeface="Lato"/>
              <a:buChar char="○"/>
            </a:pPr>
            <a:r>
              <a:rPr lang="en" sz="1000" dirty="0">
                <a:solidFill>
                  <a:schemeClr val="dk1"/>
                </a:solidFill>
                <a:latin typeface="Lato"/>
                <a:ea typeface="Lato"/>
                <a:cs typeface="Lato"/>
                <a:sym typeface="Lato"/>
              </a:rPr>
              <a:t>“Mulatto: Definitions varied from census to census, but this term generally means someone who is black and at least one other race. Mulattoes, octoroons and quadroons were counted as single-race black, but today could be counted as multiracial.”</a:t>
            </a:r>
            <a:endParaRPr sz="1000" dirty="0">
              <a:solidFill>
                <a:schemeClr val="dk1"/>
              </a:solidFill>
              <a:latin typeface="Lato"/>
              <a:ea typeface="Lato"/>
              <a:cs typeface="Lato"/>
              <a:sym typeface="Lato"/>
            </a:endParaRPr>
          </a:p>
          <a:p>
            <a:pPr marL="914400" lvl="1" indent="-292100" algn="l" rtl="0">
              <a:lnSpc>
                <a:spcPct val="95000"/>
              </a:lnSpc>
              <a:spcBef>
                <a:spcPts val="0"/>
              </a:spcBef>
              <a:spcAft>
                <a:spcPts val="0"/>
              </a:spcAft>
              <a:buClr>
                <a:schemeClr val="dk1"/>
              </a:buClr>
              <a:buSzPts val="1000"/>
              <a:buFont typeface="Lato"/>
              <a:buChar char="○"/>
            </a:pPr>
            <a:r>
              <a:rPr lang="en" sz="1000" dirty="0">
                <a:solidFill>
                  <a:schemeClr val="dk1"/>
                </a:solidFill>
                <a:latin typeface="Lato"/>
                <a:ea typeface="Lato"/>
                <a:cs typeface="Lato"/>
                <a:sym typeface="Lato"/>
              </a:rPr>
              <a:t>“Quadroon: Someone with ‘one-fourth black blood,’ according to census-taker instructions.”</a:t>
            </a:r>
            <a:endParaRPr sz="1000" dirty="0">
              <a:solidFill>
                <a:schemeClr val="dk1"/>
              </a:solidFill>
              <a:latin typeface="Lato"/>
              <a:ea typeface="Lato"/>
              <a:cs typeface="Lato"/>
              <a:sym typeface="Lato"/>
            </a:endParaRPr>
          </a:p>
          <a:p>
            <a:pPr marL="914400" lvl="1" indent="-292100" algn="l" rtl="0">
              <a:lnSpc>
                <a:spcPct val="95000"/>
              </a:lnSpc>
              <a:spcBef>
                <a:spcPts val="0"/>
              </a:spcBef>
              <a:spcAft>
                <a:spcPts val="0"/>
              </a:spcAft>
              <a:buClr>
                <a:schemeClr val="dk1"/>
              </a:buClr>
              <a:buSzPts val="1000"/>
              <a:buFont typeface="Lato"/>
              <a:buChar char="○"/>
            </a:pPr>
            <a:r>
              <a:rPr lang="en" sz="1000" dirty="0">
                <a:solidFill>
                  <a:schemeClr val="dk1"/>
                </a:solidFill>
                <a:latin typeface="Lato"/>
                <a:ea typeface="Lato"/>
                <a:cs typeface="Lato"/>
                <a:sym typeface="Lato"/>
              </a:rPr>
              <a:t>“Octoroon: Someone with ‘one-eighth or any trace of black blood.’”</a:t>
            </a:r>
            <a:endParaRPr sz="1000" dirty="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Image Description 2.1.3 - 2</a:t>
            </a:r>
            <a:endParaRPr dirty="0"/>
          </a:p>
        </p:txBody>
      </p:sp>
      <p:sp>
        <p:nvSpPr>
          <p:cNvPr id="133" name="Google Shape;133;p25"/>
          <p:cNvSpPr txBox="1">
            <a:spLocks noGrp="1"/>
          </p:cNvSpPr>
          <p:nvPr>
            <p:ph type="body" idx="1"/>
          </p:nvPr>
        </p:nvSpPr>
        <p:spPr>
          <a:xfrm>
            <a:off x="311700" y="1017725"/>
            <a:ext cx="8520600" cy="3962100"/>
          </a:xfrm>
          <a:prstGeom prst="rect">
            <a:avLst/>
          </a:prstGeom>
        </p:spPr>
        <p:txBody>
          <a:bodyPr spcFirstLastPara="1" wrap="square" lIns="91425" tIns="91425" rIns="91425" bIns="91425" anchor="t" anchorCtr="0">
            <a:noAutofit/>
          </a:bodyPr>
          <a:lstStyle/>
          <a:p>
            <a:pPr marL="457200" lvl="0" indent="-298450" algn="l" rtl="0">
              <a:lnSpc>
                <a:spcPct val="95000"/>
              </a:lnSpc>
              <a:spcBef>
                <a:spcPts val="0"/>
              </a:spcBef>
              <a:spcAft>
                <a:spcPts val="0"/>
              </a:spcAft>
              <a:buClr>
                <a:schemeClr val="dk1"/>
              </a:buClr>
              <a:buSzPts val="1100"/>
              <a:buFont typeface="Lato"/>
              <a:buChar char="●"/>
            </a:pPr>
            <a:r>
              <a:rPr lang="en" sz="1100" dirty="0">
                <a:solidFill>
                  <a:schemeClr val="dk1"/>
                </a:solidFill>
                <a:latin typeface="Lato"/>
                <a:ea typeface="Lato"/>
                <a:cs typeface="Lato"/>
                <a:sym typeface="Lato"/>
              </a:rPr>
              <a:t>American Indian or Alaskan: The first category added on the Census beyond Black and white was “Indian” in 1860. “Although American Indians living in white society were included in the census before 1890, the 1890 census was the first to include a complete count of American Indians on tribal land as well.” In 1860 the Census began by asking about “Indian” identity, which continued until 1950 when it was changed to “American Indian.” In 1960, separate categories were added for Aleut and Eskimo. “Aleut: People who trace their ancestry to the Aleutian Islands in Alaska.” In 1970, all three categories were replaced with “Indian (American)” and in 1980, </a:t>
            </a:r>
            <a:r>
              <a:rPr lang="en" sz="1100" dirty="0" err="1">
                <a:solidFill>
                  <a:schemeClr val="dk1"/>
                </a:solidFill>
                <a:latin typeface="Lato"/>
                <a:ea typeface="Lato"/>
                <a:cs typeface="Lato"/>
                <a:sym typeface="Lato"/>
              </a:rPr>
              <a:t>Aluet</a:t>
            </a:r>
            <a:r>
              <a:rPr lang="en" sz="1100" dirty="0">
                <a:solidFill>
                  <a:schemeClr val="dk1"/>
                </a:solidFill>
                <a:latin typeface="Lato"/>
                <a:ea typeface="Lato"/>
                <a:cs typeface="Lato"/>
                <a:sym typeface="Lato"/>
              </a:rPr>
              <a:t> and Eskimo were re-added. In 2000, these categories were combined into American Indian or Alaskan Native.</a:t>
            </a:r>
            <a:endParaRPr sz="1100" dirty="0">
              <a:solidFill>
                <a:schemeClr val="dk1"/>
              </a:solidFill>
              <a:latin typeface="Lato"/>
              <a:ea typeface="Lato"/>
              <a:cs typeface="Lato"/>
              <a:sym typeface="Lato"/>
            </a:endParaRPr>
          </a:p>
          <a:p>
            <a:pPr marL="457200" lvl="0" indent="-298450" algn="l" rtl="0">
              <a:lnSpc>
                <a:spcPct val="95000"/>
              </a:lnSpc>
              <a:spcBef>
                <a:spcPts val="0"/>
              </a:spcBef>
              <a:spcAft>
                <a:spcPts val="0"/>
              </a:spcAft>
              <a:buClr>
                <a:schemeClr val="dk1"/>
              </a:buClr>
              <a:buSzPts val="1100"/>
              <a:buFont typeface="Lato"/>
              <a:buChar char="●"/>
            </a:pPr>
            <a:r>
              <a:rPr lang="en" sz="1100" dirty="0">
                <a:solidFill>
                  <a:schemeClr val="dk1"/>
                </a:solidFill>
                <a:latin typeface="Lato"/>
                <a:ea typeface="Lato"/>
                <a:cs typeface="Lato"/>
                <a:sym typeface="Lato"/>
              </a:rPr>
              <a:t>Asian: In 1870, the Census started asking about Asian ancestry with the category of “Chinese.” In 1890, Japanese was added, followed by “Other” in 1910. “In 1910, the vast majority of the Other category were Korean, Filipino and Asian Indian (called Hindu).” These groups were added in 1920. As an imposed term, “Hindu: Referred to Asian Indians, regardless of religion.” In 1950, Korean and “Hindu” were removed from the options, leaving Chinese, Japanese, and Filipino. In 1960, the survey added Part Hawaiian and Hawaiian. “Pacific Islanders and Hawaiians were grouped with Asians from 1960-1990. Starting with the 2000 census, they became their own group.” In 1970, the Census re-added Korean, and in 1980 added “Asian Indian” (formerly labeled “Hindu”) and also added for the first time Vietnamese, </a:t>
            </a:r>
            <a:r>
              <a:rPr lang="en" sz="1100" dirty="0" err="1">
                <a:solidFill>
                  <a:schemeClr val="dk1"/>
                </a:solidFill>
                <a:latin typeface="Lato"/>
                <a:ea typeface="Lato"/>
                <a:cs typeface="Lato"/>
                <a:sym typeface="Lato"/>
              </a:rPr>
              <a:t>Saomoan</a:t>
            </a:r>
            <a:r>
              <a:rPr lang="en" sz="1100" dirty="0">
                <a:solidFill>
                  <a:schemeClr val="dk1"/>
                </a:solidFill>
                <a:latin typeface="Lato"/>
                <a:ea typeface="Lato"/>
                <a:cs typeface="Lato"/>
                <a:sym typeface="Lato"/>
              </a:rPr>
              <a:t>, and Guamanian. In 1990, “Other Asian or Pacific Islander” was included as an option. For the next census, because Asian and Pacific Islander categories were separated, this category became “Other Asian.”</a:t>
            </a:r>
            <a:endParaRPr sz="1100" dirty="0">
              <a:solidFill>
                <a:schemeClr val="dk1"/>
              </a:solidFill>
              <a:latin typeface="Lato"/>
              <a:ea typeface="Lato"/>
              <a:cs typeface="Lato"/>
              <a:sym typeface="Lato"/>
            </a:endParaRPr>
          </a:p>
          <a:p>
            <a:pPr marL="457200" lvl="0" indent="-298450" algn="l" rtl="0">
              <a:lnSpc>
                <a:spcPct val="95000"/>
              </a:lnSpc>
              <a:spcBef>
                <a:spcPts val="0"/>
              </a:spcBef>
              <a:spcAft>
                <a:spcPts val="0"/>
              </a:spcAft>
              <a:buClr>
                <a:schemeClr val="dk1"/>
              </a:buClr>
              <a:buSzPts val="1100"/>
              <a:buFont typeface="Lato"/>
              <a:buChar char="●"/>
            </a:pPr>
            <a:r>
              <a:rPr lang="en" sz="1100" dirty="0">
                <a:solidFill>
                  <a:schemeClr val="dk1"/>
                </a:solidFill>
                <a:latin typeface="Lato"/>
                <a:ea typeface="Lato"/>
                <a:cs typeface="Lato"/>
                <a:sym typeface="Lato"/>
              </a:rPr>
              <a:t>Pacific Islander: Three groups, Hawaiian, Samoan, and Guamanian were originally included with the “Asian” categories. In 2000, these were recognized as “Pacific Islander,” Guamanian was changed to “Guamanian or Chamorro” and the option “Other Pacific Islander” was included. In 2020, Guamanian and Chamorro were separated.</a:t>
            </a:r>
            <a:endParaRPr sz="1100" dirty="0">
              <a:solidFill>
                <a:schemeClr val="dk1"/>
              </a:solidFill>
              <a:latin typeface="Lato"/>
              <a:ea typeface="Lato"/>
              <a:cs typeface="Lato"/>
              <a:sym typeface="Lato"/>
            </a:endParaRPr>
          </a:p>
          <a:p>
            <a:pPr marL="457200" lvl="0" indent="-298450" algn="l" rtl="0">
              <a:lnSpc>
                <a:spcPct val="95000"/>
              </a:lnSpc>
              <a:spcBef>
                <a:spcPts val="0"/>
              </a:spcBef>
              <a:spcAft>
                <a:spcPts val="0"/>
              </a:spcAft>
              <a:buClr>
                <a:schemeClr val="dk1"/>
              </a:buClr>
              <a:buSzPts val="1100"/>
              <a:buFont typeface="Lato"/>
              <a:buChar char="●"/>
            </a:pPr>
            <a:r>
              <a:rPr lang="en" sz="1100" dirty="0">
                <a:solidFill>
                  <a:schemeClr val="dk1"/>
                </a:solidFill>
                <a:latin typeface="Lato"/>
                <a:ea typeface="Lato"/>
                <a:cs typeface="Lato"/>
                <a:sym typeface="Lato"/>
              </a:rPr>
              <a:t>Other: The “Other” option was first included in 1910 and largely referred to people of Asian heritage. With the inclusion of other groups, this category came to include people of smaller groups and people of multiracial backgrounds who do not want to select just one race (until 2000 when the option to select multiple categories was added). Other was included until 1960 and then re-added in 1970. In 1990 the label was changed to “Other race” and in 2000 updated to “Some other race.”</a:t>
            </a:r>
            <a:endParaRPr sz="1100" dirty="0">
              <a:solidFill>
                <a:schemeClr val="dk1"/>
              </a:solidFill>
              <a:latin typeface="Lato"/>
              <a:ea typeface="Lato"/>
              <a:cs typeface="Lato"/>
              <a:sym typeface="Lato"/>
            </a:endParaRPr>
          </a:p>
          <a:p>
            <a:pPr marL="457200" lvl="0" indent="-298450" algn="l" rtl="0">
              <a:lnSpc>
                <a:spcPct val="95000"/>
              </a:lnSpc>
              <a:spcBef>
                <a:spcPts val="0"/>
              </a:spcBef>
              <a:spcAft>
                <a:spcPts val="0"/>
              </a:spcAft>
              <a:buClr>
                <a:schemeClr val="dk1"/>
              </a:buClr>
              <a:buSzPts val="1100"/>
              <a:buFont typeface="Lato"/>
              <a:buChar char="●"/>
            </a:pPr>
            <a:r>
              <a:rPr lang="en" sz="1100" dirty="0">
                <a:solidFill>
                  <a:schemeClr val="dk1"/>
                </a:solidFill>
                <a:latin typeface="Lato"/>
                <a:ea typeface="Lato"/>
                <a:cs typeface="Lato"/>
                <a:sym typeface="Lato"/>
              </a:rPr>
              <a:t>The events summarized in the section on Hispanic, Latino, and Spanish origin ethnicity are detailed in the following section.</a:t>
            </a:r>
            <a:endParaRPr sz="1100" dirty="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Image Description 2.1.3 - 3</a:t>
            </a:r>
            <a:endParaRPr dirty="0"/>
          </a:p>
        </p:txBody>
      </p:sp>
      <p:sp>
        <p:nvSpPr>
          <p:cNvPr id="139" name="Google Shape;139;p26"/>
          <p:cNvSpPr txBox="1">
            <a:spLocks noGrp="1"/>
          </p:cNvSpPr>
          <p:nvPr>
            <p:ph type="body" idx="1"/>
          </p:nvPr>
        </p:nvSpPr>
        <p:spPr>
          <a:xfrm>
            <a:off x="311700" y="1017725"/>
            <a:ext cx="8520600" cy="3786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n" sz="1360">
                <a:solidFill>
                  <a:schemeClr val="dk1"/>
                </a:solidFill>
                <a:latin typeface="Lato"/>
                <a:ea typeface="Lato"/>
                <a:cs typeface="Lato"/>
                <a:sym typeface="Lato"/>
              </a:rPr>
              <a:t>The image also includes a rendering of a historical Census count from South Carolina with each group tabulated by state in hand-printed script. This is accompanied by the following explanatory note: “The nation’s first census was a count of the U.S. population as of Aug. 2, 1790. U.S. marshals and their assistants were supposed to visit each U.S. household and record the name of the head of the household and the number of people in each household in the following categories: Free white males ages 16 and older, free white males younger than 16, free white females, other free persons, and slaves. This is the first page of the publication containing the results.</a:t>
            </a:r>
            <a:endParaRPr sz="1360">
              <a:solidFill>
                <a:schemeClr val="dk1"/>
              </a:solidFill>
              <a:latin typeface="Lato"/>
              <a:ea typeface="Lato"/>
              <a:cs typeface="Lato"/>
              <a:sym typeface="Lato"/>
            </a:endParaRPr>
          </a:p>
          <a:p>
            <a:pPr marL="0" lvl="0" indent="0" algn="l" rtl="0">
              <a:lnSpc>
                <a:spcPct val="95000"/>
              </a:lnSpc>
              <a:spcBef>
                <a:spcPts val="1200"/>
              </a:spcBef>
              <a:spcAft>
                <a:spcPts val="0"/>
              </a:spcAft>
              <a:buSzPts val="770"/>
              <a:buNone/>
            </a:pPr>
            <a:r>
              <a:rPr lang="en" sz="1360">
                <a:solidFill>
                  <a:schemeClr val="dk1"/>
                </a:solidFill>
                <a:latin typeface="Lato"/>
                <a:ea typeface="Lato"/>
                <a:cs typeface="Lato"/>
                <a:sym typeface="Lato"/>
              </a:rPr>
              <a:t>Note: The U.S. Census Bureau does not consider Hispanic/Latino ethnicity to be a race. Hispanics also are asked to select one or more races to define themselves.” The categorization of Hispanics and Latinos is described in the following detailed timeline:</a:t>
            </a:r>
            <a:endParaRPr sz="1360">
              <a:solidFill>
                <a:schemeClr val="dk1"/>
              </a:solidFill>
              <a:latin typeface="Lato"/>
              <a:ea typeface="Lato"/>
              <a:cs typeface="Lato"/>
              <a:sym typeface="Lato"/>
            </a:endParaRPr>
          </a:p>
          <a:p>
            <a:pPr marL="457200" lvl="0" indent="-314960" algn="l" rtl="0">
              <a:lnSpc>
                <a:spcPct val="95000"/>
              </a:lnSpc>
              <a:spcBef>
                <a:spcPts val="1200"/>
              </a:spcBef>
              <a:spcAft>
                <a:spcPts val="0"/>
              </a:spcAft>
              <a:buClr>
                <a:schemeClr val="dk1"/>
              </a:buClr>
              <a:buSzPts val="1360"/>
              <a:buFont typeface="Lato"/>
              <a:buChar char="●"/>
            </a:pPr>
            <a:r>
              <a:rPr lang="en" sz="1360">
                <a:solidFill>
                  <a:schemeClr val="dk1"/>
                </a:solidFill>
                <a:latin typeface="Lato"/>
                <a:ea typeface="Lato"/>
                <a:cs typeface="Lato"/>
                <a:sym typeface="Lato"/>
              </a:rPr>
              <a:t>1930 - Mexicans were counted as a separate race (not an ethnicity or nationality) for the first and only time. Prior to this, they were categorized racially as white, dating back to the first time they were included in the census in 1850. </a:t>
            </a:r>
            <a:endParaRPr sz="1360">
              <a:solidFill>
                <a:schemeClr val="dk1"/>
              </a:solidFill>
              <a:latin typeface="Lato"/>
              <a:ea typeface="Lato"/>
              <a:cs typeface="Lato"/>
              <a:sym typeface="Lato"/>
            </a:endParaRPr>
          </a:p>
          <a:p>
            <a:pPr marL="457200" lvl="0" indent="-314960" algn="l" rtl="0">
              <a:lnSpc>
                <a:spcPct val="95000"/>
              </a:lnSpc>
              <a:spcBef>
                <a:spcPts val="0"/>
              </a:spcBef>
              <a:spcAft>
                <a:spcPts val="0"/>
              </a:spcAft>
              <a:buClr>
                <a:schemeClr val="dk1"/>
              </a:buClr>
              <a:buSzPts val="1360"/>
              <a:buFont typeface="Lato"/>
              <a:buChar char="●"/>
            </a:pPr>
            <a:r>
              <a:rPr lang="en" sz="1360">
                <a:solidFill>
                  <a:schemeClr val="dk1"/>
                </a:solidFill>
                <a:latin typeface="Lato"/>
                <a:ea typeface="Lato"/>
                <a:cs typeface="Lato"/>
                <a:sym typeface="Lato"/>
              </a:rPr>
              <a:t>1940 - The Mexican racial category was removed and “persons of Mexican birth or ancestry who were not defined as Indian or some other nonwhite race” were once again deemed white, and marked as a Spanish-speaking population. </a:t>
            </a:r>
            <a:endParaRPr sz="1360">
              <a:solidFill>
                <a:schemeClr val="dk1"/>
              </a:solidFill>
              <a:latin typeface="Lato"/>
              <a:ea typeface="Lato"/>
              <a:cs typeface="Lato"/>
              <a:sym typeface="Lato"/>
            </a:endParaRPr>
          </a:p>
          <a:p>
            <a:pPr marL="457200" lvl="0" indent="-314960" algn="l" rtl="0">
              <a:lnSpc>
                <a:spcPct val="95000"/>
              </a:lnSpc>
              <a:spcBef>
                <a:spcPts val="0"/>
              </a:spcBef>
              <a:spcAft>
                <a:spcPts val="0"/>
              </a:spcAft>
              <a:buClr>
                <a:schemeClr val="dk1"/>
              </a:buClr>
              <a:buSzPts val="1360"/>
              <a:buFont typeface="Lato"/>
              <a:buChar char="●"/>
            </a:pPr>
            <a:r>
              <a:rPr lang="en" sz="1360">
                <a:solidFill>
                  <a:schemeClr val="dk1"/>
                </a:solidFill>
                <a:latin typeface="Lato"/>
                <a:ea typeface="Lato"/>
                <a:cs typeface="Lato"/>
                <a:sym typeface="Lato"/>
              </a:rPr>
              <a:t>1950 and 1960 - Mexicans were counted as “white persons of Spanish surname.” </a:t>
            </a:r>
            <a:endParaRPr sz="136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Image Description 2.1.3 - 4</a:t>
            </a:r>
            <a:endParaRPr dirty="0"/>
          </a:p>
        </p:txBody>
      </p:sp>
      <p:sp>
        <p:nvSpPr>
          <p:cNvPr id="145" name="Google Shape;145;p27"/>
          <p:cNvSpPr txBox="1">
            <a:spLocks noGrp="1"/>
          </p:cNvSpPr>
          <p:nvPr>
            <p:ph type="body" idx="1"/>
          </p:nvPr>
        </p:nvSpPr>
        <p:spPr>
          <a:xfrm>
            <a:off x="311700" y="1017725"/>
            <a:ext cx="8520600" cy="3856800"/>
          </a:xfrm>
          <a:prstGeom prst="rect">
            <a:avLst/>
          </a:prstGeom>
        </p:spPr>
        <p:txBody>
          <a:bodyPr spcFirstLastPara="1" wrap="square" lIns="91425" tIns="91425" rIns="91425" bIns="91425" anchor="t" anchorCtr="0">
            <a:noAutofit/>
          </a:bodyPr>
          <a:lstStyle/>
          <a:p>
            <a:pPr marL="457200" lvl="0" indent="-314960" algn="l" rtl="0">
              <a:lnSpc>
                <a:spcPct val="105000"/>
              </a:lnSpc>
              <a:spcBef>
                <a:spcPts val="0"/>
              </a:spcBef>
              <a:spcAft>
                <a:spcPts val="0"/>
              </a:spcAft>
              <a:buClr>
                <a:schemeClr val="dk1"/>
              </a:buClr>
              <a:buSzPts val="1360"/>
              <a:buFont typeface="Lato"/>
              <a:buChar char="●"/>
            </a:pPr>
            <a:r>
              <a:rPr lang="en" sz="1360" dirty="0">
                <a:solidFill>
                  <a:schemeClr val="dk1"/>
                </a:solidFill>
                <a:latin typeface="Lato"/>
                <a:ea typeface="Lato"/>
                <a:cs typeface="Lato"/>
                <a:sym typeface="Lato"/>
              </a:rPr>
              <a:t>1970 - A question on “Origin or Descent” was added with an option to choose one of the following: Mexican; Puerto Rican; Cuban; Central or South American; Other Spanish. Mexican, Puerto Rican, and Cuban origins were separately identified due to these groups being the largest estimated Hispanic populations in the U.S. at the time. </a:t>
            </a:r>
            <a:endParaRPr sz="1360" dirty="0">
              <a:solidFill>
                <a:schemeClr val="dk1"/>
              </a:solidFill>
              <a:latin typeface="Lato"/>
              <a:ea typeface="Lato"/>
              <a:cs typeface="Lato"/>
              <a:sym typeface="Lato"/>
            </a:endParaRPr>
          </a:p>
          <a:p>
            <a:pPr marL="457200" lvl="0" indent="-314960" algn="l" rtl="0">
              <a:lnSpc>
                <a:spcPct val="105000"/>
              </a:lnSpc>
              <a:spcBef>
                <a:spcPts val="0"/>
              </a:spcBef>
              <a:spcAft>
                <a:spcPts val="0"/>
              </a:spcAft>
              <a:buClr>
                <a:schemeClr val="dk1"/>
              </a:buClr>
              <a:buSzPts val="1360"/>
              <a:buFont typeface="Lato"/>
              <a:buChar char="●"/>
            </a:pPr>
            <a:r>
              <a:rPr lang="en" sz="1360" dirty="0">
                <a:solidFill>
                  <a:schemeClr val="dk1"/>
                </a:solidFill>
                <a:latin typeface="Lato"/>
                <a:ea typeface="Lato"/>
                <a:cs typeface="Lato"/>
                <a:sym typeface="Lato"/>
              </a:rPr>
              <a:t>1980 - “Hispanic” and “not Hispanic” were deemed distinct and separated from race. According to the Census, individuals who are Hispanic may be of any race. The Mexican category was expanded to include “Mexican, Mexican-Amer[</a:t>
            </a:r>
            <a:r>
              <a:rPr lang="en" sz="1360" dirty="0" err="1">
                <a:solidFill>
                  <a:schemeClr val="dk1"/>
                </a:solidFill>
                <a:latin typeface="Lato"/>
                <a:ea typeface="Lato"/>
                <a:cs typeface="Lato"/>
                <a:sym typeface="Lato"/>
              </a:rPr>
              <a:t>ican</a:t>
            </a:r>
            <a:r>
              <a:rPr lang="en" sz="1360" dirty="0">
                <a:solidFill>
                  <a:schemeClr val="dk1"/>
                </a:solidFill>
                <a:latin typeface="Lato"/>
                <a:ea typeface="Lato"/>
                <a:cs typeface="Lato"/>
                <a:sym typeface="Lato"/>
              </a:rPr>
              <a:t>], Chicano.”</a:t>
            </a:r>
            <a:endParaRPr sz="1360" dirty="0">
              <a:solidFill>
                <a:schemeClr val="dk1"/>
              </a:solidFill>
              <a:latin typeface="Lato"/>
              <a:ea typeface="Lato"/>
              <a:cs typeface="Lato"/>
              <a:sym typeface="Lato"/>
            </a:endParaRPr>
          </a:p>
          <a:p>
            <a:pPr marL="457200" lvl="0" indent="-314960" algn="l" rtl="0">
              <a:lnSpc>
                <a:spcPct val="105000"/>
              </a:lnSpc>
              <a:spcBef>
                <a:spcPts val="0"/>
              </a:spcBef>
              <a:spcAft>
                <a:spcPts val="0"/>
              </a:spcAft>
              <a:buClr>
                <a:schemeClr val="dk1"/>
              </a:buClr>
              <a:buSzPts val="1360"/>
              <a:buFont typeface="Lato"/>
              <a:buChar char="●"/>
            </a:pPr>
            <a:r>
              <a:rPr lang="en" sz="1360" dirty="0">
                <a:solidFill>
                  <a:schemeClr val="dk1"/>
                </a:solidFill>
                <a:latin typeface="Lato"/>
                <a:ea typeface="Lato"/>
                <a:cs typeface="Lato"/>
                <a:sym typeface="Lato"/>
              </a:rPr>
              <a:t>1990 - For the Hispanic origin question, a list of examples and a write-in line were introduced that read, “Print one group, for example, Argentinean, Colombian, Dominican, Nicaraguan, Salvadoran, Spaniard, and so on.”</a:t>
            </a:r>
            <a:endParaRPr sz="1360" dirty="0">
              <a:solidFill>
                <a:schemeClr val="dk1"/>
              </a:solidFill>
              <a:latin typeface="Lato"/>
              <a:ea typeface="Lato"/>
              <a:cs typeface="Lato"/>
              <a:sym typeface="Lato"/>
            </a:endParaRPr>
          </a:p>
          <a:p>
            <a:pPr marL="457200" lvl="0" indent="-314960" algn="l" rtl="0">
              <a:lnSpc>
                <a:spcPct val="105000"/>
              </a:lnSpc>
              <a:spcBef>
                <a:spcPts val="0"/>
              </a:spcBef>
              <a:spcAft>
                <a:spcPts val="0"/>
              </a:spcAft>
              <a:buClr>
                <a:schemeClr val="dk1"/>
              </a:buClr>
              <a:buSzPts val="1360"/>
              <a:buFont typeface="Lato"/>
              <a:buChar char="●"/>
            </a:pPr>
            <a:r>
              <a:rPr lang="en" sz="1360" dirty="0">
                <a:solidFill>
                  <a:schemeClr val="dk1"/>
                </a:solidFill>
                <a:latin typeface="Lato"/>
                <a:ea typeface="Lato"/>
                <a:cs typeface="Lato"/>
                <a:sym typeface="Lato"/>
              </a:rPr>
              <a:t>2000 - People could report more than one race for the first time. “Other Spanish/Hispanic” was changed to “Another Hispanic, Latino, Spanish origin,” introducing the Latino label for the first time.</a:t>
            </a:r>
            <a:endParaRPr sz="1360" dirty="0">
              <a:solidFill>
                <a:schemeClr val="dk1"/>
              </a:solidFill>
              <a:latin typeface="Lato"/>
              <a:ea typeface="Lato"/>
              <a:cs typeface="Lato"/>
              <a:sym typeface="Lato"/>
            </a:endParaRPr>
          </a:p>
          <a:p>
            <a:pPr marL="457200" lvl="0" indent="-314960" algn="l" rtl="0">
              <a:lnSpc>
                <a:spcPct val="105000"/>
              </a:lnSpc>
              <a:spcBef>
                <a:spcPts val="0"/>
              </a:spcBef>
              <a:spcAft>
                <a:spcPts val="0"/>
              </a:spcAft>
              <a:buClr>
                <a:schemeClr val="dk1"/>
              </a:buClr>
              <a:buSzPts val="1360"/>
              <a:buFont typeface="Lato"/>
              <a:buChar char="●"/>
            </a:pPr>
            <a:r>
              <a:rPr lang="en" sz="1360" dirty="0">
                <a:solidFill>
                  <a:schemeClr val="dk1"/>
                </a:solidFill>
                <a:latin typeface="Lato"/>
                <a:ea typeface="Lato"/>
                <a:cs typeface="Lato"/>
                <a:sym typeface="Lato"/>
              </a:rPr>
              <a:t>2010 - “Another Hispanic, Latino, or Spanish origin” category now provided examples of six Hispanic origin groups “(Argentinean, Colombian, Dominican, Nicaraguan, Salvadoran, Spaniard, and so on)” and instructed respondents to “print origin.”</a:t>
            </a:r>
            <a:endParaRPr sz="1360" dirty="0">
              <a:solidFill>
                <a:schemeClr val="dk1"/>
              </a:solidFill>
              <a:latin typeface="Lato"/>
              <a:ea typeface="Lato"/>
              <a:cs typeface="Lato"/>
              <a:sym typeface="Lato"/>
            </a:endParaRPr>
          </a:p>
          <a:p>
            <a:pPr marL="457200" lvl="0" indent="-314960" algn="l" rtl="0">
              <a:lnSpc>
                <a:spcPct val="105000"/>
              </a:lnSpc>
              <a:spcBef>
                <a:spcPts val="0"/>
              </a:spcBef>
              <a:spcAft>
                <a:spcPts val="0"/>
              </a:spcAft>
              <a:buClr>
                <a:schemeClr val="dk1"/>
              </a:buClr>
              <a:buSzPts val="1360"/>
              <a:buFont typeface="Lato"/>
              <a:buChar char="●"/>
            </a:pPr>
            <a:r>
              <a:rPr lang="en" sz="1360" dirty="0">
                <a:solidFill>
                  <a:schemeClr val="dk1"/>
                </a:solidFill>
                <a:latin typeface="Lato"/>
                <a:ea typeface="Lato"/>
                <a:cs typeface="Lato"/>
                <a:sym typeface="Lato"/>
              </a:rPr>
              <a:t>2020 - The example Hispanic groups were revised to represent the largest Hispanic population groups and the geographic diversity of the Hispanic or Latino category.</a:t>
            </a:r>
            <a:endParaRPr sz="1360" dirty="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1614750" y="458575"/>
            <a:ext cx="59145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Latinxs Views of Themselves</a:t>
            </a:r>
            <a:endParaRPr dirty="0"/>
          </a:p>
        </p:txBody>
      </p:sp>
      <p:sp>
        <p:nvSpPr>
          <p:cNvPr id="151" name="Google Shape;151;p28"/>
          <p:cNvSpPr txBox="1">
            <a:spLocks noGrp="1"/>
          </p:cNvSpPr>
          <p:nvPr>
            <p:ph type="body" idx="1"/>
          </p:nvPr>
        </p:nvSpPr>
        <p:spPr>
          <a:xfrm>
            <a:off x="338400" y="1164175"/>
            <a:ext cx="8467200" cy="3192300"/>
          </a:xfrm>
          <a:prstGeom prst="rect">
            <a:avLst/>
          </a:prstGeom>
        </p:spPr>
        <p:txBody>
          <a:bodyPr spcFirstLastPara="1" wrap="square" lIns="91425" tIns="91425" rIns="91425" bIns="91425" anchor="t" anchorCtr="0">
            <a:noAutofit/>
          </a:bodyPr>
          <a:lstStyle/>
          <a:p>
            <a:pPr marL="457200" marR="177800" lvl="0" indent="-349250" algn="l" rtl="0">
              <a:lnSpc>
                <a:spcPct val="100000"/>
              </a:lnSpc>
              <a:spcBef>
                <a:spcPts val="0"/>
              </a:spcBef>
              <a:spcAft>
                <a:spcPts val="0"/>
              </a:spcAft>
              <a:buClr>
                <a:srgbClr val="191919"/>
              </a:buClr>
              <a:buSzPts val="1900"/>
              <a:buFont typeface="Lato"/>
              <a:buChar char="●"/>
            </a:pPr>
            <a:r>
              <a:rPr lang="en" sz="1700">
                <a:solidFill>
                  <a:schemeClr val="dk1"/>
                </a:solidFill>
                <a:highlight>
                  <a:srgbClr val="FFFFFF"/>
                </a:highlight>
                <a:latin typeface="Lato"/>
                <a:ea typeface="Lato"/>
                <a:cs typeface="Lato"/>
                <a:sym typeface="Lato"/>
              </a:rPr>
              <a:t>When it comes to describing their identity, most Hispanics prefer their family’s country of origin over pan-ethnic terms.</a:t>
            </a:r>
            <a:endParaRPr sz="1700">
              <a:solidFill>
                <a:schemeClr val="dk1"/>
              </a:solidFill>
              <a:highlight>
                <a:srgbClr val="FFFFFF"/>
              </a:highlight>
              <a:latin typeface="Lato"/>
              <a:ea typeface="Lato"/>
              <a:cs typeface="Lato"/>
              <a:sym typeface="Lato"/>
            </a:endParaRPr>
          </a:p>
          <a:p>
            <a:pPr marL="457200" marR="177800" lvl="0" indent="-336550" algn="l" rtl="0">
              <a:lnSpc>
                <a:spcPct val="100000"/>
              </a:lnSpc>
              <a:spcBef>
                <a:spcPts val="1000"/>
              </a:spcBef>
              <a:spcAft>
                <a:spcPts val="0"/>
              </a:spcAft>
              <a:buClr>
                <a:schemeClr val="dk1"/>
              </a:buClr>
              <a:buSzPts val="1700"/>
              <a:buFont typeface="Times New Roman"/>
              <a:buChar char="●"/>
            </a:pPr>
            <a:r>
              <a:rPr lang="en" sz="1700">
                <a:solidFill>
                  <a:schemeClr val="dk1"/>
                </a:solidFill>
                <a:highlight>
                  <a:srgbClr val="FFFFFF"/>
                </a:highlight>
                <a:latin typeface="Lato"/>
                <a:ea typeface="Lato"/>
                <a:cs typeface="Lato"/>
                <a:sym typeface="Lato"/>
              </a:rPr>
              <a:t>Most Hispanics do not see a shared common culture among U.S. Hispanics</a:t>
            </a:r>
            <a:r>
              <a:rPr lang="en" sz="1700">
                <a:solidFill>
                  <a:schemeClr val="dk1"/>
                </a:solidFill>
                <a:latin typeface="Lato"/>
                <a:ea typeface="Lato"/>
                <a:cs typeface="Lato"/>
                <a:sym typeface="Lato"/>
              </a:rPr>
              <a:t>. </a:t>
            </a:r>
            <a:endParaRPr sz="1700">
              <a:solidFill>
                <a:schemeClr val="dk1"/>
              </a:solidFill>
              <a:latin typeface="Lato"/>
              <a:ea typeface="Lato"/>
              <a:cs typeface="Lato"/>
              <a:sym typeface="Lato"/>
            </a:endParaRPr>
          </a:p>
          <a:p>
            <a:pPr marL="457200" marR="177800" lvl="0" indent="-336550" algn="l" rtl="0">
              <a:lnSpc>
                <a:spcPct val="100000"/>
              </a:lnSpc>
              <a:spcBef>
                <a:spcPts val="1000"/>
              </a:spcBef>
              <a:spcAft>
                <a:spcPts val="0"/>
              </a:spcAft>
              <a:buClr>
                <a:schemeClr val="dk1"/>
              </a:buClr>
              <a:buSzPts val="1700"/>
              <a:buFont typeface="Times New Roman"/>
              <a:buChar char="●"/>
            </a:pPr>
            <a:r>
              <a:rPr lang="en" sz="1700">
                <a:solidFill>
                  <a:schemeClr val="dk1"/>
                </a:solidFill>
                <a:highlight>
                  <a:srgbClr val="FFFFFF"/>
                </a:highlight>
                <a:latin typeface="Lato"/>
                <a:ea typeface="Lato"/>
                <a:cs typeface="Lato"/>
                <a:sym typeface="Lato"/>
              </a:rPr>
              <a:t>“Hispanic” or “Latino”? Most don’t care—but among those who do, “Hispanic” is preferred. </a:t>
            </a:r>
            <a:endParaRPr sz="1700">
              <a:solidFill>
                <a:schemeClr val="dk1"/>
              </a:solidFill>
              <a:highlight>
                <a:srgbClr val="FFFFFF"/>
              </a:highlight>
              <a:latin typeface="Lato"/>
              <a:ea typeface="Lato"/>
              <a:cs typeface="Lato"/>
              <a:sym typeface="Lato"/>
            </a:endParaRPr>
          </a:p>
          <a:p>
            <a:pPr marL="457200" marR="177800" lvl="0" indent="-336550" algn="l" rtl="0">
              <a:lnSpc>
                <a:spcPct val="100000"/>
              </a:lnSpc>
              <a:spcBef>
                <a:spcPts val="1000"/>
              </a:spcBef>
              <a:spcAft>
                <a:spcPts val="0"/>
              </a:spcAft>
              <a:buClr>
                <a:schemeClr val="dk1"/>
              </a:buClr>
              <a:buSzPts val="1700"/>
              <a:buFont typeface="Times New Roman"/>
              <a:buChar char="●"/>
            </a:pPr>
            <a:r>
              <a:rPr lang="en" sz="1700">
                <a:solidFill>
                  <a:schemeClr val="dk1"/>
                </a:solidFill>
                <a:highlight>
                  <a:srgbClr val="FFFFFF"/>
                </a:highlight>
                <a:latin typeface="Lato"/>
                <a:ea typeface="Lato"/>
                <a:cs typeface="Lato"/>
                <a:sym typeface="Lato"/>
              </a:rPr>
              <a:t>Most Afro-Latinos identify as “Hispanic” or “Latino,” but not all do. </a:t>
            </a:r>
            <a:endParaRPr sz="1700">
              <a:solidFill>
                <a:schemeClr val="dk1"/>
              </a:solidFill>
              <a:highlight>
                <a:srgbClr val="FFFFFF"/>
              </a:highlight>
              <a:latin typeface="Lato"/>
              <a:ea typeface="Lato"/>
              <a:cs typeface="Lato"/>
              <a:sym typeface="Lato"/>
            </a:endParaRPr>
          </a:p>
          <a:p>
            <a:pPr marL="457200" lvl="0" indent="-336550" algn="l" rtl="0">
              <a:lnSpc>
                <a:spcPct val="100000"/>
              </a:lnSpc>
              <a:spcBef>
                <a:spcPts val="1000"/>
              </a:spcBef>
              <a:spcAft>
                <a:spcPts val="0"/>
              </a:spcAft>
              <a:buClr>
                <a:schemeClr val="dk1"/>
              </a:buClr>
              <a:buSzPts val="1700"/>
              <a:buFont typeface="Times New Roman"/>
              <a:buChar char="●"/>
            </a:pPr>
            <a:r>
              <a:rPr lang="en" sz="1700">
                <a:solidFill>
                  <a:schemeClr val="dk1"/>
                </a:solidFill>
                <a:latin typeface="Lato"/>
                <a:ea typeface="Lato"/>
                <a:cs typeface="Lato"/>
                <a:sym typeface="Lato"/>
              </a:rPr>
              <a:t>The racial groups Afro-Latinos identify with can be varied and diverse. </a:t>
            </a:r>
            <a:endParaRPr sz="1700">
              <a:solidFill>
                <a:schemeClr val="dk1"/>
              </a:solidFill>
              <a:latin typeface="Lato"/>
              <a:ea typeface="Lato"/>
              <a:cs typeface="Lato"/>
              <a:sym typeface="Lato"/>
            </a:endParaRPr>
          </a:p>
          <a:p>
            <a:pPr marL="457200" marR="177800" lvl="0" indent="-336550" algn="l" rtl="0">
              <a:lnSpc>
                <a:spcPct val="100000"/>
              </a:lnSpc>
              <a:spcBef>
                <a:spcPts val="1000"/>
              </a:spcBef>
              <a:spcAft>
                <a:spcPts val="0"/>
              </a:spcAft>
              <a:buClr>
                <a:schemeClr val="dk1"/>
              </a:buClr>
              <a:buSzPts val="1700"/>
              <a:buFont typeface="Times New Roman"/>
              <a:buChar char="●"/>
            </a:pPr>
            <a:r>
              <a:rPr lang="en" sz="1700">
                <a:solidFill>
                  <a:schemeClr val="dk1"/>
                </a:solidFill>
                <a:highlight>
                  <a:srgbClr val="FFFFFF"/>
                </a:highlight>
                <a:latin typeface="Lato"/>
                <a:ea typeface="Lato"/>
                <a:cs typeface="Lato"/>
                <a:sym typeface="Lato"/>
              </a:rPr>
              <a:t>Most Hispanics use Spanish, but the use of English rises through the generations. </a:t>
            </a:r>
            <a:endParaRPr sz="1700">
              <a:solidFill>
                <a:schemeClr val="dk1"/>
              </a:solidFill>
              <a:highlight>
                <a:srgbClr val="FFFFFF"/>
              </a:highlight>
              <a:latin typeface="Lato"/>
              <a:ea typeface="Lato"/>
              <a:cs typeface="Lato"/>
              <a:sym typeface="Lato"/>
            </a:endParaRPr>
          </a:p>
          <a:p>
            <a:pPr marL="457200" marR="177800" lvl="0" indent="-336550" algn="l" rtl="0">
              <a:lnSpc>
                <a:spcPct val="100000"/>
              </a:lnSpc>
              <a:spcBef>
                <a:spcPts val="1000"/>
              </a:spcBef>
              <a:spcAft>
                <a:spcPts val="1000"/>
              </a:spcAft>
              <a:buClr>
                <a:schemeClr val="dk1"/>
              </a:buClr>
              <a:buSzPts val="1700"/>
              <a:buFont typeface="Times New Roman"/>
              <a:buChar char="●"/>
            </a:pPr>
            <a:r>
              <a:rPr lang="en" sz="1700">
                <a:solidFill>
                  <a:schemeClr val="dk1"/>
                </a:solidFill>
                <a:highlight>
                  <a:srgbClr val="FFFFFF"/>
                </a:highlight>
                <a:latin typeface="Lato"/>
                <a:ea typeface="Lato"/>
                <a:cs typeface="Lato"/>
                <a:sym typeface="Lato"/>
              </a:rPr>
              <a:t>Hispanics also want future U.S. Hispanic generations to speak Spanish. </a:t>
            </a:r>
            <a:endParaRPr sz="1700">
              <a:solidFill>
                <a:schemeClr val="dk1"/>
              </a:solidFill>
              <a:highlight>
                <a:srgbClr val="FFFFFF"/>
              </a:highlight>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1022400" y="215275"/>
            <a:ext cx="7099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Key Terms</a:t>
            </a:r>
            <a:endParaRPr sz="2400" dirty="0"/>
          </a:p>
        </p:txBody>
      </p:sp>
      <p:sp>
        <p:nvSpPr>
          <p:cNvPr id="157" name="Google Shape;157;p29"/>
          <p:cNvSpPr txBox="1"/>
          <p:nvPr/>
        </p:nvSpPr>
        <p:spPr>
          <a:xfrm>
            <a:off x="650100" y="994175"/>
            <a:ext cx="7843800" cy="32376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dk1"/>
              </a:buClr>
              <a:buSzPts val="1500"/>
              <a:buChar char="●"/>
            </a:pPr>
            <a:r>
              <a:rPr lang="en" sz="1500" b="1">
                <a:solidFill>
                  <a:schemeClr val="dk1"/>
                </a:solidFill>
                <a:latin typeface="Lato"/>
                <a:ea typeface="Lato"/>
                <a:cs typeface="Lato"/>
                <a:sym typeface="Lato"/>
              </a:rPr>
              <a:t>Ethnicity</a:t>
            </a:r>
            <a:r>
              <a:rPr lang="en" sz="1500">
                <a:solidFill>
                  <a:schemeClr val="dk1"/>
                </a:solidFill>
                <a:latin typeface="Lato"/>
                <a:ea typeface="Lato"/>
                <a:cs typeface="Lato"/>
                <a:sym typeface="Lato"/>
              </a:rPr>
              <a:t> refers to the meanings, values, practices, and expressions of a group that understands itself to be linked by a shared way of life. Ethnicity often involves fictive or actual bonds of kinship and/or a related widespread sense of common collective origin, ancestry, homeland, and history and may include a common language and cultural system or customs such as religion, mythology, ritual, food, dress, and style. </a:t>
            </a:r>
            <a:endParaRPr sz="1500">
              <a:solidFill>
                <a:schemeClr val="dk1"/>
              </a:solidFill>
              <a:latin typeface="Lato"/>
              <a:ea typeface="Lato"/>
              <a:cs typeface="Lato"/>
              <a:sym typeface="Lato"/>
            </a:endParaRPr>
          </a:p>
          <a:p>
            <a:pPr marL="457200" lvl="0" indent="-323850" algn="l" rtl="0">
              <a:spcBef>
                <a:spcPts val="1000"/>
              </a:spcBef>
              <a:spcAft>
                <a:spcPts val="0"/>
              </a:spcAft>
              <a:buClr>
                <a:schemeClr val="dk1"/>
              </a:buClr>
              <a:buSzPts val="1500"/>
              <a:buChar char="●"/>
            </a:pPr>
            <a:r>
              <a:rPr lang="en" sz="1500" b="1">
                <a:solidFill>
                  <a:schemeClr val="dk1"/>
                </a:solidFill>
                <a:latin typeface="Lato"/>
                <a:ea typeface="Lato"/>
                <a:cs typeface="Lato"/>
                <a:sym typeface="Lato"/>
              </a:rPr>
              <a:t>Panethnicities</a:t>
            </a:r>
            <a:r>
              <a:rPr lang="en" sz="1500">
                <a:solidFill>
                  <a:schemeClr val="dk1"/>
                </a:solidFill>
                <a:latin typeface="Lato"/>
                <a:ea typeface="Lato"/>
                <a:cs typeface="Lato"/>
                <a:sym typeface="Lato"/>
              </a:rPr>
              <a:t> “are confederations created when several distinct ethnic groups come together in alliance for social, economic, or cultural advantage, thereby augmenting their numeric power and influence around issues of common concern.”</a:t>
            </a:r>
            <a:endParaRPr sz="1500">
              <a:solidFill>
                <a:schemeClr val="dk1"/>
              </a:solidFill>
              <a:latin typeface="Lato"/>
              <a:ea typeface="Lato"/>
              <a:cs typeface="Lato"/>
              <a:sym typeface="Lato"/>
            </a:endParaRPr>
          </a:p>
          <a:p>
            <a:pPr marL="457200" lvl="0" indent="-323850" algn="l" rtl="0">
              <a:spcBef>
                <a:spcPts val="1200"/>
              </a:spcBef>
              <a:spcAft>
                <a:spcPts val="1000"/>
              </a:spcAft>
              <a:buClr>
                <a:srgbClr val="191919"/>
              </a:buClr>
              <a:buSzPts val="1500"/>
              <a:buFont typeface="Times New Roman"/>
              <a:buChar char="●"/>
            </a:pPr>
            <a:r>
              <a:rPr lang="en" sz="1500" b="1">
                <a:solidFill>
                  <a:srgbClr val="191919"/>
                </a:solidFill>
                <a:latin typeface="Lato"/>
                <a:ea typeface="Lato"/>
                <a:cs typeface="Lato"/>
                <a:sym typeface="Lato"/>
              </a:rPr>
              <a:t>Latinidad</a:t>
            </a:r>
            <a:r>
              <a:rPr lang="en" sz="1500">
                <a:solidFill>
                  <a:srgbClr val="191919"/>
                </a:solidFill>
                <a:latin typeface="Lato"/>
                <a:ea typeface="Lato"/>
                <a:cs typeface="Lato"/>
                <a:sym typeface="Lato"/>
              </a:rPr>
              <a:t> “...A political project that cultivates a broad cultural sense of belonging to a grander community that is created through ancestral links to Latin America.” Latinidad suggests a shared subjectivity among disparate ethnic and national groups with shared attributes, experiences, and realities among its members. </a:t>
            </a:r>
            <a:endParaRPr sz="150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dirty="0"/>
              <a:t>Knowledge Check In:</a:t>
            </a:r>
            <a:endParaRPr b="1" dirty="0"/>
          </a:p>
          <a:p>
            <a:pPr marL="0" lvl="0" indent="0" algn="ctr" rtl="0">
              <a:spcBef>
                <a:spcPts val="0"/>
              </a:spcBef>
              <a:spcAft>
                <a:spcPts val="0"/>
              </a:spcAft>
              <a:buNone/>
            </a:pPr>
            <a:r>
              <a:rPr lang="en" dirty="0"/>
              <a:t>Why should we use the plural </a:t>
            </a:r>
            <a:r>
              <a:rPr lang="en" dirty="0" err="1"/>
              <a:t>Latinidades</a:t>
            </a:r>
            <a:r>
              <a:rPr lang="en" dirty="0"/>
              <a:t>? How is this defined? What does it entail?</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b="1" dirty="0"/>
              <a:t>An Identity Label Timeline</a:t>
            </a:r>
            <a:endParaRPr sz="3000" dirty="0"/>
          </a:p>
          <a:p>
            <a:pPr marL="0" lvl="0" indent="0" algn="ctr" rtl="0">
              <a:spcBef>
                <a:spcPts val="1200"/>
              </a:spcBef>
              <a:spcAft>
                <a:spcPts val="0"/>
              </a:spcAft>
              <a:buNone/>
            </a:pPr>
            <a:endParaRPr sz="3000" dirty="0"/>
          </a:p>
        </p:txBody>
      </p:sp>
      <p:graphicFrame>
        <p:nvGraphicFramePr>
          <p:cNvPr id="180" name="Google Shape;180;p31"/>
          <p:cNvGraphicFramePr/>
          <p:nvPr>
            <p:extLst>
              <p:ext uri="{D42A27DB-BD31-4B8C-83A1-F6EECF244321}">
                <p14:modId xmlns:p14="http://schemas.microsoft.com/office/powerpoint/2010/main" val="4187176067"/>
              </p:ext>
            </p:extLst>
          </p:nvPr>
        </p:nvGraphicFramePr>
        <p:xfrm>
          <a:off x="323100" y="2393975"/>
          <a:ext cx="8520450" cy="719125"/>
        </p:xfrm>
        <a:graphic>
          <a:graphicData uri="http://schemas.openxmlformats.org/drawingml/2006/table">
            <a:tbl>
              <a:tblPr firstRow="1">
                <a:noFill/>
                <a:tableStyleId>{5E643D37-AC4D-4201-8B4D-505EF8539BCD}</a:tableStyleId>
              </a:tblPr>
              <a:tblGrid>
                <a:gridCol w="1420075">
                  <a:extLst>
                    <a:ext uri="{9D8B030D-6E8A-4147-A177-3AD203B41FA5}">
                      <a16:colId xmlns:a16="http://schemas.microsoft.com/office/drawing/2014/main" val="20000"/>
                    </a:ext>
                  </a:extLst>
                </a:gridCol>
                <a:gridCol w="1420075">
                  <a:extLst>
                    <a:ext uri="{9D8B030D-6E8A-4147-A177-3AD203B41FA5}">
                      <a16:colId xmlns:a16="http://schemas.microsoft.com/office/drawing/2014/main" val="20001"/>
                    </a:ext>
                  </a:extLst>
                </a:gridCol>
                <a:gridCol w="1420075">
                  <a:extLst>
                    <a:ext uri="{9D8B030D-6E8A-4147-A177-3AD203B41FA5}">
                      <a16:colId xmlns:a16="http://schemas.microsoft.com/office/drawing/2014/main" val="20002"/>
                    </a:ext>
                  </a:extLst>
                </a:gridCol>
                <a:gridCol w="1420075">
                  <a:extLst>
                    <a:ext uri="{9D8B030D-6E8A-4147-A177-3AD203B41FA5}">
                      <a16:colId xmlns:a16="http://schemas.microsoft.com/office/drawing/2014/main" val="20003"/>
                    </a:ext>
                  </a:extLst>
                </a:gridCol>
                <a:gridCol w="1420075">
                  <a:extLst>
                    <a:ext uri="{9D8B030D-6E8A-4147-A177-3AD203B41FA5}">
                      <a16:colId xmlns:a16="http://schemas.microsoft.com/office/drawing/2014/main" val="20004"/>
                    </a:ext>
                  </a:extLst>
                </a:gridCol>
                <a:gridCol w="1420075">
                  <a:extLst>
                    <a:ext uri="{9D8B030D-6E8A-4147-A177-3AD203B41FA5}">
                      <a16:colId xmlns:a16="http://schemas.microsoft.com/office/drawing/2014/main" val="20005"/>
                    </a:ext>
                  </a:extLst>
                </a:gridCol>
              </a:tblGrid>
              <a:tr h="719125">
                <a:tc>
                  <a:txBody>
                    <a:bodyPr/>
                    <a:lstStyle/>
                    <a:p>
                      <a:pPr marL="0" lvl="0" indent="0" algn="ctr" rtl="0">
                        <a:spcBef>
                          <a:spcPts val="0"/>
                        </a:spcBef>
                        <a:spcAft>
                          <a:spcPts val="0"/>
                        </a:spcAft>
                        <a:buNone/>
                      </a:pPr>
                      <a:r>
                        <a:rPr lang="en" sz="1800"/>
                        <a:t>1970s</a:t>
                      </a:r>
                      <a:endParaRPr sz="1800">
                        <a:solidFill>
                          <a:srgbClr val="00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 sz="1800"/>
                        <a:t>1980s</a:t>
                      </a:r>
                      <a:endParaRPr sz="1800">
                        <a:solidFill>
                          <a:srgbClr val="00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sz="1800">
                          <a:highlight>
                            <a:srgbClr val="D9D2E9"/>
                          </a:highlight>
                        </a:rPr>
                        <a:t>1990s</a:t>
                      </a:r>
                      <a:endParaRPr sz="1800">
                        <a:highlight>
                          <a:srgbClr val="D9D2E9"/>
                        </a:highligh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 sz="1800"/>
                        <a:t>2000s</a:t>
                      </a:r>
                      <a:endParaRPr sz="1800">
                        <a:solidFill>
                          <a:srgbClr val="00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sz="1800"/>
                        <a:t>2010s</a:t>
                      </a:r>
                      <a:endParaRPr sz="18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 sz="1800" dirty="0"/>
                        <a:t>2020</a:t>
                      </a:r>
                      <a:endParaRPr sz="1800"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B4A7D6"/>
                    </a:solidFill>
                  </a:tcPr>
                </a:tc>
                <a:extLst>
                  <a:ext uri="{0D108BD9-81ED-4DB2-BD59-A6C34878D82A}">
                    <a16:rowId xmlns:a16="http://schemas.microsoft.com/office/drawing/2014/main" val="10000"/>
                  </a:ext>
                </a:extLst>
              </a:tr>
            </a:tbl>
          </a:graphicData>
        </a:graphic>
      </p:graphicFrame>
      <p:cxnSp>
        <p:nvCxnSpPr>
          <p:cNvPr id="168" name="Google Shape;168;p31">
            <a:extLst>
              <a:ext uri="{C183D7F6-B498-43B3-948B-1728B52AA6E4}">
                <adec:decorative xmlns:adec="http://schemas.microsoft.com/office/drawing/2017/decorative" val="1"/>
              </a:ext>
            </a:extLst>
          </p:cNvPr>
          <p:cNvCxnSpPr/>
          <p:nvPr/>
        </p:nvCxnSpPr>
        <p:spPr>
          <a:xfrm rot="10800000">
            <a:off x="569975" y="1439375"/>
            <a:ext cx="0" cy="954600"/>
          </a:xfrm>
          <a:prstGeom prst="straightConnector1">
            <a:avLst/>
          </a:prstGeom>
          <a:noFill/>
          <a:ln w="9525" cap="flat" cmpd="sng">
            <a:solidFill>
              <a:schemeClr val="dk2"/>
            </a:solidFill>
            <a:prstDash val="solid"/>
            <a:round/>
            <a:headEnd type="none" w="med" len="med"/>
            <a:tailEnd type="oval" w="med" len="med"/>
          </a:ln>
        </p:spPr>
      </p:cxnSp>
      <p:sp>
        <p:nvSpPr>
          <p:cNvPr id="169" name="Google Shape;169;p31"/>
          <p:cNvSpPr txBox="1">
            <a:spLocks noGrp="1"/>
          </p:cNvSpPr>
          <p:nvPr>
            <p:ph type="body" idx="1"/>
          </p:nvPr>
        </p:nvSpPr>
        <p:spPr>
          <a:xfrm>
            <a:off x="608075" y="1557125"/>
            <a:ext cx="2001300" cy="7191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b="1">
                <a:solidFill>
                  <a:srgbClr val="191919"/>
                </a:solidFill>
                <a:latin typeface="Lato"/>
                <a:ea typeface="Lato"/>
                <a:cs typeface="Lato"/>
                <a:sym typeface="Lato"/>
              </a:rPr>
              <a:t>CHICANO </a:t>
            </a:r>
            <a:br>
              <a:rPr lang="en" b="1">
                <a:solidFill>
                  <a:srgbClr val="191919"/>
                </a:solidFill>
                <a:latin typeface="Lato"/>
                <a:ea typeface="Lato"/>
                <a:cs typeface="Lato"/>
                <a:sym typeface="Lato"/>
              </a:rPr>
            </a:br>
            <a:r>
              <a:rPr lang="en" b="1">
                <a:solidFill>
                  <a:srgbClr val="191919"/>
                </a:solidFill>
                <a:latin typeface="Lato"/>
                <a:ea typeface="Lato"/>
                <a:cs typeface="Lato"/>
                <a:sym typeface="Lato"/>
              </a:rPr>
              <a:t>Late 1960s to 1980s</a:t>
            </a:r>
            <a:endParaRPr b="1">
              <a:solidFill>
                <a:srgbClr val="191919"/>
              </a:solidFill>
              <a:latin typeface="Lato"/>
              <a:ea typeface="Lato"/>
              <a:cs typeface="Lato"/>
              <a:sym typeface="Lato"/>
            </a:endParaRPr>
          </a:p>
          <a:p>
            <a:pPr marL="0" lvl="0" indent="0" algn="l" rtl="0">
              <a:lnSpc>
                <a:spcPct val="100000"/>
              </a:lnSpc>
              <a:spcBef>
                <a:spcPts val="0"/>
              </a:spcBef>
              <a:spcAft>
                <a:spcPts val="0"/>
              </a:spcAft>
              <a:buNone/>
            </a:pPr>
            <a:endParaRPr/>
          </a:p>
        </p:txBody>
      </p:sp>
      <p:cxnSp>
        <p:nvCxnSpPr>
          <p:cNvPr id="173" name="Google Shape;173;p31">
            <a:extLst>
              <a:ext uri="{C183D7F6-B498-43B3-948B-1728B52AA6E4}">
                <adec:decorative xmlns:adec="http://schemas.microsoft.com/office/drawing/2017/decorative" val="1"/>
              </a:ext>
            </a:extLst>
          </p:cNvPr>
          <p:cNvCxnSpPr/>
          <p:nvPr/>
        </p:nvCxnSpPr>
        <p:spPr>
          <a:xfrm>
            <a:off x="566925" y="3113100"/>
            <a:ext cx="0" cy="828000"/>
          </a:xfrm>
          <a:prstGeom prst="straightConnector1">
            <a:avLst/>
          </a:prstGeom>
          <a:noFill/>
          <a:ln w="9525" cap="flat" cmpd="sng">
            <a:solidFill>
              <a:schemeClr val="dk2"/>
            </a:solidFill>
            <a:prstDash val="solid"/>
            <a:round/>
            <a:headEnd type="none" w="med" len="med"/>
            <a:tailEnd type="oval" w="med" len="med"/>
          </a:ln>
        </p:spPr>
      </p:cxnSp>
      <p:sp>
        <p:nvSpPr>
          <p:cNvPr id="170" name="Google Shape;170;p31"/>
          <p:cNvSpPr txBox="1">
            <a:spLocks noGrp="1"/>
          </p:cNvSpPr>
          <p:nvPr>
            <p:ph type="body" idx="1"/>
          </p:nvPr>
        </p:nvSpPr>
        <p:spPr>
          <a:xfrm>
            <a:off x="671200" y="3230850"/>
            <a:ext cx="2187900" cy="5787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b="1">
                <a:solidFill>
                  <a:srgbClr val="191919"/>
                </a:solidFill>
                <a:latin typeface="Lato"/>
                <a:ea typeface="Lato"/>
                <a:cs typeface="Lato"/>
                <a:sym typeface="Lato"/>
              </a:rPr>
              <a:t>CHICANA, CHICANA/O  Late 1960s to 1990s</a:t>
            </a:r>
            <a:endParaRPr>
              <a:solidFill>
                <a:schemeClr val="dk1"/>
              </a:solidFill>
              <a:latin typeface="Lato"/>
              <a:ea typeface="Lato"/>
              <a:cs typeface="Lato"/>
              <a:sym typeface="Lato"/>
            </a:endParaRPr>
          </a:p>
          <a:p>
            <a:pPr marL="0" lvl="0" indent="0" algn="l" rtl="0">
              <a:lnSpc>
                <a:spcPct val="100000"/>
              </a:lnSpc>
              <a:spcBef>
                <a:spcPts val="1200"/>
              </a:spcBef>
              <a:spcAft>
                <a:spcPts val="1200"/>
              </a:spcAft>
              <a:buClr>
                <a:schemeClr val="dk1"/>
              </a:buClr>
              <a:buSzPts val="1100"/>
              <a:buFont typeface="Arial"/>
              <a:buNone/>
            </a:pPr>
            <a:endParaRPr b="1">
              <a:solidFill>
                <a:srgbClr val="191919"/>
              </a:solidFill>
              <a:latin typeface="Lato"/>
              <a:ea typeface="Lato"/>
              <a:cs typeface="Lato"/>
              <a:sym typeface="Lato"/>
            </a:endParaRPr>
          </a:p>
        </p:txBody>
      </p:sp>
      <p:cxnSp>
        <p:nvCxnSpPr>
          <p:cNvPr id="174" name="Google Shape;174;p31">
            <a:extLst>
              <a:ext uri="{C183D7F6-B498-43B3-948B-1728B52AA6E4}">
                <adec:decorative xmlns:adec="http://schemas.microsoft.com/office/drawing/2017/decorative" val="1"/>
              </a:ext>
            </a:extLst>
          </p:cNvPr>
          <p:cNvCxnSpPr/>
          <p:nvPr/>
        </p:nvCxnSpPr>
        <p:spPr>
          <a:xfrm rot="10800000">
            <a:off x="2850613" y="1439375"/>
            <a:ext cx="0" cy="954600"/>
          </a:xfrm>
          <a:prstGeom prst="straightConnector1">
            <a:avLst/>
          </a:prstGeom>
          <a:noFill/>
          <a:ln w="9525" cap="flat" cmpd="sng">
            <a:solidFill>
              <a:schemeClr val="dk2"/>
            </a:solidFill>
            <a:prstDash val="solid"/>
            <a:round/>
            <a:headEnd type="none" w="med" len="med"/>
            <a:tailEnd type="oval" w="med" len="med"/>
          </a:ln>
        </p:spPr>
      </p:cxnSp>
      <p:sp>
        <p:nvSpPr>
          <p:cNvPr id="171" name="Google Shape;171;p31"/>
          <p:cNvSpPr txBox="1">
            <a:spLocks noGrp="1"/>
          </p:cNvSpPr>
          <p:nvPr>
            <p:ph type="body" idx="1"/>
          </p:nvPr>
        </p:nvSpPr>
        <p:spPr>
          <a:xfrm>
            <a:off x="2935375" y="1560475"/>
            <a:ext cx="2001300" cy="621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Lato"/>
                <a:ea typeface="Lato"/>
                <a:cs typeface="Lato"/>
                <a:sym typeface="Lato"/>
              </a:rPr>
              <a:t>XICANA, XICANO </a:t>
            </a:r>
            <a:endParaRPr b="1">
              <a:solidFill>
                <a:schemeClr val="dk1"/>
              </a:solidFill>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Lato"/>
                <a:ea typeface="Lato"/>
                <a:cs typeface="Lato"/>
                <a:sym typeface="Lato"/>
              </a:rPr>
              <a:t>1980s to 2000s </a:t>
            </a:r>
            <a:endParaRPr b="1">
              <a:solidFill>
                <a:schemeClr val="dk1"/>
              </a:solidFill>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Lato"/>
              <a:ea typeface="Lato"/>
              <a:cs typeface="Lato"/>
              <a:sym typeface="Lato"/>
            </a:endParaRPr>
          </a:p>
        </p:txBody>
      </p:sp>
      <p:cxnSp>
        <p:nvCxnSpPr>
          <p:cNvPr id="175" name="Google Shape;175;p31">
            <a:extLst>
              <a:ext uri="{C183D7F6-B498-43B3-948B-1728B52AA6E4}">
                <adec:decorative xmlns:adec="http://schemas.microsoft.com/office/drawing/2017/decorative" val="1"/>
              </a:ext>
            </a:extLst>
          </p:cNvPr>
          <p:cNvCxnSpPr/>
          <p:nvPr/>
        </p:nvCxnSpPr>
        <p:spPr>
          <a:xfrm>
            <a:off x="4969875" y="3113100"/>
            <a:ext cx="0" cy="828000"/>
          </a:xfrm>
          <a:prstGeom prst="straightConnector1">
            <a:avLst/>
          </a:prstGeom>
          <a:noFill/>
          <a:ln w="9525" cap="flat" cmpd="sng">
            <a:solidFill>
              <a:schemeClr val="dk2"/>
            </a:solidFill>
            <a:prstDash val="solid"/>
            <a:round/>
            <a:headEnd type="none" w="med" len="med"/>
            <a:tailEnd type="oval" w="med" len="med"/>
          </a:ln>
        </p:spPr>
      </p:cxnSp>
      <p:sp>
        <p:nvSpPr>
          <p:cNvPr id="172" name="Google Shape;172;p31"/>
          <p:cNvSpPr txBox="1">
            <a:spLocks noGrp="1"/>
          </p:cNvSpPr>
          <p:nvPr>
            <p:ph type="body" idx="1"/>
          </p:nvPr>
        </p:nvSpPr>
        <p:spPr>
          <a:xfrm>
            <a:off x="5051063" y="3227500"/>
            <a:ext cx="2001300" cy="7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Lato"/>
                <a:ea typeface="Lato"/>
                <a:cs typeface="Lato"/>
                <a:sym typeface="Lato"/>
              </a:rPr>
              <a:t>CHICAN@, LATIN@ 2000s to 2010s  </a:t>
            </a:r>
            <a:endParaRPr b="1">
              <a:solidFill>
                <a:schemeClr val="dk1"/>
              </a:solidFill>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Lato"/>
                <a:ea typeface="Lato"/>
                <a:cs typeface="Lato"/>
                <a:sym typeface="Lato"/>
              </a:rPr>
              <a:t> </a:t>
            </a:r>
            <a:endParaRPr b="1">
              <a:solidFill>
                <a:schemeClr val="dk1"/>
              </a:solidFill>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Lato"/>
              <a:ea typeface="Lato"/>
              <a:cs typeface="Lato"/>
              <a:sym typeface="Lato"/>
            </a:endParaRPr>
          </a:p>
        </p:txBody>
      </p:sp>
      <p:cxnSp>
        <p:nvCxnSpPr>
          <p:cNvPr id="177" name="Google Shape;177;p31">
            <a:extLst>
              <a:ext uri="{C183D7F6-B498-43B3-948B-1728B52AA6E4}">
                <adec:decorative xmlns:adec="http://schemas.microsoft.com/office/drawing/2017/decorative" val="1"/>
              </a:ext>
            </a:extLst>
          </p:cNvPr>
          <p:cNvCxnSpPr/>
          <p:nvPr/>
        </p:nvCxnSpPr>
        <p:spPr>
          <a:xfrm rot="10800000">
            <a:off x="6712400" y="1439375"/>
            <a:ext cx="0" cy="954600"/>
          </a:xfrm>
          <a:prstGeom prst="straightConnector1">
            <a:avLst/>
          </a:prstGeom>
          <a:noFill/>
          <a:ln w="9525" cap="flat" cmpd="sng">
            <a:solidFill>
              <a:schemeClr val="dk2"/>
            </a:solidFill>
            <a:prstDash val="solid"/>
            <a:round/>
            <a:headEnd type="none" w="med" len="med"/>
            <a:tailEnd type="oval" w="med" len="med"/>
          </a:ln>
        </p:spPr>
      </p:cxnSp>
      <p:sp>
        <p:nvSpPr>
          <p:cNvPr id="176" name="Google Shape;176;p31"/>
          <p:cNvSpPr txBox="1">
            <a:spLocks noGrp="1"/>
          </p:cNvSpPr>
          <p:nvPr>
            <p:ph type="body" idx="1"/>
          </p:nvPr>
        </p:nvSpPr>
        <p:spPr>
          <a:xfrm>
            <a:off x="6788600" y="1560475"/>
            <a:ext cx="2001300" cy="7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Lato"/>
                <a:ea typeface="Lato"/>
                <a:cs typeface="Lato"/>
                <a:sym typeface="Lato"/>
              </a:rPr>
              <a:t>CHICANX, LATINX </a:t>
            </a:r>
            <a:r>
              <a:rPr lang="en" b="1">
                <a:solidFill>
                  <a:srgbClr val="191919"/>
                </a:solidFill>
                <a:latin typeface="Lato"/>
                <a:ea typeface="Lato"/>
                <a:cs typeface="Lato"/>
                <a:sym typeface="Lato"/>
              </a:rPr>
              <a:t>2010s to 2020s </a:t>
            </a:r>
            <a:endParaRPr b="1">
              <a:solidFill>
                <a:schemeClr val="dk1"/>
              </a:solidFill>
              <a:latin typeface="Lato"/>
              <a:ea typeface="Lato"/>
              <a:cs typeface="Lato"/>
              <a:sym typeface="Lato"/>
            </a:endParaRPr>
          </a:p>
          <a:p>
            <a:pPr marL="0" lvl="0" indent="0" algn="l" rtl="0">
              <a:lnSpc>
                <a:spcPct val="100000"/>
              </a:lnSpc>
              <a:spcBef>
                <a:spcPts val="0"/>
              </a:spcBef>
              <a:spcAft>
                <a:spcPts val="0"/>
              </a:spcAft>
              <a:buNone/>
            </a:pPr>
            <a:endParaRPr>
              <a:solidFill>
                <a:srgbClr val="000000"/>
              </a:solidFill>
              <a:latin typeface="Lato"/>
              <a:ea typeface="Lato"/>
              <a:cs typeface="Lato"/>
              <a:sym typeface="Lato"/>
            </a:endParaRPr>
          </a:p>
        </p:txBody>
      </p:sp>
      <p:cxnSp>
        <p:nvCxnSpPr>
          <p:cNvPr id="179" name="Google Shape;179;p31">
            <a:extLst>
              <a:ext uri="{C183D7F6-B498-43B3-948B-1728B52AA6E4}">
                <adec:decorative xmlns:adec="http://schemas.microsoft.com/office/drawing/2017/decorative" val="1"/>
              </a:ext>
            </a:extLst>
          </p:cNvPr>
          <p:cNvCxnSpPr/>
          <p:nvPr/>
        </p:nvCxnSpPr>
        <p:spPr>
          <a:xfrm>
            <a:off x="7536950" y="3113100"/>
            <a:ext cx="0" cy="828000"/>
          </a:xfrm>
          <a:prstGeom prst="straightConnector1">
            <a:avLst/>
          </a:prstGeom>
          <a:noFill/>
          <a:ln w="9525" cap="flat" cmpd="sng">
            <a:solidFill>
              <a:schemeClr val="dk2"/>
            </a:solidFill>
            <a:prstDash val="solid"/>
            <a:round/>
            <a:headEnd type="none" w="med" len="med"/>
            <a:tailEnd type="oval" w="med" len="med"/>
          </a:ln>
        </p:spPr>
      </p:cxnSp>
      <p:sp>
        <p:nvSpPr>
          <p:cNvPr id="178" name="Google Shape;178;p31"/>
          <p:cNvSpPr txBox="1">
            <a:spLocks noGrp="1"/>
          </p:cNvSpPr>
          <p:nvPr>
            <p:ph type="body" idx="1"/>
          </p:nvPr>
        </p:nvSpPr>
        <p:spPr>
          <a:xfrm>
            <a:off x="7613150" y="3209250"/>
            <a:ext cx="815700" cy="621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chemeClr val="dk1"/>
                </a:solidFill>
                <a:latin typeface="Lato"/>
                <a:ea typeface="Lato"/>
                <a:cs typeface="Lato"/>
                <a:sym typeface="Lato"/>
              </a:rPr>
              <a:t>LATINE </a:t>
            </a:r>
            <a:endParaRPr b="1">
              <a:solidFill>
                <a:schemeClr val="dk1"/>
              </a:solidFill>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Lato"/>
                <a:ea typeface="Lato"/>
                <a:cs typeface="Lato"/>
                <a:sym typeface="Lato"/>
              </a:rPr>
              <a:t>2020s</a:t>
            </a:r>
            <a:endParaRPr b="1">
              <a:solidFill>
                <a:schemeClr val="dk1"/>
              </a:solidFill>
              <a:latin typeface="Lato"/>
              <a:ea typeface="Lato"/>
              <a:cs typeface="Lato"/>
              <a:sym typeface="Lato"/>
            </a:endParaRPr>
          </a:p>
          <a:p>
            <a:pPr marL="0" lvl="0" indent="0" algn="l" rtl="0">
              <a:lnSpc>
                <a:spcPct val="100000"/>
              </a:lnSpc>
              <a:spcBef>
                <a:spcPts val="0"/>
              </a:spcBef>
              <a:spcAft>
                <a:spcPts val="0"/>
              </a:spcAft>
              <a:buNone/>
            </a:pPr>
            <a:endParaRPr>
              <a:solidFill>
                <a:srgbClr val="191919"/>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idx="4294967295"/>
          </p:nvPr>
        </p:nvSpPr>
        <p:spPr>
          <a:xfrm>
            <a:off x="535775" y="712150"/>
            <a:ext cx="6682200" cy="76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3600" dirty="0">
                <a:solidFill>
                  <a:schemeClr val="dk1"/>
                </a:solidFill>
              </a:rPr>
              <a:t>Student Learning Outcomes</a:t>
            </a:r>
            <a:endParaRPr sz="2400" dirty="0"/>
          </a:p>
        </p:txBody>
      </p:sp>
      <p:sp>
        <p:nvSpPr>
          <p:cNvPr id="61" name="Google Shape;61;p14"/>
          <p:cNvSpPr txBox="1">
            <a:spLocks noGrp="1"/>
          </p:cNvSpPr>
          <p:nvPr>
            <p:ph type="title" idx="4294967295"/>
          </p:nvPr>
        </p:nvSpPr>
        <p:spPr>
          <a:xfrm>
            <a:off x="535775" y="1480150"/>
            <a:ext cx="5843700" cy="3357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Font typeface="Arial"/>
              <a:buAutoNum type="arabicPeriod"/>
            </a:pPr>
            <a:r>
              <a:rPr lang="en" sz="2000">
                <a:latin typeface="Arial"/>
                <a:ea typeface="Arial"/>
                <a:cs typeface="Arial"/>
                <a:sym typeface="Arial"/>
              </a:rPr>
              <a:t>Outline contemporary Latinx demographics and the factors that impact them.</a:t>
            </a:r>
            <a:endParaRPr sz="2000">
              <a:latin typeface="Arial"/>
              <a:ea typeface="Arial"/>
              <a:cs typeface="Arial"/>
              <a:sym typeface="Arial"/>
            </a:endParaRPr>
          </a:p>
          <a:p>
            <a:pPr marL="457200" lvl="0" indent="-355600" algn="l" rtl="0">
              <a:spcBef>
                <a:spcPts val="0"/>
              </a:spcBef>
              <a:spcAft>
                <a:spcPts val="0"/>
              </a:spcAft>
              <a:buSzPts val="2000"/>
              <a:buFont typeface="Arial"/>
              <a:buAutoNum type="arabicPeriod"/>
            </a:pPr>
            <a:r>
              <a:rPr lang="en" sz="2000">
                <a:latin typeface="Arial"/>
                <a:ea typeface="Arial"/>
                <a:cs typeface="Arial"/>
                <a:sym typeface="Arial"/>
              </a:rPr>
              <a:t>Evaluate the historical, political, and social processes that have shaped the racialization of Chicanxs and Latinxs.</a:t>
            </a:r>
            <a:endParaRPr sz="2000">
              <a:latin typeface="Arial"/>
              <a:ea typeface="Arial"/>
              <a:cs typeface="Arial"/>
              <a:sym typeface="Arial"/>
            </a:endParaRPr>
          </a:p>
          <a:p>
            <a:pPr marL="457200" lvl="0" indent="-355600" algn="l" rtl="0">
              <a:spcBef>
                <a:spcPts val="0"/>
              </a:spcBef>
              <a:spcAft>
                <a:spcPts val="0"/>
              </a:spcAft>
              <a:buSzPts val="2000"/>
              <a:buFont typeface="Arial"/>
              <a:buAutoNum type="arabicPeriod"/>
            </a:pPr>
            <a:r>
              <a:rPr lang="en" sz="2000">
                <a:latin typeface="Arial"/>
                <a:ea typeface="Arial"/>
                <a:cs typeface="Arial"/>
                <a:sym typeface="Arial"/>
              </a:rPr>
              <a:t>Summarize Chicanx/Latinx studies identity concepts, theories, and frameworks. </a:t>
            </a:r>
            <a:endParaRPr sz="2600">
              <a:latin typeface="Arial"/>
              <a:ea typeface="Arial"/>
              <a:cs typeface="Arial"/>
              <a:sym typeface="Arial"/>
            </a:endParaRPr>
          </a:p>
        </p:txBody>
      </p:sp>
      <p:pic>
        <p:nvPicPr>
          <p:cNvPr id="62" name="Google Shape;62;p14" descr="A symbol of the Aztec god Coyolxāuhqui"/>
          <p:cNvPicPr preferRelativeResize="0"/>
          <p:nvPr/>
        </p:nvPicPr>
        <p:blipFill>
          <a:blip r:embed="rId4">
            <a:alphaModFix/>
          </a:blip>
          <a:stretch>
            <a:fillRect/>
          </a:stretch>
        </p:blipFill>
        <p:spPr>
          <a:xfrm>
            <a:off x="7152500" y="369262"/>
            <a:ext cx="1451676" cy="1453896"/>
          </a:xfrm>
          <a:prstGeom prst="rect">
            <a:avLst/>
          </a:prstGeom>
          <a:noFill/>
          <a:ln>
            <a:noFill/>
          </a:ln>
        </p:spPr>
      </p:pic>
      <p:sp>
        <p:nvSpPr>
          <p:cNvPr id="63" name="Google Shape;63;p14"/>
          <p:cNvSpPr txBox="1"/>
          <p:nvPr/>
        </p:nvSpPr>
        <p:spPr>
          <a:xfrm>
            <a:off x="535775" y="4885800"/>
            <a:ext cx="6244200" cy="25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Lato Light"/>
                <a:ea typeface="Lato Light"/>
                <a:cs typeface="Lato Light"/>
                <a:sym typeface="Lato Light"/>
              </a:rPr>
              <a:t>Image Attribution: “Coyolxāuhqui” (</a:t>
            </a:r>
            <a:r>
              <a:rPr lang="en" sz="1200" u="sng">
                <a:solidFill>
                  <a:schemeClr val="accent5"/>
                </a:solidFill>
                <a:latin typeface="Lato Light"/>
                <a:ea typeface="Lato Light"/>
                <a:cs typeface="Lato Light"/>
                <a:sym typeface="Lato Light"/>
                <a:hlinkClick r:id="rId5">
                  <a:extLst>
                    <a:ext uri="{A12FA001-AC4F-418D-AE19-62706E023703}">
                      <ahyp:hlinkClr xmlns:ahyp="http://schemas.microsoft.com/office/drawing/2018/hyperlinkcolor" val="tx"/>
                    </a:ext>
                  </a:extLst>
                </a:hlinkClick>
              </a:rPr>
              <a:t>CC BY-SA 3.0</a:t>
            </a:r>
            <a:r>
              <a:rPr lang="en" sz="1200">
                <a:solidFill>
                  <a:schemeClr val="dk1"/>
                </a:solidFill>
                <a:latin typeface="Lato Light"/>
                <a:ea typeface="Lato Light"/>
                <a:cs typeface="Lato Light"/>
                <a:sym typeface="Lato Light"/>
              </a:rPr>
              <a:t>)</a:t>
            </a:r>
            <a:r>
              <a:rPr lang="en" sz="1200">
                <a:latin typeface="Lato Light"/>
                <a:ea typeface="Lato Light"/>
                <a:cs typeface="Lato Light"/>
                <a:sym typeface="Lato Light"/>
              </a:rPr>
              <a:t> SJB1995</a:t>
            </a:r>
            <a:r>
              <a:rPr lang="en" sz="1200">
                <a:solidFill>
                  <a:schemeClr val="dk1"/>
                </a:solidFill>
                <a:latin typeface="Lato Light"/>
                <a:ea typeface="Lato Light"/>
                <a:cs typeface="Lato Light"/>
                <a:sym typeface="Lato Light"/>
              </a:rPr>
              <a:t> via </a:t>
            </a:r>
            <a:r>
              <a:rPr lang="en" sz="1200" u="sng">
                <a:solidFill>
                  <a:schemeClr val="hlink"/>
                </a:solidFill>
                <a:latin typeface="Lato Light"/>
                <a:ea typeface="Lato Light"/>
                <a:cs typeface="Lato Light"/>
                <a:sym typeface="Lato Light"/>
                <a:hlinkClick r:id="rId6"/>
              </a:rPr>
              <a:t>Fandom</a:t>
            </a:r>
            <a:r>
              <a:rPr lang="en" sz="1200">
                <a:solidFill>
                  <a:schemeClr val="dk1"/>
                </a:solidFill>
                <a:latin typeface="Lato Light"/>
                <a:ea typeface="Lato Light"/>
                <a:cs typeface="Lato Light"/>
                <a:sym typeface="Lato Light"/>
              </a:rPr>
              <a:t> </a:t>
            </a:r>
            <a:r>
              <a:rPr lang="en" sz="1200" u="sng">
                <a:solidFill>
                  <a:schemeClr val="hlink"/>
                </a:solidFill>
                <a:latin typeface="Lato Light"/>
                <a:ea typeface="Lato Light"/>
                <a:cs typeface="Lato Light"/>
                <a:sym typeface="Lato Light"/>
                <a:hlinkClick r:id="rId5"/>
              </a:rPr>
              <a:t> </a:t>
            </a:r>
            <a:endParaRPr sz="1200">
              <a:solidFill>
                <a:schemeClr val="lt1"/>
              </a:solidFill>
              <a:latin typeface="Lato Light"/>
              <a:ea typeface="Lato Light"/>
              <a:cs typeface="Lato Light"/>
              <a:sym typeface="La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Timeline Description</a:t>
            </a:r>
            <a:endParaRPr/>
          </a:p>
        </p:txBody>
      </p:sp>
      <p:sp>
        <p:nvSpPr>
          <p:cNvPr id="186" name="Google Shape;18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1950" algn="l" rtl="0">
              <a:lnSpc>
                <a:spcPct val="95000"/>
              </a:lnSpc>
              <a:spcBef>
                <a:spcPts val="0"/>
              </a:spcBef>
              <a:spcAft>
                <a:spcPts val="0"/>
              </a:spcAft>
              <a:buClr>
                <a:schemeClr val="dk1"/>
              </a:buClr>
              <a:buSzPts val="2100"/>
              <a:buFont typeface="Lato"/>
              <a:buChar char="●"/>
            </a:pPr>
            <a:r>
              <a:rPr lang="en" sz="2100">
                <a:solidFill>
                  <a:schemeClr val="dk1"/>
                </a:solidFill>
                <a:latin typeface="Lato"/>
                <a:ea typeface="Lato"/>
                <a:cs typeface="Lato"/>
                <a:sym typeface="Lato"/>
              </a:rPr>
              <a:t>1960s</a:t>
            </a:r>
            <a:endParaRPr sz="2100">
              <a:solidFill>
                <a:schemeClr val="dk1"/>
              </a:solidFill>
              <a:latin typeface="Lato"/>
              <a:ea typeface="Lato"/>
              <a:cs typeface="Lato"/>
              <a:sym typeface="Lato"/>
            </a:endParaRPr>
          </a:p>
          <a:p>
            <a:pPr marL="914400" lvl="1" indent="-336550" algn="l" rtl="0">
              <a:lnSpc>
                <a:spcPct val="95000"/>
              </a:lnSpc>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CHICANO: Late 1960s to 1980s</a:t>
            </a:r>
            <a:endParaRPr sz="1700">
              <a:solidFill>
                <a:schemeClr val="dk1"/>
              </a:solidFill>
              <a:latin typeface="Lato"/>
              <a:ea typeface="Lato"/>
              <a:cs typeface="Lato"/>
              <a:sym typeface="Lato"/>
            </a:endParaRPr>
          </a:p>
          <a:p>
            <a:pPr marL="914400" lvl="1" indent="-336550" algn="l" rtl="0">
              <a:lnSpc>
                <a:spcPct val="95000"/>
              </a:lnSpc>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CHICANA, CHICANA/O:  Late 1960s to 1990s</a:t>
            </a:r>
            <a:endParaRPr sz="1700">
              <a:solidFill>
                <a:schemeClr val="dk1"/>
              </a:solidFill>
              <a:latin typeface="Lato"/>
              <a:ea typeface="Lato"/>
              <a:cs typeface="Lato"/>
              <a:sym typeface="Lato"/>
            </a:endParaRPr>
          </a:p>
          <a:p>
            <a:pPr marL="457200" lvl="0" indent="-361950" algn="l" rtl="0">
              <a:lnSpc>
                <a:spcPct val="95000"/>
              </a:lnSpc>
              <a:spcBef>
                <a:spcPts val="0"/>
              </a:spcBef>
              <a:spcAft>
                <a:spcPts val="0"/>
              </a:spcAft>
              <a:buClr>
                <a:schemeClr val="dk1"/>
              </a:buClr>
              <a:buSzPts val="2100"/>
              <a:buFont typeface="Lato"/>
              <a:buChar char="●"/>
            </a:pPr>
            <a:r>
              <a:rPr lang="en" sz="2100">
                <a:solidFill>
                  <a:schemeClr val="dk1"/>
                </a:solidFill>
                <a:latin typeface="Lato"/>
                <a:ea typeface="Lato"/>
                <a:cs typeface="Lato"/>
                <a:sym typeface="Lato"/>
              </a:rPr>
              <a:t>1970s</a:t>
            </a:r>
            <a:endParaRPr sz="2100">
              <a:solidFill>
                <a:schemeClr val="dk1"/>
              </a:solidFill>
              <a:latin typeface="Lato"/>
              <a:ea typeface="Lato"/>
              <a:cs typeface="Lato"/>
              <a:sym typeface="Lato"/>
            </a:endParaRPr>
          </a:p>
          <a:p>
            <a:pPr marL="457200" lvl="0" indent="-361950" algn="l" rtl="0">
              <a:lnSpc>
                <a:spcPct val="95000"/>
              </a:lnSpc>
              <a:spcBef>
                <a:spcPts val="0"/>
              </a:spcBef>
              <a:spcAft>
                <a:spcPts val="0"/>
              </a:spcAft>
              <a:buClr>
                <a:schemeClr val="dk1"/>
              </a:buClr>
              <a:buSzPts val="2100"/>
              <a:buFont typeface="Lato"/>
              <a:buChar char="●"/>
            </a:pPr>
            <a:r>
              <a:rPr lang="en" sz="2100">
                <a:solidFill>
                  <a:schemeClr val="dk1"/>
                </a:solidFill>
                <a:latin typeface="Lato"/>
                <a:ea typeface="Lato"/>
                <a:cs typeface="Lato"/>
                <a:sym typeface="Lato"/>
              </a:rPr>
              <a:t>1980s</a:t>
            </a:r>
            <a:endParaRPr sz="2100">
              <a:solidFill>
                <a:schemeClr val="dk1"/>
              </a:solidFill>
              <a:latin typeface="Lato"/>
              <a:ea typeface="Lato"/>
              <a:cs typeface="Lato"/>
              <a:sym typeface="Lato"/>
            </a:endParaRPr>
          </a:p>
          <a:p>
            <a:pPr marL="914400" lvl="1" indent="-336550" algn="l" rtl="0">
              <a:lnSpc>
                <a:spcPct val="95000"/>
              </a:lnSpc>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XICANA, XICANO: 1980s to 2000s </a:t>
            </a:r>
            <a:endParaRPr sz="1700">
              <a:solidFill>
                <a:schemeClr val="dk1"/>
              </a:solidFill>
              <a:latin typeface="Lato"/>
              <a:ea typeface="Lato"/>
              <a:cs typeface="Lato"/>
              <a:sym typeface="Lato"/>
            </a:endParaRPr>
          </a:p>
          <a:p>
            <a:pPr marL="457200" lvl="0" indent="-361950" algn="l" rtl="0">
              <a:lnSpc>
                <a:spcPct val="95000"/>
              </a:lnSpc>
              <a:spcBef>
                <a:spcPts val="0"/>
              </a:spcBef>
              <a:spcAft>
                <a:spcPts val="0"/>
              </a:spcAft>
              <a:buClr>
                <a:schemeClr val="dk1"/>
              </a:buClr>
              <a:buSzPts val="2100"/>
              <a:buFont typeface="Lato"/>
              <a:buChar char="●"/>
            </a:pPr>
            <a:r>
              <a:rPr lang="en" sz="2100">
                <a:solidFill>
                  <a:schemeClr val="dk1"/>
                </a:solidFill>
                <a:latin typeface="Lato"/>
                <a:ea typeface="Lato"/>
                <a:cs typeface="Lato"/>
                <a:sym typeface="Lato"/>
              </a:rPr>
              <a:t>1990s</a:t>
            </a:r>
            <a:endParaRPr sz="2100">
              <a:solidFill>
                <a:schemeClr val="dk1"/>
              </a:solidFill>
              <a:latin typeface="Lato"/>
              <a:ea typeface="Lato"/>
              <a:cs typeface="Lato"/>
              <a:sym typeface="Lato"/>
            </a:endParaRPr>
          </a:p>
          <a:p>
            <a:pPr marL="457200" lvl="0" indent="-361950" algn="l" rtl="0">
              <a:lnSpc>
                <a:spcPct val="95000"/>
              </a:lnSpc>
              <a:spcBef>
                <a:spcPts val="0"/>
              </a:spcBef>
              <a:spcAft>
                <a:spcPts val="0"/>
              </a:spcAft>
              <a:buClr>
                <a:schemeClr val="dk1"/>
              </a:buClr>
              <a:buSzPts val="2100"/>
              <a:buFont typeface="Lato"/>
              <a:buChar char="●"/>
            </a:pPr>
            <a:r>
              <a:rPr lang="en" sz="2100">
                <a:solidFill>
                  <a:schemeClr val="dk1"/>
                </a:solidFill>
                <a:latin typeface="Lato"/>
                <a:ea typeface="Lato"/>
                <a:cs typeface="Lato"/>
                <a:sym typeface="Lato"/>
              </a:rPr>
              <a:t>2000s</a:t>
            </a:r>
            <a:endParaRPr sz="2100">
              <a:solidFill>
                <a:schemeClr val="dk1"/>
              </a:solidFill>
              <a:latin typeface="Lato"/>
              <a:ea typeface="Lato"/>
              <a:cs typeface="Lato"/>
              <a:sym typeface="Lato"/>
            </a:endParaRPr>
          </a:p>
          <a:p>
            <a:pPr marL="914400" lvl="1" indent="-336550" algn="l" rtl="0">
              <a:lnSpc>
                <a:spcPct val="95000"/>
              </a:lnSpc>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CHICAN@, LATIN@: 2000s to 2010s  </a:t>
            </a:r>
            <a:endParaRPr sz="1700">
              <a:solidFill>
                <a:schemeClr val="dk1"/>
              </a:solidFill>
              <a:latin typeface="Lato"/>
              <a:ea typeface="Lato"/>
              <a:cs typeface="Lato"/>
              <a:sym typeface="Lato"/>
            </a:endParaRPr>
          </a:p>
          <a:p>
            <a:pPr marL="457200" lvl="0" indent="-361950" algn="l" rtl="0">
              <a:lnSpc>
                <a:spcPct val="95000"/>
              </a:lnSpc>
              <a:spcBef>
                <a:spcPts val="0"/>
              </a:spcBef>
              <a:spcAft>
                <a:spcPts val="0"/>
              </a:spcAft>
              <a:buClr>
                <a:schemeClr val="dk1"/>
              </a:buClr>
              <a:buSzPts val="2100"/>
              <a:buFont typeface="Lato"/>
              <a:buChar char="●"/>
            </a:pPr>
            <a:r>
              <a:rPr lang="en" sz="2100">
                <a:solidFill>
                  <a:schemeClr val="dk1"/>
                </a:solidFill>
                <a:latin typeface="Lato"/>
                <a:ea typeface="Lato"/>
                <a:cs typeface="Lato"/>
                <a:sym typeface="Lato"/>
              </a:rPr>
              <a:t>2010s</a:t>
            </a:r>
            <a:endParaRPr sz="2100">
              <a:solidFill>
                <a:schemeClr val="dk1"/>
              </a:solidFill>
              <a:latin typeface="Lato"/>
              <a:ea typeface="Lato"/>
              <a:cs typeface="Lato"/>
              <a:sym typeface="Lato"/>
            </a:endParaRPr>
          </a:p>
          <a:p>
            <a:pPr marL="914400" lvl="1" indent="-336550" algn="l" rtl="0">
              <a:lnSpc>
                <a:spcPct val="95000"/>
              </a:lnSpc>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CHICANX, LATINX: 2010s to 2020s </a:t>
            </a:r>
            <a:endParaRPr sz="1700">
              <a:solidFill>
                <a:schemeClr val="dk1"/>
              </a:solidFill>
              <a:latin typeface="Lato"/>
              <a:ea typeface="Lato"/>
              <a:cs typeface="Lato"/>
              <a:sym typeface="Lato"/>
            </a:endParaRPr>
          </a:p>
          <a:p>
            <a:pPr marL="457200" lvl="0" indent="-361950" algn="l" rtl="0">
              <a:lnSpc>
                <a:spcPct val="95000"/>
              </a:lnSpc>
              <a:spcBef>
                <a:spcPts val="0"/>
              </a:spcBef>
              <a:spcAft>
                <a:spcPts val="0"/>
              </a:spcAft>
              <a:buClr>
                <a:schemeClr val="dk1"/>
              </a:buClr>
              <a:buSzPts val="2100"/>
              <a:buFont typeface="Lato"/>
              <a:buChar char="●"/>
            </a:pPr>
            <a:r>
              <a:rPr lang="en" sz="2100">
                <a:solidFill>
                  <a:schemeClr val="dk1"/>
                </a:solidFill>
                <a:latin typeface="Lato"/>
                <a:ea typeface="Lato"/>
                <a:cs typeface="Lato"/>
                <a:sym typeface="Lato"/>
              </a:rPr>
              <a:t>2020s</a:t>
            </a:r>
            <a:endParaRPr sz="2100">
              <a:solidFill>
                <a:schemeClr val="dk1"/>
              </a:solidFill>
              <a:latin typeface="Lato"/>
              <a:ea typeface="Lato"/>
              <a:cs typeface="Lato"/>
              <a:sym typeface="Lato"/>
            </a:endParaRPr>
          </a:p>
          <a:p>
            <a:pPr marL="914400" lvl="1" indent="-336550" algn="l" rtl="0">
              <a:lnSpc>
                <a:spcPct val="95000"/>
              </a:lnSpc>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LATINE: 2020s</a:t>
            </a:r>
            <a:endParaRPr sz="17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311700" y="445025"/>
            <a:ext cx="8520600" cy="92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Historical Racialized and Gendered Formations</a:t>
            </a:r>
            <a:endParaRPr sz="3000"/>
          </a:p>
          <a:p>
            <a:pPr marL="0" lvl="0" indent="0" algn="ctr" rtl="0">
              <a:spcBef>
                <a:spcPts val="0"/>
              </a:spcBef>
              <a:spcAft>
                <a:spcPts val="0"/>
              </a:spcAft>
              <a:buNone/>
            </a:pPr>
            <a:r>
              <a:rPr lang="en" sz="2000" b="1"/>
              <a:t>Spanish Conquest, Colonialism,</a:t>
            </a:r>
            <a:r>
              <a:rPr lang="en" sz="2000"/>
              <a:t> </a:t>
            </a:r>
            <a:r>
              <a:rPr lang="en" sz="2000" b="1"/>
              <a:t>and</a:t>
            </a:r>
            <a:r>
              <a:rPr lang="en" sz="2000"/>
              <a:t> </a:t>
            </a:r>
            <a:r>
              <a:rPr lang="en" sz="2000" b="1"/>
              <a:t>Mestizaje</a:t>
            </a:r>
            <a:endParaRPr sz="2000"/>
          </a:p>
        </p:txBody>
      </p:sp>
      <p:sp>
        <p:nvSpPr>
          <p:cNvPr id="192" name="Google Shape;192;p33"/>
          <p:cNvSpPr txBox="1">
            <a:spLocks noGrp="1"/>
          </p:cNvSpPr>
          <p:nvPr>
            <p:ph type="body" idx="1"/>
          </p:nvPr>
        </p:nvSpPr>
        <p:spPr>
          <a:xfrm>
            <a:off x="311700" y="1367225"/>
            <a:ext cx="8520600" cy="3201900"/>
          </a:xfrm>
          <a:prstGeom prst="rect">
            <a:avLst/>
          </a:prstGeom>
        </p:spPr>
        <p:txBody>
          <a:bodyPr spcFirstLastPara="1" wrap="square" lIns="91425" tIns="91425" rIns="91425" bIns="91425" anchor="t" anchorCtr="0">
            <a:noAutofit/>
          </a:bodyPr>
          <a:lstStyle/>
          <a:p>
            <a:pPr marL="0" marR="177800" lvl="0" indent="0" algn="l" rtl="0">
              <a:lnSpc>
                <a:spcPct val="100000"/>
              </a:lnSpc>
              <a:spcBef>
                <a:spcPts val="0"/>
              </a:spcBef>
              <a:spcAft>
                <a:spcPts val="0"/>
              </a:spcAft>
              <a:buNone/>
            </a:pPr>
            <a:r>
              <a:rPr lang="en" sz="1300" i="1" dirty="0">
                <a:solidFill>
                  <a:schemeClr val="dk1"/>
                </a:solidFill>
                <a:highlight>
                  <a:srgbClr val="FFFFFF"/>
                </a:highlight>
                <a:latin typeface="Lato"/>
                <a:ea typeface="Lato"/>
                <a:cs typeface="Lato"/>
                <a:sym typeface="Lato"/>
              </a:rPr>
              <a:t>When national regimes categorize populations, the very act of naming gives them a living reality. </a:t>
            </a:r>
            <a:r>
              <a:rPr lang="en" sz="1300" dirty="0">
                <a:solidFill>
                  <a:schemeClr val="dk1"/>
                </a:solidFill>
                <a:highlight>
                  <a:srgbClr val="FFFFFF"/>
                </a:highlight>
                <a:latin typeface="Lato"/>
                <a:ea typeface="Lato"/>
                <a:cs typeface="Lato"/>
                <a:sym typeface="Lato"/>
              </a:rPr>
              <a:t>––Ramón A. Gutiérrez</a:t>
            </a:r>
            <a:endParaRPr sz="1300" b="1" dirty="0">
              <a:solidFill>
                <a:schemeClr val="dk1"/>
              </a:solidFill>
              <a:latin typeface="Lato"/>
              <a:ea typeface="Lato"/>
              <a:cs typeface="Lato"/>
              <a:sym typeface="Lato"/>
            </a:endParaRPr>
          </a:p>
          <a:p>
            <a:pPr marL="457200" lvl="0" indent="-330200" algn="l" rtl="0">
              <a:lnSpc>
                <a:spcPct val="100000"/>
              </a:lnSpc>
              <a:spcBef>
                <a:spcPts val="1200"/>
              </a:spcBef>
              <a:spcAft>
                <a:spcPts val="0"/>
              </a:spcAft>
              <a:buClr>
                <a:schemeClr val="dk1"/>
              </a:buClr>
              <a:buSzPts val="1600"/>
              <a:buFont typeface="Lato"/>
              <a:buChar char="●"/>
            </a:pPr>
            <a:r>
              <a:rPr lang="en" sz="1600" dirty="0">
                <a:solidFill>
                  <a:srgbClr val="191919"/>
                </a:solidFill>
                <a:latin typeface="Lato"/>
                <a:ea typeface="Lato"/>
                <a:cs typeface="Lato"/>
                <a:sym typeface="Lato"/>
              </a:rPr>
              <a:t>Distinct regional hybrid subcultures and affinities were developed along religious lines in Spanish settlements. </a:t>
            </a:r>
            <a:endParaRPr sz="1600" dirty="0">
              <a:solidFill>
                <a:srgbClr val="191919"/>
              </a:solidFill>
              <a:latin typeface="Lato"/>
              <a:ea typeface="Lato"/>
              <a:cs typeface="Lato"/>
              <a:sym typeface="Lato"/>
            </a:endParaRPr>
          </a:p>
          <a:p>
            <a:pPr marL="457200" lvl="0" indent="-330200" algn="l" rtl="0">
              <a:lnSpc>
                <a:spcPct val="100000"/>
              </a:lnSpc>
              <a:spcBef>
                <a:spcPts val="1000"/>
              </a:spcBef>
              <a:spcAft>
                <a:spcPts val="0"/>
              </a:spcAft>
              <a:buClr>
                <a:srgbClr val="191919"/>
              </a:buClr>
              <a:buSzPts val="1600"/>
              <a:buFont typeface="Lato"/>
              <a:buChar char="●"/>
            </a:pPr>
            <a:r>
              <a:rPr lang="en" sz="1600" dirty="0">
                <a:solidFill>
                  <a:srgbClr val="191919"/>
                </a:solidFill>
                <a:latin typeface="Lato"/>
                <a:ea typeface="Lato"/>
                <a:cs typeface="Lato"/>
                <a:sym typeface="Lato"/>
              </a:rPr>
              <a:t>Spaniards “invented Indians,” erasing the diversity and complexity they encountered.</a:t>
            </a:r>
            <a:endParaRPr sz="1600" dirty="0">
              <a:solidFill>
                <a:srgbClr val="191919"/>
              </a:solidFill>
              <a:latin typeface="Lato"/>
              <a:ea typeface="Lato"/>
              <a:cs typeface="Lato"/>
              <a:sym typeface="Lato"/>
            </a:endParaRPr>
          </a:p>
          <a:p>
            <a:pPr marL="457200" lvl="0" indent="-330200" algn="l" rtl="0">
              <a:lnSpc>
                <a:spcPct val="100000"/>
              </a:lnSpc>
              <a:spcBef>
                <a:spcPts val="1000"/>
              </a:spcBef>
              <a:spcAft>
                <a:spcPts val="0"/>
              </a:spcAft>
              <a:buClr>
                <a:srgbClr val="191919"/>
              </a:buClr>
              <a:buSzPts val="1600"/>
              <a:buFont typeface="Lato"/>
              <a:buChar char="●"/>
            </a:pPr>
            <a:r>
              <a:rPr lang="en" sz="1600" i="1" dirty="0" err="1">
                <a:solidFill>
                  <a:srgbClr val="191919"/>
                </a:solidFill>
                <a:latin typeface="Lato"/>
                <a:ea typeface="Lato"/>
                <a:cs typeface="Lato"/>
                <a:sym typeface="Lato"/>
              </a:rPr>
              <a:t>Españoles</a:t>
            </a:r>
            <a:r>
              <a:rPr lang="en" sz="1600" i="1" dirty="0">
                <a:solidFill>
                  <a:srgbClr val="191919"/>
                </a:solidFill>
                <a:latin typeface="Lato"/>
                <a:ea typeface="Lato"/>
                <a:cs typeface="Lato"/>
                <a:sym typeface="Lato"/>
              </a:rPr>
              <a:t> </a:t>
            </a:r>
            <a:r>
              <a:rPr lang="en" sz="1600" dirty="0">
                <a:solidFill>
                  <a:srgbClr val="191919"/>
                </a:solidFill>
                <a:latin typeface="Lato"/>
                <a:ea typeface="Lato"/>
                <a:cs typeface="Lato"/>
                <a:sym typeface="Lato"/>
              </a:rPr>
              <a:t>created rigid social hierarchies and ranked people’s </a:t>
            </a:r>
            <a:r>
              <a:rPr lang="en" sz="1600" i="1" dirty="0" err="1">
                <a:solidFill>
                  <a:srgbClr val="191919"/>
                </a:solidFill>
                <a:latin typeface="Lato"/>
                <a:ea typeface="Lato"/>
                <a:cs typeface="Lato"/>
                <a:sym typeface="Lato"/>
              </a:rPr>
              <a:t>calidad</a:t>
            </a:r>
            <a:r>
              <a:rPr lang="en" sz="1600" i="1" dirty="0">
                <a:solidFill>
                  <a:srgbClr val="191919"/>
                </a:solidFill>
                <a:latin typeface="Lato"/>
                <a:ea typeface="Lato"/>
                <a:cs typeface="Lato"/>
                <a:sym typeface="Lato"/>
              </a:rPr>
              <a:t>.</a:t>
            </a:r>
            <a:endParaRPr sz="1600" dirty="0">
              <a:solidFill>
                <a:srgbClr val="191919"/>
              </a:solidFill>
              <a:latin typeface="Lato"/>
              <a:ea typeface="Lato"/>
              <a:cs typeface="Lato"/>
              <a:sym typeface="Lato"/>
            </a:endParaRPr>
          </a:p>
          <a:p>
            <a:pPr marL="457200" lvl="0" indent="-330200" algn="l" rtl="0">
              <a:lnSpc>
                <a:spcPct val="100000"/>
              </a:lnSpc>
              <a:spcBef>
                <a:spcPts val="1000"/>
              </a:spcBef>
              <a:spcAft>
                <a:spcPts val="0"/>
              </a:spcAft>
              <a:buClr>
                <a:srgbClr val="191919"/>
              </a:buClr>
              <a:buSzPts val="1600"/>
              <a:buFont typeface="Times New Roman"/>
              <a:buChar char="●"/>
            </a:pPr>
            <a:r>
              <a:rPr lang="en" sz="1600" b="1" i="1" dirty="0" err="1">
                <a:solidFill>
                  <a:srgbClr val="191919"/>
                </a:solidFill>
                <a:latin typeface="Lato"/>
                <a:ea typeface="Lato"/>
                <a:cs typeface="Lato"/>
                <a:sym typeface="Lato"/>
              </a:rPr>
              <a:t>Régimen</a:t>
            </a:r>
            <a:r>
              <a:rPr lang="en" sz="1600" b="1" i="1" dirty="0">
                <a:solidFill>
                  <a:srgbClr val="191919"/>
                </a:solidFill>
                <a:latin typeface="Lato"/>
                <a:ea typeface="Lato"/>
                <a:cs typeface="Lato"/>
                <a:sym typeface="Lato"/>
              </a:rPr>
              <a:t> de </a:t>
            </a:r>
            <a:r>
              <a:rPr lang="en" sz="1600" b="1" i="1" dirty="0" err="1">
                <a:solidFill>
                  <a:srgbClr val="191919"/>
                </a:solidFill>
                <a:latin typeface="Lato"/>
                <a:ea typeface="Lato"/>
                <a:cs typeface="Lato"/>
                <a:sym typeface="Lato"/>
              </a:rPr>
              <a:t>castas</a:t>
            </a:r>
            <a:r>
              <a:rPr lang="en" sz="1600" dirty="0">
                <a:solidFill>
                  <a:srgbClr val="191919"/>
                </a:solidFill>
                <a:latin typeface="Lato"/>
                <a:ea typeface="Lato"/>
                <a:cs typeface="Lato"/>
                <a:sym typeface="Lato"/>
              </a:rPr>
              <a:t> took precedence over time as racial mixing between Spaniards, Indigenous, and African peoples became more common by the mid-eighteenth century.</a:t>
            </a:r>
            <a:endParaRPr sz="1600" dirty="0">
              <a:solidFill>
                <a:srgbClr val="191919"/>
              </a:solidFill>
              <a:latin typeface="Lato"/>
              <a:ea typeface="Lato"/>
              <a:cs typeface="Lato"/>
              <a:sym typeface="Lato"/>
            </a:endParaRPr>
          </a:p>
          <a:p>
            <a:pPr marL="457200" lvl="0" indent="-330200" algn="l" rtl="0">
              <a:lnSpc>
                <a:spcPct val="100000"/>
              </a:lnSpc>
              <a:spcBef>
                <a:spcPts val="1000"/>
              </a:spcBef>
              <a:spcAft>
                <a:spcPts val="1000"/>
              </a:spcAft>
              <a:buClr>
                <a:srgbClr val="191919"/>
              </a:buClr>
              <a:buSzPts val="1600"/>
              <a:buFont typeface="Lato"/>
              <a:buChar char="●"/>
            </a:pPr>
            <a:r>
              <a:rPr lang="en" sz="1600" dirty="0">
                <a:solidFill>
                  <a:srgbClr val="191919"/>
                </a:solidFill>
                <a:latin typeface="Lato"/>
                <a:ea typeface="Lato"/>
                <a:cs typeface="Lato"/>
                <a:sym typeface="Lato"/>
              </a:rPr>
              <a:t>The </a:t>
            </a:r>
            <a:r>
              <a:rPr lang="en" sz="1600" i="1" dirty="0" err="1">
                <a:solidFill>
                  <a:srgbClr val="191919"/>
                </a:solidFill>
                <a:latin typeface="Lato"/>
                <a:ea typeface="Lato"/>
                <a:cs typeface="Lato"/>
                <a:sym typeface="Lato"/>
              </a:rPr>
              <a:t>casta</a:t>
            </a:r>
            <a:r>
              <a:rPr lang="en" sz="1600" dirty="0">
                <a:solidFill>
                  <a:srgbClr val="191919"/>
                </a:solidFill>
                <a:latin typeface="Lato"/>
                <a:ea typeface="Lato"/>
                <a:cs typeface="Lato"/>
                <a:sym typeface="Lato"/>
              </a:rPr>
              <a:t> system was not abolished in Mexico until 1821, however racial and ethnic social stratification remained prevalent and echoed colonial conceptions of identity. </a:t>
            </a:r>
            <a:endParaRPr sz="1600" dirty="0">
              <a:solidFill>
                <a:srgbClr val="191919"/>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311700" y="445025"/>
            <a:ext cx="8520600" cy="92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t>Historical Racialized and Gendered Formations</a:t>
            </a:r>
            <a:endParaRPr sz="3000" dirty="0"/>
          </a:p>
          <a:p>
            <a:pPr marL="0" lvl="0" indent="0" algn="ctr" rtl="0">
              <a:spcBef>
                <a:spcPts val="0"/>
              </a:spcBef>
              <a:spcAft>
                <a:spcPts val="1200"/>
              </a:spcAft>
              <a:buClr>
                <a:schemeClr val="dk1"/>
              </a:buClr>
              <a:buSzPts val="1100"/>
              <a:buFont typeface="Arial"/>
              <a:buNone/>
            </a:pPr>
            <a:r>
              <a:rPr lang="en" sz="2000" b="1" dirty="0"/>
              <a:t>Changing Racial Paradigms Under U.S. Imperialism (1 of 2)</a:t>
            </a:r>
            <a:endParaRPr sz="2000" dirty="0"/>
          </a:p>
        </p:txBody>
      </p:sp>
      <p:sp>
        <p:nvSpPr>
          <p:cNvPr id="198" name="Google Shape;198;p34"/>
          <p:cNvSpPr txBox="1">
            <a:spLocks noGrp="1"/>
          </p:cNvSpPr>
          <p:nvPr>
            <p:ph type="body" idx="1"/>
          </p:nvPr>
        </p:nvSpPr>
        <p:spPr>
          <a:xfrm>
            <a:off x="408450" y="1610725"/>
            <a:ext cx="8327100" cy="2958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i="1">
                <a:solidFill>
                  <a:schemeClr val="dk1"/>
                </a:solidFill>
                <a:latin typeface="Lato"/>
                <a:ea typeface="Lato"/>
                <a:cs typeface="Lato"/>
                <a:sym typeface="Lato"/>
              </a:rPr>
              <a:t>Knowledge of the history of relations between the United States and Latin America and the Caribbean is indispensable to putting into focus the often forgotten events and circumstances that account for the Latino/a presence here. ––José Luis Morín</a:t>
            </a:r>
            <a:endParaRPr sz="1200" i="1">
              <a:solidFill>
                <a:schemeClr val="dk1"/>
              </a:solidFill>
              <a:highlight>
                <a:srgbClr val="FFFFFF"/>
              </a:highlight>
              <a:latin typeface="Lato"/>
              <a:ea typeface="Lato"/>
              <a:cs typeface="Lato"/>
              <a:sym typeface="Lato"/>
            </a:endParaRPr>
          </a:p>
          <a:p>
            <a:pPr marL="457200" marR="177800" lvl="0" indent="0" algn="l" rtl="0">
              <a:lnSpc>
                <a:spcPct val="100000"/>
              </a:lnSpc>
              <a:spcBef>
                <a:spcPts val="0"/>
              </a:spcBef>
              <a:spcAft>
                <a:spcPts val="0"/>
              </a:spcAft>
              <a:buNone/>
            </a:pPr>
            <a:endParaRPr sz="1300">
              <a:solidFill>
                <a:schemeClr val="dk1"/>
              </a:solidFill>
              <a:highlight>
                <a:srgbClr val="FFFFFF"/>
              </a:highlight>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b="1">
                <a:solidFill>
                  <a:schemeClr val="dk1"/>
                </a:solidFill>
                <a:latin typeface="Lato"/>
                <a:ea typeface="Lato"/>
                <a:cs typeface="Lato"/>
                <a:sym typeface="Lato"/>
              </a:rPr>
              <a:t>Racial Formation in the U.S.-Mexico Borderlands</a:t>
            </a:r>
            <a:endParaRPr sz="1600" b="1">
              <a:solidFill>
                <a:schemeClr val="dk1"/>
              </a:solidFill>
              <a:latin typeface="Lato"/>
              <a:ea typeface="Lato"/>
              <a:cs typeface="Lato"/>
              <a:sym typeface="Lato"/>
            </a:endParaRPr>
          </a:p>
          <a:p>
            <a:pPr marL="914400" lvl="1" indent="-323850" algn="l" rtl="0">
              <a:lnSpc>
                <a:spcPct val="100000"/>
              </a:lnSpc>
              <a:spcBef>
                <a:spcPts val="400"/>
              </a:spcBef>
              <a:spcAft>
                <a:spcPts val="0"/>
              </a:spcAft>
              <a:buClr>
                <a:schemeClr val="dk1"/>
              </a:buClr>
              <a:buSzPts val="1500"/>
              <a:buFont typeface="Lato"/>
              <a:buChar char="○"/>
            </a:pPr>
            <a:r>
              <a:rPr lang="en" sz="1500">
                <a:solidFill>
                  <a:schemeClr val="dk1"/>
                </a:solidFill>
                <a:latin typeface="Lato"/>
                <a:ea typeface="Lato"/>
                <a:cs typeface="Lato"/>
                <a:sym typeface="Lato"/>
              </a:rPr>
              <a:t>U.S. sought to expand its empire through the  invasion and annexation of Mexico’s northern territories, culminating in the war of 1846-1848.</a:t>
            </a:r>
            <a:endParaRPr sz="1500">
              <a:solidFill>
                <a:schemeClr val="dk1"/>
              </a:solidFill>
              <a:latin typeface="Lato"/>
              <a:ea typeface="Lato"/>
              <a:cs typeface="Lato"/>
              <a:sym typeface="Lato"/>
            </a:endParaRPr>
          </a:p>
          <a:p>
            <a:pPr marL="914400" lvl="1" indent="-323850" algn="l" rtl="0">
              <a:lnSpc>
                <a:spcPct val="100000"/>
              </a:lnSpc>
              <a:spcBef>
                <a:spcPts val="0"/>
              </a:spcBef>
              <a:spcAft>
                <a:spcPts val="0"/>
              </a:spcAft>
              <a:buClr>
                <a:schemeClr val="dk1"/>
              </a:buClr>
              <a:buSzPts val="1500"/>
              <a:buFont typeface="Times New Roman"/>
              <a:buChar char="○"/>
            </a:pPr>
            <a:r>
              <a:rPr lang="en" sz="1500">
                <a:solidFill>
                  <a:schemeClr val="dk1"/>
                </a:solidFill>
                <a:latin typeface="Lato"/>
                <a:ea typeface="Lato"/>
                <a:cs typeface="Lato"/>
                <a:sym typeface="Lato"/>
              </a:rPr>
              <a:t>Mexicans troubled the existing white supremacist racial </a:t>
            </a:r>
            <a:r>
              <a:rPr lang="en" sz="1500" b="1">
                <a:solidFill>
                  <a:schemeClr val="dk1"/>
                </a:solidFill>
                <a:latin typeface="Lato"/>
                <a:ea typeface="Lato"/>
                <a:cs typeface="Lato"/>
                <a:sym typeface="Lato"/>
              </a:rPr>
              <a:t>paradigm</a:t>
            </a:r>
            <a:r>
              <a:rPr lang="en" sz="1500">
                <a:solidFill>
                  <a:schemeClr val="dk1"/>
                </a:solidFill>
                <a:latin typeface="Lato"/>
                <a:ea typeface="Lato"/>
                <a:cs typeface="Lato"/>
                <a:sym typeface="Lato"/>
              </a:rPr>
              <a:t> built on a Black/white dichotomy and raised the problem of racial assimilation.</a:t>
            </a:r>
            <a:endParaRPr sz="1500">
              <a:solidFill>
                <a:schemeClr val="dk1"/>
              </a:solidFill>
              <a:latin typeface="Lato"/>
              <a:ea typeface="Lato"/>
              <a:cs typeface="Lato"/>
              <a:sym typeface="Lato"/>
            </a:endParaRPr>
          </a:p>
          <a:p>
            <a:pPr marL="457200" lvl="0" indent="-330200" algn="l" rtl="0">
              <a:lnSpc>
                <a:spcPct val="100000"/>
              </a:lnSpc>
              <a:spcBef>
                <a:spcPts val="1000"/>
              </a:spcBef>
              <a:spcAft>
                <a:spcPts val="0"/>
              </a:spcAft>
              <a:buClr>
                <a:schemeClr val="dk1"/>
              </a:buClr>
              <a:buSzPts val="1600"/>
              <a:buFont typeface="Times New Roman"/>
              <a:buChar char="●"/>
            </a:pPr>
            <a:r>
              <a:rPr lang="en" sz="1600" b="1">
                <a:solidFill>
                  <a:schemeClr val="dk1"/>
                </a:solidFill>
                <a:latin typeface="Lato"/>
                <a:ea typeface="Lato"/>
                <a:cs typeface="Lato"/>
                <a:sym typeface="Lato"/>
              </a:rPr>
              <a:t>Key Term:</a:t>
            </a:r>
            <a:r>
              <a:rPr lang="en" sz="1600">
                <a:solidFill>
                  <a:schemeClr val="dk1"/>
                </a:solidFill>
                <a:latin typeface="Lato"/>
                <a:ea typeface="Lato"/>
                <a:cs typeface="Lato"/>
                <a:sym typeface="Lato"/>
              </a:rPr>
              <a:t> “A </a:t>
            </a:r>
            <a:r>
              <a:rPr lang="en" sz="1600" b="1">
                <a:solidFill>
                  <a:schemeClr val="dk1"/>
                </a:solidFill>
                <a:latin typeface="Lato"/>
                <a:ea typeface="Lato"/>
                <a:cs typeface="Lato"/>
                <a:sym typeface="Lato"/>
              </a:rPr>
              <a:t>paradigm</a:t>
            </a:r>
            <a:r>
              <a:rPr lang="en" sz="1600">
                <a:solidFill>
                  <a:schemeClr val="dk1"/>
                </a:solidFill>
                <a:latin typeface="Lato"/>
                <a:ea typeface="Lato"/>
                <a:cs typeface="Lato"/>
                <a:sym typeface="Lato"/>
              </a:rPr>
              <a:t> is a shared set of understandings or premises which permits the definition, elaboration, and solution of a set of problems defined within the paradigm. It is an accepted model or pattern…. Paradigms of race shape our understanding and definition of racial problems.”</a:t>
            </a:r>
            <a:endParaRPr sz="1600">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311700" y="445025"/>
            <a:ext cx="8520600" cy="92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t>Historical Racialized and Gendered Formations</a:t>
            </a:r>
            <a:endParaRPr sz="3000" dirty="0"/>
          </a:p>
          <a:p>
            <a:pPr marL="0" lvl="0" indent="0" algn="ctr" rtl="0">
              <a:spcBef>
                <a:spcPts val="0"/>
              </a:spcBef>
              <a:spcAft>
                <a:spcPts val="1200"/>
              </a:spcAft>
              <a:buNone/>
            </a:pPr>
            <a:r>
              <a:rPr lang="en" sz="2000" b="1" dirty="0"/>
              <a:t>Changing Racial Paradigms Under U.S. Imperialism (2 of 2)</a:t>
            </a:r>
            <a:endParaRPr sz="2000" dirty="0"/>
          </a:p>
        </p:txBody>
      </p:sp>
      <p:sp>
        <p:nvSpPr>
          <p:cNvPr id="204" name="Google Shape;204;p35"/>
          <p:cNvSpPr txBox="1">
            <a:spLocks noGrp="1"/>
          </p:cNvSpPr>
          <p:nvPr>
            <p:ph type="body" idx="1"/>
          </p:nvPr>
        </p:nvSpPr>
        <p:spPr>
          <a:xfrm>
            <a:off x="338400" y="1587325"/>
            <a:ext cx="8467200" cy="2958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i="1" dirty="0">
                <a:solidFill>
                  <a:schemeClr val="dk1"/>
                </a:solidFill>
                <a:latin typeface="Lato"/>
                <a:ea typeface="Lato"/>
                <a:cs typeface="Lato"/>
                <a:sym typeface="Lato"/>
              </a:rPr>
              <a:t>Knowledge of the history of relations between the United States and Latin America and the Caribbean is indispensable to putting into focus the often forgotten events and circumstances that account for the Latino/a presence here. ––José Luis </a:t>
            </a:r>
            <a:r>
              <a:rPr lang="en" sz="1200" i="1" dirty="0" err="1">
                <a:solidFill>
                  <a:schemeClr val="dk1"/>
                </a:solidFill>
                <a:latin typeface="Lato"/>
                <a:ea typeface="Lato"/>
                <a:cs typeface="Lato"/>
                <a:sym typeface="Lato"/>
              </a:rPr>
              <a:t>Morín</a:t>
            </a:r>
            <a:endParaRPr sz="1200" i="1" dirty="0">
              <a:solidFill>
                <a:schemeClr val="dk1"/>
              </a:solidFill>
              <a:highlight>
                <a:srgbClr val="FFFFFF"/>
              </a:highlight>
              <a:latin typeface="Lato"/>
              <a:ea typeface="Lato"/>
              <a:cs typeface="Lato"/>
              <a:sym typeface="Lato"/>
            </a:endParaRPr>
          </a:p>
          <a:p>
            <a:pPr marL="457200" marR="177800" lvl="0" indent="0" algn="l" rtl="0">
              <a:lnSpc>
                <a:spcPct val="100000"/>
              </a:lnSpc>
              <a:spcBef>
                <a:spcPts val="0"/>
              </a:spcBef>
              <a:spcAft>
                <a:spcPts val="0"/>
              </a:spcAft>
              <a:buNone/>
            </a:pPr>
            <a:endParaRPr sz="1300" dirty="0">
              <a:solidFill>
                <a:schemeClr val="dk1"/>
              </a:solidFill>
              <a:highlight>
                <a:srgbClr val="FFFFFF"/>
              </a:highlight>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b="1" dirty="0">
                <a:solidFill>
                  <a:schemeClr val="dk1"/>
                </a:solidFill>
                <a:latin typeface="Lato"/>
                <a:ea typeface="Lato"/>
                <a:cs typeface="Lato"/>
                <a:sym typeface="Lato"/>
              </a:rPr>
              <a:t>Racial Formation in Puerto Rico</a:t>
            </a:r>
            <a:endParaRPr sz="1600" b="1" dirty="0">
              <a:solidFill>
                <a:schemeClr val="dk1"/>
              </a:solidFill>
              <a:latin typeface="Lato"/>
              <a:ea typeface="Lato"/>
              <a:cs typeface="Lato"/>
              <a:sym typeface="Lato"/>
            </a:endParaRPr>
          </a:p>
          <a:p>
            <a:pPr marL="914400" lvl="1" indent="-323850" algn="l" rtl="0">
              <a:lnSpc>
                <a:spcPct val="100000"/>
              </a:lnSpc>
              <a:spcBef>
                <a:spcPts val="400"/>
              </a:spcBef>
              <a:spcAft>
                <a:spcPts val="0"/>
              </a:spcAft>
              <a:buClr>
                <a:schemeClr val="dk1"/>
              </a:buClr>
              <a:buSzPts val="1500"/>
              <a:buFont typeface="Lato"/>
              <a:buChar char="○"/>
            </a:pPr>
            <a:r>
              <a:rPr lang="en" dirty="0">
                <a:solidFill>
                  <a:schemeClr val="dk1"/>
                </a:solidFill>
                <a:latin typeface="Lato"/>
                <a:ea typeface="Lato"/>
                <a:cs typeface="Lato"/>
                <a:sym typeface="Lato"/>
              </a:rPr>
              <a:t>The U.S. continued their imperial wars of conquest through the nineteenth century resulting in the capture of several island nations including the Kingdom of Hawai’i in 1893 and the Philippines, Cuba, Puerto Rico, and Guam after the Spanish American War of 1898.</a:t>
            </a:r>
            <a:endParaRPr dirty="0">
              <a:solidFill>
                <a:schemeClr val="dk1"/>
              </a:solidFill>
              <a:latin typeface="Lato"/>
              <a:ea typeface="Lato"/>
              <a:cs typeface="Lato"/>
              <a:sym typeface="Lato"/>
            </a:endParaRPr>
          </a:p>
          <a:p>
            <a:pPr marL="914400" lvl="1" indent="-323850" algn="l" rtl="0">
              <a:lnSpc>
                <a:spcPct val="100000"/>
              </a:lnSpc>
              <a:spcBef>
                <a:spcPts val="0"/>
              </a:spcBef>
              <a:spcAft>
                <a:spcPts val="0"/>
              </a:spcAft>
              <a:buClr>
                <a:schemeClr val="dk1"/>
              </a:buClr>
              <a:buSzPts val="1500"/>
              <a:buFont typeface="Lato"/>
              <a:buChar char="○"/>
            </a:pPr>
            <a:r>
              <a:rPr lang="en" dirty="0">
                <a:solidFill>
                  <a:schemeClr val="dk1"/>
                </a:solidFill>
                <a:latin typeface="Lato"/>
                <a:ea typeface="Lato"/>
                <a:cs typeface="Lato"/>
                <a:sym typeface="Lato"/>
              </a:rPr>
              <a:t>The original inhabitants would have their social, political, economic, civil, and human rights repressed and their identities would now be constructed under the U.S. racial paradigm.  </a:t>
            </a:r>
            <a:endParaRPr dirty="0">
              <a:solidFill>
                <a:schemeClr val="dk1"/>
              </a:solidFill>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 dirty="0">
                <a:solidFill>
                  <a:schemeClr val="dk1"/>
                </a:solidFill>
                <a:latin typeface="Lato"/>
                <a:ea typeface="Lato"/>
                <a:cs typeface="Lato"/>
                <a:sym typeface="Lato"/>
              </a:rPr>
              <a:t>The rationale for not granting statehood and political debates around granting citizenship rights in Puerto Rico were based on the white supremacist views of the inferiority of mixed race people, particularly those of mixed African heritage, who were thought of as unable to govern themselves.</a:t>
            </a:r>
            <a:endParaRPr dirty="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311700" y="445025"/>
            <a:ext cx="8520600" cy="92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t>Historical Racialized and Gendered Formations</a:t>
            </a:r>
            <a:endParaRPr sz="3000" dirty="0"/>
          </a:p>
          <a:p>
            <a:pPr marL="0" lvl="0" indent="0" algn="ctr" rtl="0">
              <a:spcBef>
                <a:spcPts val="0"/>
              </a:spcBef>
              <a:spcAft>
                <a:spcPts val="1200"/>
              </a:spcAft>
              <a:buNone/>
            </a:pPr>
            <a:r>
              <a:rPr lang="en" sz="2000" b="1" dirty="0"/>
              <a:t>Ethnic Nationalism, Ethnic Pride</a:t>
            </a:r>
            <a:endParaRPr sz="2000" dirty="0"/>
          </a:p>
        </p:txBody>
      </p:sp>
      <p:sp>
        <p:nvSpPr>
          <p:cNvPr id="210" name="Google Shape;210;p36"/>
          <p:cNvSpPr txBox="1">
            <a:spLocks noGrp="1"/>
          </p:cNvSpPr>
          <p:nvPr>
            <p:ph type="body" idx="1"/>
          </p:nvPr>
        </p:nvSpPr>
        <p:spPr>
          <a:xfrm>
            <a:off x="349950" y="1622425"/>
            <a:ext cx="8444100" cy="29583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1200"/>
              </a:spcBef>
              <a:spcAft>
                <a:spcPts val="0"/>
              </a:spcAft>
              <a:buClr>
                <a:schemeClr val="dk1"/>
              </a:buClr>
              <a:buSzPts val="1700"/>
              <a:buFont typeface="Lato"/>
              <a:buChar char="●"/>
            </a:pPr>
            <a:r>
              <a:rPr lang="en" sz="1600">
                <a:solidFill>
                  <a:srgbClr val="191919"/>
                </a:solidFill>
                <a:latin typeface="Lato"/>
                <a:ea typeface="Lato"/>
                <a:cs typeface="Lato"/>
                <a:sym typeface="Lato"/>
              </a:rPr>
              <a:t>The late 1960s and early 1970s marked a period of </a:t>
            </a:r>
            <a:r>
              <a:rPr lang="en" sz="1600" b="1">
                <a:solidFill>
                  <a:srgbClr val="191919"/>
                </a:solidFill>
                <a:latin typeface="Lato"/>
                <a:ea typeface="Lato"/>
                <a:cs typeface="Lato"/>
                <a:sym typeface="Lato"/>
              </a:rPr>
              <a:t>Chicano</a:t>
            </a:r>
            <a:r>
              <a:rPr lang="en" sz="1600">
                <a:solidFill>
                  <a:srgbClr val="191919"/>
                </a:solidFill>
                <a:latin typeface="Lato"/>
                <a:ea typeface="Lato"/>
                <a:cs typeface="Lato"/>
                <a:sym typeface="Lato"/>
              </a:rPr>
              <a:t> and </a:t>
            </a:r>
            <a:r>
              <a:rPr lang="en" sz="1600" b="1">
                <a:solidFill>
                  <a:srgbClr val="191919"/>
                </a:solidFill>
                <a:latin typeface="Lato"/>
                <a:ea typeface="Lato"/>
                <a:cs typeface="Lato"/>
                <a:sym typeface="Lato"/>
              </a:rPr>
              <a:t>Boricua</a:t>
            </a:r>
            <a:r>
              <a:rPr lang="en" sz="1600">
                <a:solidFill>
                  <a:srgbClr val="191919"/>
                </a:solidFill>
                <a:latin typeface="Lato"/>
                <a:ea typeface="Lato"/>
                <a:cs typeface="Lato"/>
                <a:sym typeface="Lato"/>
              </a:rPr>
              <a:t> cultural pride, empowerment, self-determination, and liberation.</a:t>
            </a:r>
            <a:endParaRPr sz="1600">
              <a:solidFill>
                <a:srgbClr val="191919"/>
              </a:solidFill>
              <a:latin typeface="Lato"/>
              <a:ea typeface="Lato"/>
              <a:cs typeface="Lato"/>
              <a:sym typeface="Lato"/>
            </a:endParaRPr>
          </a:p>
          <a:p>
            <a:pPr marL="457200" lvl="0" indent="-330200" algn="l" rtl="0">
              <a:lnSpc>
                <a:spcPct val="100000"/>
              </a:lnSpc>
              <a:spcBef>
                <a:spcPts val="1000"/>
              </a:spcBef>
              <a:spcAft>
                <a:spcPts val="0"/>
              </a:spcAft>
              <a:buClr>
                <a:schemeClr val="dk1"/>
              </a:buClr>
              <a:buSzPts val="1600"/>
              <a:buFont typeface="Lato"/>
              <a:buChar char="●"/>
            </a:pPr>
            <a:r>
              <a:rPr lang="en" sz="1600">
                <a:solidFill>
                  <a:srgbClr val="191919"/>
                </a:solidFill>
                <a:latin typeface="Lato"/>
                <a:ea typeface="Lato"/>
                <a:cs typeface="Lato"/>
                <a:sym typeface="Lato"/>
              </a:rPr>
              <a:t>Both Chicanos and Boricuas opposed U.S. imperialism and refuted their association with whiteness, a tactic utilized by previous generations to secure civil rights. </a:t>
            </a:r>
            <a:endParaRPr sz="1600">
              <a:solidFill>
                <a:srgbClr val="191919"/>
              </a:solidFill>
              <a:latin typeface="Lato"/>
              <a:ea typeface="Lato"/>
              <a:cs typeface="Lato"/>
              <a:sym typeface="Lato"/>
            </a:endParaRPr>
          </a:p>
          <a:p>
            <a:pPr marL="457200" lvl="0" indent="-330200" algn="l" rtl="0">
              <a:lnSpc>
                <a:spcPct val="100000"/>
              </a:lnSpc>
              <a:spcBef>
                <a:spcPts val="1200"/>
              </a:spcBef>
              <a:spcAft>
                <a:spcPts val="1000"/>
              </a:spcAft>
              <a:buClr>
                <a:srgbClr val="191919"/>
              </a:buClr>
              <a:buSzPts val="1600"/>
              <a:buFont typeface="Lato"/>
              <a:buChar char="●"/>
            </a:pPr>
            <a:r>
              <a:rPr lang="en" sz="1600">
                <a:solidFill>
                  <a:srgbClr val="191919"/>
                </a:solidFill>
                <a:latin typeface="Lato"/>
                <a:ea typeface="Lato"/>
                <a:cs typeface="Lato"/>
                <a:sym typeface="Lato"/>
              </a:rPr>
              <a:t>“Heralding their personal beauty and pride, both movements affirmed the beauty of their art, language, culture, and skin color as a way to corrode the toxicity of racism” (</a:t>
            </a:r>
            <a:r>
              <a:rPr lang="en" sz="1600">
                <a:solidFill>
                  <a:schemeClr val="dk1"/>
                </a:solidFill>
                <a:highlight>
                  <a:srgbClr val="FFFFFF"/>
                </a:highlight>
                <a:latin typeface="Lato"/>
                <a:ea typeface="Lato"/>
                <a:cs typeface="Lato"/>
                <a:sym typeface="Lato"/>
              </a:rPr>
              <a:t>Gutiérrez, 41). </a:t>
            </a:r>
            <a:endParaRPr sz="1600">
              <a:solidFill>
                <a:srgbClr val="191919"/>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311700" y="4047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Xicana Feminist Ontologies: </a:t>
            </a:r>
            <a:endParaRPr sz="3000"/>
          </a:p>
          <a:p>
            <a:pPr marL="0" lvl="0" indent="0" algn="ctr" rtl="0">
              <a:spcBef>
                <a:spcPts val="0"/>
              </a:spcBef>
              <a:spcAft>
                <a:spcPts val="0"/>
              </a:spcAft>
              <a:buClr>
                <a:schemeClr val="dk1"/>
              </a:buClr>
              <a:buSzPts val="1100"/>
              <a:buFont typeface="Arial"/>
              <a:buNone/>
            </a:pPr>
            <a:r>
              <a:rPr lang="en" sz="3000"/>
              <a:t>Indigeneity, Spirituality, and Sexuality</a:t>
            </a:r>
            <a:endParaRPr sz="3000"/>
          </a:p>
        </p:txBody>
      </p:sp>
      <p:sp>
        <p:nvSpPr>
          <p:cNvPr id="216" name="Google Shape;216;p37"/>
          <p:cNvSpPr txBox="1"/>
          <p:nvPr/>
        </p:nvSpPr>
        <p:spPr>
          <a:xfrm>
            <a:off x="572250" y="1570125"/>
            <a:ext cx="7999500" cy="2283300"/>
          </a:xfrm>
          <a:prstGeom prst="rect">
            <a:avLst/>
          </a:prstGeom>
          <a:noFill/>
          <a:ln>
            <a:noFill/>
          </a:ln>
        </p:spPr>
        <p:txBody>
          <a:bodyPr spcFirstLastPara="1" wrap="square" lIns="91425" tIns="91425" rIns="91425" bIns="91425" anchor="t" anchorCtr="0">
            <a:spAutoFit/>
          </a:bodyPr>
          <a:lstStyle/>
          <a:p>
            <a:pPr marL="457200" lvl="0" indent="-330200" algn="l" rtl="0">
              <a:spcBef>
                <a:spcPts val="1200"/>
              </a:spcBef>
              <a:spcAft>
                <a:spcPts val="0"/>
              </a:spcAft>
              <a:buClr>
                <a:srgbClr val="191919"/>
              </a:buClr>
              <a:buSzPts val="1600"/>
              <a:buFont typeface="Lato"/>
              <a:buChar char="●"/>
            </a:pPr>
            <a:r>
              <a:rPr lang="en" sz="1600">
                <a:solidFill>
                  <a:srgbClr val="191919"/>
                </a:solidFill>
                <a:latin typeface="Lato"/>
                <a:ea typeface="Lato"/>
                <a:cs typeface="Lato"/>
                <a:sym typeface="Lato"/>
              </a:rPr>
              <a:t>In </a:t>
            </a:r>
            <a:r>
              <a:rPr lang="en" sz="1600" i="1">
                <a:solidFill>
                  <a:srgbClr val="191919"/>
                </a:solidFill>
                <a:latin typeface="Lato"/>
                <a:ea typeface="Lato"/>
                <a:cs typeface="Lato"/>
                <a:sym typeface="Lato"/>
              </a:rPr>
              <a:t>Borderlands La Frontera: The New Mestiza</a:t>
            </a:r>
            <a:r>
              <a:rPr lang="en" sz="1600">
                <a:solidFill>
                  <a:srgbClr val="191919"/>
                </a:solidFill>
                <a:latin typeface="Lato"/>
                <a:ea typeface="Lato"/>
                <a:cs typeface="Lato"/>
                <a:sym typeface="Lato"/>
              </a:rPr>
              <a:t> (1987), Gloria Anzaldúa moves away from masculinist, heterosexist, nationalist, and biological notions of mestizaje attributing new meaning to identity construction through her concept of “mestiza consciousness”—one that emerges from life in the Borderlands.</a:t>
            </a:r>
            <a:endParaRPr sz="1600">
              <a:solidFill>
                <a:srgbClr val="191919"/>
              </a:solidFill>
              <a:latin typeface="Lato"/>
              <a:ea typeface="Lato"/>
              <a:cs typeface="Lato"/>
              <a:sym typeface="Lato"/>
            </a:endParaRPr>
          </a:p>
          <a:p>
            <a:pPr marL="457200" lvl="0" indent="-330200" algn="l" rtl="0">
              <a:spcBef>
                <a:spcPts val="1000"/>
              </a:spcBef>
              <a:spcAft>
                <a:spcPts val="0"/>
              </a:spcAft>
              <a:buClr>
                <a:srgbClr val="191919"/>
              </a:buClr>
              <a:buSzPts val="1600"/>
              <a:buFont typeface="Times New Roman"/>
              <a:buChar char="●"/>
            </a:pPr>
            <a:r>
              <a:rPr lang="en" sz="1600" b="1">
                <a:solidFill>
                  <a:srgbClr val="191919"/>
                </a:solidFill>
                <a:latin typeface="Lato"/>
                <a:ea typeface="Lato"/>
                <a:cs typeface="Lato"/>
                <a:sym typeface="Lato"/>
              </a:rPr>
              <a:t>Mestiza consciousness</a:t>
            </a:r>
            <a:r>
              <a:rPr lang="en" sz="1600">
                <a:solidFill>
                  <a:srgbClr val="191919"/>
                </a:solidFill>
                <a:latin typeface="Lato"/>
                <a:ea typeface="Lato"/>
                <a:cs typeface="Lato"/>
                <a:sym typeface="Lato"/>
              </a:rPr>
              <a:t> is a cognitive decolonization process of racialized, gendered, and sexed subjects wherein la mestiza becomes aware of the Borderlands and makes conscious decisions regarding the construction of her multiple and often contradictory identities.</a:t>
            </a:r>
            <a:endParaRPr sz="1600">
              <a:solidFill>
                <a:srgbClr val="191919"/>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8"/>
          <p:cNvSpPr txBox="1">
            <a:spLocks noGrp="1"/>
          </p:cNvSpPr>
          <p:nvPr>
            <p:ph type="title" idx="4294967295"/>
          </p:nvPr>
        </p:nvSpPr>
        <p:spPr>
          <a:xfrm>
            <a:off x="261750" y="292550"/>
            <a:ext cx="8620500" cy="1019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000" dirty="0" err="1"/>
              <a:t>Xicanisma</a:t>
            </a:r>
            <a:endParaRPr sz="3000" dirty="0"/>
          </a:p>
        </p:txBody>
      </p:sp>
      <p:sp>
        <p:nvSpPr>
          <p:cNvPr id="222" name="Google Shape;222;p38">
            <a:extLst>
              <a:ext uri="{C183D7F6-B498-43B3-948B-1728B52AA6E4}">
                <adec:decorative xmlns:adec="http://schemas.microsoft.com/office/drawing/2017/decorative" val="1"/>
              </a:ext>
            </a:extLst>
          </p:cNvPr>
          <p:cNvSpPr/>
          <p:nvPr/>
        </p:nvSpPr>
        <p:spPr>
          <a:xfrm>
            <a:off x="371775" y="1684100"/>
            <a:ext cx="2629500" cy="2244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8"/>
          <p:cNvSpPr txBox="1">
            <a:spLocks noGrp="1"/>
          </p:cNvSpPr>
          <p:nvPr>
            <p:ph type="title" idx="4294967295"/>
          </p:nvPr>
        </p:nvSpPr>
        <p:spPr>
          <a:xfrm>
            <a:off x="447975" y="1757100"/>
            <a:ext cx="2481600" cy="2005800"/>
          </a:xfrm>
          <a:prstGeom prst="rect">
            <a:avLst/>
          </a:prstGeom>
        </p:spPr>
        <p:txBody>
          <a:bodyPr spcFirstLastPara="1" wrap="square" lIns="91425" tIns="91425" rIns="91425" bIns="91425" anchor="t" anchorCtr="0">
            <a:normAutofit fontScale="90000"/>
          </a:bodyPr>
          <a:lstStyle/>
          <a:p>
            <a:pPr marL="0" lvl="0" indent="0" algn="l" rtl="0">
              <a:spcBef>
                <a:spcPts val="1200"/>
              </a:spcBef>
              <a:spcAft>
                <a:spcPts val="1200"/>
              </a:spcAft>
              <a:buNone/>
            </a:pPr>
            <a:r>
              <a:rPr lang="en" sz="1500">
                <a:solidFill>
                  <a:schemeClr val="lt1"/>
                </a:solidFill>
              </a:rPr>
              <a:t>Chicana feminists continued to intervene in Chicano nationalist constructions of Indigeneity by unsettling myths and binaries that were delineated during El Movimiento through </a:t>
            </a:r>
            <a:r>
              <a:rPr lang="en" sz="1500" b="1">
                <a:solidFill>
                  <a:schemeClr val="lt1"/>
                </a:solidFill>
              </a:rPr>
              <a:t>Xicanisma</a:t>
            </a:r>
            <a:r>
              <a:rPr lang="en" sz="1500">
                <a:solidFill>
                  <a:schemeClr val="lt1"/>
                </a:solidFill>
              </a:rPr>
              <a:t>.</a:t>
            </a:r>
            <a:endParaRPr sz="2100">
              <a:solidFill>
                <a:schemeClr val="lt1"/>
              </a:solidFill>
            </a:endParaRPr>
          </a:p>
        </p:txBody>
      </p:sp>
      <p:sp>
        <p:nvSpPr>
          <p:cNvPr id="223" name="Google Shape;223;p38">
            <a:extLst>
              <a:ext uri="{C183D7F6-B498-43B3-948B-1728B52AA6E4}">
                <adec:decorative xmlns:adec="http://schemas.microsoft.com/office/drawing/2017/decorative" val="1"/>
              </a:ext>
            </a:extLst>
          </p:cNvPr>
          <p:cNvSpPr/>
          <p:nvPr/>
        </p:nvSpPr>
        <p:spPr>
          <a:xfrm>
            <a:off x="3210432" y="1684100"/>
            <a:ext cx="2629500" cy="2244900"/>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8"/>
          <p:cNvSpPr txBox="1">
            <a:spLocks noGrp="1"/>
          </p:cNvSpPr>
          <p:nvPr>
            <p:ph type="title" idx="4294967295"/>
          </p:nvPr>
        </p:nvSpPr>
        <p:spPr>
          <a:xfrm>
            <a:off x="3286625" y="1757100"/>
            <a:ext cx="2481600" cy="2005800"/>
          </a:xfrm>
          <a:prstGeom prst="rect">
            <a:avLst/>
          </a:prstGeom>
        </p:spPr>
        <p:txBody>
          <a:bodyPr spcFirstLastPara="1" wrap="square" lIns="91425" tIns="91425" rIns="91425" bIns="91425" anchor="t" anchorCtr="0">
            <a:normAutofit fontScale="90000"/>
          </a:bodyPr>
          <a:lstStyle/>
          <a:p>
            <a:pPr marL="0" lvl="0" indent="0" algn="l" rtl="0">
              <a:spcBef>
                <a:spcPts val="1200"/>
              </a:spcBef>
              <a:spcAft>
                <a:spcPts val="0"/>
              </a:spcAft>
              <a:buNone/>
            </a:pPr>
            <a:r>
              <a:rPr lang="en" sz="1500">
                <a:solidFill>
                  <a:schemeClr val="lt1"/>
                </a:solidFill>
                <a:latin typeface="Lato"/>
                <a:ea typeface="Lato"/>
                <a:cs typeface="Lato"/>
                <a:sym typeface="Lato"/>
              </a:rPr>
              <a:t>Xicanisma is a retrofitted form of Chicana feminism intended to create an avenue for mestizas and Indigenous women to “not only reclaim our Indigenismo––but also to reinsert the forsaken feminine into our consciousness” (Castillo, 12). </a:t>
            </a:r>
            <a:endParaRPr sz="1500">
              <a:solidFill>
                <a:schemeClr val="lt1"/>
              </a:solidFill>
              <a:latin typeface="Lato"/>
              <a:ea typeface="Lato"/>
              <a:cs typeface="Lato"/>
              <a:sym typeface="Lato"/>
            </a:endParaRPr>
          </a:p>
          <a:p>
            <a:pPr marL="457200" lvl="0" indent="0" algn="l" rtl="0">
              <a:spcBef>
                <a:spcPts val="1200"/>
              </a:spcBef>
              <a:spcAft>
                <a:spcPts val="0"/>
              </a:spcAft>
              <a:buNone/>
            </a:pPr>
            <a:endParaRPr sz="1500">
              <a:solidFill>
                <a:schemeClr val="lt1"/>
              </a:solidFill>
              <a:latin typeface="Lato"/>
              <a:ea typeface="Lato"/>
              <a:cs typeface="Lato"/>
              <a:sym typeface="Lato"/>
            </a:endParaRPr>
          </a:p>
          <a:p>
            <a:pPr marL="0" lvl="0" indent="0" algn="l" rtl="0">
              <a:spcBef>
                <a:spcPts val="1200"/>
              </a:spcBef>
              <a:spcAft>
                <a:spcPts val="1200"/>
              </a:spcAft>
              <a:buNone/>
            </a:pPr>
            <a:endParaRPr sz="2100">
              <a:solidFill>
                <a:schemeClr val="lt1"/>
              </a:solidFill>
            </a:endParaRPr>
          </a:p>
        </p:txBody>
      </p:sp>
      <p:sp>
        <p:nvSpPr>
          <p:cNvPr id="224" name="Google Shape;224;p38">
            <a:extLst>
              <a:ext uri="{C183D7F6-B498-43B3-948B-1728B52AA6E4}">
                <adec:decorative xmlns:adec="http://schemas.microsoft.com/office/drawing/2017/decorative" val="1"/>
              </a:ext>
            </a:extLst>
          </p:cNvPr>
          <p:cNvSpPr/>
          <p:nvPr/>
        </p:nvSpPr>
        <p:spPr>
          <a:xfrm>
            <a:off x="6049089" y="1684100"/>
            <a:ext cx="2629500" cy="2244900"/>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8"/>
          <p:cNvSpPr txBox="1">
            <a:spLocks noGrp="1"/>
          </p:cNvSpPr>
          <p:nvPr>
            <p:ph type="title" idx="4294967295"/>
          </p:nvPr>
        </p:nvSpPr>
        <p:spPr>
          <a:xfrm>
            <a:off x="6125275" y="1757100"/>
            <a:ext cx="2481600" cy="2005800"/>
          </a:xfrm>
          <a:prstGeom prst="rect">
            <a:avLst/>
          </a:prstGeom>
        </p:spPr>
        <p:txBody>
          <a:bodyPr spcFirstLastPara="1" wrap="square" lIns="91425" tIns="91425" rIns="91425" bIns="91425" anchor="t" anchorCtr="0">
            <a:normAutofit fontScale="90000"/>
          </a:bodyPr>
          <a:lstStyle/>
          <a:p>
            <a:pPr marL="0" lvl="0" indent="0" algn="l" rtl="0">
              <a:spcBef>
                <a:spcPts val="1200"/>
              </a:spcBef>
              <a:spcAft>
                <a:spcPts val="1200"/>
              </a:spcAft>
              <a:buClr>
                <a:schemeClr val="dk1"/>
              </a:buClr>
              <a:buSzPct val="73333"/>
              <a:buFont typeface="Arial"/>
              <a:buNone/>
            </a:pPr>
            <a:r>
              <a:rPr lang="en" sz="1500">
                <a:solidFill>
                  <a:schemeClr val="lt1"/>
                </a:solidFill>
              </a:rPr>
              <a:t>Xicanisma is a practical way for retribalizing peoples of any gender to express an Indigenous sensibility, reconnect spirituality with the body/sexuality, and to (re)claim and (re)construct their traditions in a way that serves their present needs. </a:t>
            </a:r>
            <a:endParaRPr sz="1400" b="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Terms</a:t>
            </a:r>
            <a:endParaRPr dirty="0"/>
          </a:p>
        </p:txBody>
      </p:sp>
      <p:sp>
        <p:nvSpPr>
          <p:cNvPr id="69" name="Google Shape;69;p15"/>
          <p:cNvSpPr txBox="1">
            <a:spLocks noGrp="1"/>
          </p:cNvSpPr>
          <p:nvPr>
            <p:ph type="body" idx="1"/>
          </p:nvPr>
        </p:nvSpPr>
        <p:spPr>
          <a:xfrm>
            <a:off x="311700" y="1152475"/>
            <a:ext cx="3913800" cy="341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191919"/>
              </a:buClr>
              <a:buSzPts val="1600"/>
              <a:buFont typeface="Lato"/>
              <a:buChar char="●"/>
            </a:pPr>
            <a:r>
              <a:rPr lang="en" sz="1600">
                <a:solidFill>
                  <a:srgbClr val="191919"/>
                </a:solidFill>
                <a:latin typeface="Lato"/>
                <a:ea typeface="Lato"/>
                <a:cs typeface="Lato"/>
                <a:sym typeface="Lato"/>
              </a:rPr>
              <a:t>Social identities </a:t>
            </a:r>
            <a:endParaRPr sz="1600">
              <a:solidFill>
                <a:srgbClr val="191919"/>
              </a:solidFill>
              <a:latin typeface="Lato"/>
              <a:ea typeface="Lato"/>
              <a:cs typeface="Lato"/>
              <a:sym typeface="Lato"/>
            </a:endParaRPr>
          </a:p>
          <a:p>
            <a:pPr marL="457200" lvl="0" indent="-330200" algn="l" rtl="0">
              <a:lnSpc>
                <a:spcPct val="100000"/>
              </a:lnSpc>
              <a:spcBef>
                <a:spcPts val="0"/>
              </a:spcBef>
              <a:spcAft>
                <a:spcPts val="0"/>
              </a:spcAft>
              <a:buClr>
                <a:srgbClr val="191919"/>
              </a:buClr>
              <a:buSzPts val="1600"/>
              <a:buFont typeface="Lato"/>
              <a:buChar char="●"/>
            </a:pPr>
            <a:r>
              <a:rPr lang="en" sz="1600">
                <a:solidFill>
                  <a:srgbClr val="191919"/>
                </a:solidFill>
                <a:latin typeface="Lato"/>
                <a:ea typeface="Lato"/>
                <a:cs typeface="Lato"/>
                <a:sym typeface="Lato"/>
              </a:rPr>
              <a:t>Social construction</a:t>
            </a:r>
            <a:endParaRPr sz="1600">
              <a:solidFill>
                <a:srgbClr val="191919"/>
              </a:solidFill>
              <a:latin typeface="Lato"/>
              <a:ea typeface="Lato"/>
              <a:cs typeface="Lato"/>
              <a:sym typeface="Lato"/>
            </a:endParaRPr>
          </a:p>
          <a:p>
            <a:pPr marL="457200" lvl="0" indent="-330200" algn="l" rtl="0">
              <a:lnSpc>
                <a:spcPct val="100000"/>
              </a:lnSpc>
              <a:spcBef>
                <a:spcPts val="0"/>
              </a:spcBef>
              <a:spcAft>
                <a:spcPts val="0"/>
              </a:spcAft>
              <a:buClr>
                <a:srgbClr val="191919"/>
              </a:buClr>
              <a:buSzPts val="1600"/>
              <a:buFont typeface="Lato"/>
              <a:buChar char="●"/>
            </a:pPr>
            <a:r>
              <a:rPr lang="en" sz="1600">
                <a:solidFill>
                  <a:srgbClr val="191919"/>
                </a:solidFill>
                <a:latin typeface="Lato"/>
                <a:ea typeface="Lato"/>
                <a:cs typeface="Lato"/>
                <a:sym typeface="Lato"/>
              </a:rPr>
              <a:t>Intersectionality</a:t>
            </a:r>
            <a:endParaRPr sz="1600">
              <a:solidFill>
                <a:srgbClr val="191919"/>
              </a:solidFill>
              <a:latin typeface="Lato"/>
              <a:ea typeface="Lato"/>
              <a:cs typeface="Lato"/>
              <a:sym typeface="Lato"/>
            </a:endParaRPr>
          </a:p>
          <a:p>
            <a:pPr marL="457200" lvl="0" indent="-330200" algn="l" rtl="0">
              <a:lnSpc>
                <a:spcPct val="100000"/>
              </a:lnSpc>
              <a:spcBef>
                <a:spcPts val="0"/>
              </a:spcBef>
              <a:spcAft>
                <a:spcPts val="0"/>
              </a:spcAft>
              <a:buClr>
                <a:srgbClr val="191919"/>
              </a:buClr>
              <a:buSzPts val="1600"/>
              <a:buFont typeface="Lato"/>
              <a:buChar char="●"/>
            </a:pPr>
            <a:r>
              <a:rPr lang="en" sz="1600">
                <a:solidFill>
                  <a:schemeClr val="dk1"/>
                </a:solidFill>
                <a:latin typeface="Lato"/>
                <a:ea typeface="Lato"/>
                <a:cs typeface="Lato"/>
                <a:sym typeface="Lato"/>
              </a:rPr>
              <a:t>Hispanic</a:t>
            </a:r>
            <a:endParaRPr sz="1600">
              <a:solidFill>
                <a:schemeClr val="dk1"/>
              </a:solidFill>
              <a:latin typeface="Lato"/>
              <a:ea typeface="Lato"/>
              <a:cs typeface="Lato"/>
              <a:sym typeface="Lato"/>
            </a:endParaRPr>
          </a:p>
          <a:p>
            <a:pPr marL="457200" lvl="0" indent="-330200" algn="l" rtl="0">
              <a:lnSpc>
                <a:spcPct val="100000"/>
              </a:lnSpc>
              <a:spcBef>
                <a:spcPts val="0"/>
              </a:spcBef>
              <a:spcAft>
                <a:spcPts val="0"/>
              </a:spcAft>
              <a:buClr>
                <a:srgbClr val="191919"/>
              </a:buClr>
              <a:buSzPts val="1600"/>
              <a:buFont typeface="Lato"/>
              <a:buChar char="●"/>
            </a:pPr>
            <a:r>
              <a:rPr lang="en" sz="1600">
                <a:solidFill>
                  <a:schemeClr val="dk1"/>
                </a:solidFill>
                <a:latin typeface="Lato"/>
                <a:ea typeface="Lato"/>
                <a:cs typeface="Lato"/>
                <a:sym typeface="Lato"/>
              </a:rPr>
              <a:t>Latino</a:t>
            </a:r>
            <a:endParaRPr sz="160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Ethnicity</a:t>
            </a:r>
            <a:endParaRPr sz="160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Panethnicities</a:t>
            </a:r>
            <a:endParaRPr sz="160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a:solidFill>
                  <a:srgbClr val="191919"/>
                </a:solidFill>
                <a:latin typeface="Lato"/>
                <a:ea typeface="Lato"/>
                <a:cs typeface="Lato"/>
                <a:sym typeface="Lato"/>
              </a:rPr>
              <a:t>Latinidad/</a:t>
            </a:r>
            <a:r>
              <a:rPr lang="en" sz="1600">
                <a:solidFill>
                  <a:schemeClr val="dk1"/>
                </a:solidFill>
                <a:latin typeface="Lato"/>
                <a:ea typeface="Lato"/>
                <a:cs typeface="Lato"/>
                <a:sym typeface="Lato"/>
              </a:rPr>
              <a:t>Latinidades</a:t>
            </a:r>
            <a:endParaRPr sz="1600">
              <a:solidFill>
                <a:srgbClr val="191919"/>
              </a:solidFill>
              <a:latin typeface="Lato"/>
              <a:ea typeface="Lato"/>
              <a:cs typeface="Lato"/>
              <a:sym typeface="Lato"/>
            </a:endParaRPr>
          </a:p>
          <a:p>
            <a:pPr marL="457200" lvl="0" indent="-330200" algn="l" rtl="0">
              <a:lnSpc>
                <a:spcPct val="100000"/>
              </a:lnSpc>
              <a:spcBef>
                <a:spcPts val="0"/>
              </a:spcBef>
              <a:spcAft>
                <a:spcPts val="0"/>
              </a:spcAft>
              <a:buClr>
                <a:srgbClr val="191919"/>
              </a:buClr>
              <a:buSzPts val="1600"/>
              <a:buFont typeface="Lato"/>
              <a:buChar char="●"/>
            </a:pPr>
            <a:r>
              <a:rPr lang="en" sz="1600">
                <a:solidFill>
                  <a:schemeClr val="dk1"/>
                </a:solidFill>
                <a:latin typeface="Lato"/>
                <a:ea typeface="Lato"/>
                <a:cs typeface="Lato"/>
                <a:sym typeface="Lato"/>
              </a:rPr>
              <a:t>Interlatino subjectivities</a:t>
            </a:r>
            <a:endParaRPr sz="160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a:solidFill>
                  <a:srgbClr val="191919"/>
                </a:solidFill>
                <a:latin typeface="Lato"/>
                <a:ea typeface="Lato"/>
                <a:cs typeface="Lato"/>
                <a:sym typeface="Lato"/>
              </a:rPr>
              <a:t>Indígena </a:t>
            </a:r>
            <a:endParaRPr sz="1600">
              <a:solidFill>
                <a:srgbClr val="191919"/>
              </a:solidFill>
              <a:latin typeface="Lato"/>
              <a:ea typeface="Lato"/>
              <a:cs typeface="Lato"/>
              <a:sym typeface="Lato"/>
            </a:endParaRPr>
          </a:p>
          <a:p>
            <a:pPr marL="457200" lvl="0" indent="-330200" algn="l" rtl="0">
              <a:lnSpc>
                <a:spcPct val="100000"/>
              </a:lnSpc>
              <a:spcBef>
                <a:spcPts val="0"/>
              </a:spcBef>
              <a:spcAft>
                <a:spcPts val="0"/>
              </a:spcAft>
              <a:buClr>
                <a:srgbClr val="191919"/>
              </a:buClr>
              <a:buSzPts val="1600"/>
              <a:buFont typeface="Lato"/>
              <a:buChar char="●"/>
            </a:pPr>
            <a:r>
              <a:rPr lang="en" sz="1600">
                <a:solidFill>
                  <a:schemeClr val="dk1"/>
                </a:solidFill>
                <a:latin typeface="Lato"/>
                <a:ea typeface="Lato"/>
                <a:cs typeface="Lato"/>
                <a:sym typeface="Lato"/>
              </a:rPr>
              <a:t>Critical Latinx Indigeneities</a:t>
            </a:r>
            <a:endParaRPr sz="160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AfroLatinidad</a:t>
            </a:r>
            <a:endParaRPr sz="160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Queer Latinidad</a:t>
            </a:r>
            <a:endParaRPr sz="1600">
              <a:solidFill>
                <a:schemeClr val="dk1"/>
              </a:solidFill>
              <a:latin typeface="Lato"/>
              <a:ea typeface="Lato"/>
              <a:cs typeface="Lato"/>
              <a:sym typeface="Lato"/>
            </a:endParaRPr>
          </a:p>
          <a:p>
            <a:pPr marL="0" lvl="0" indent="0" algn="l" rtl="0">
              <a:spcBef>
                <a:spcPts val="1200"/>
              </a:spcBef>
              <a:spcAft>
                <a:spcPts val="1200"/>
              </a:spcAft>
              <a:buNone/>
            </a:pPr>
            <a:endParaRPr sz="1600"/>
          </a:p>
        </p:txBody>
      </p:sp>
      <p:sp>
        <p:nvSpPr>
          <p:cNvPr id="70" name="Google Shape;70;p15"/>
          <p:cNvSpPr txBox="1">
            <a:spLocks noGrp="1"/>
          </p:cNvSpPr>
          <p:nvPr>
            <p:ph type="body" idx="1"/>
          </p:nvPr>
        </p:nvSpPr>
        <p:spPr>
          <a:xfrm>
            <a:off x="4572000" y="845574"/>
            <a:ext cx="3913800" cy="3723301"/>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1200"/>
              </a:spcBef>
              <a:spcAft>
                <a:spcPts val="0"/>
              </a:spcAft>
              <a:buClr>
                <a:schemeClr val="dk1"/>
              </a:buClr>
              <a:buSzPts val="1600"/>
              <a:buFont typeface="Lato"/>
              <a:buChar char="●"/>
            </a:pPr>
            <a:r>
              <a:rPr lang="en" sz="1600" dirty="0">
                <a:solidFill>
                  <a:schemeClr val="dk1"/>
                </a:solidFill>
                <a:latin typeface="Lato"/>
                <a:ea typeface="Lato"/>
                <a:cs typeface="Lato"/>
                <a:sym typeface="Lato"/>
              </a:rPr>
              <a:t>Chicano</a:t>
            </a:r>
            <a:endParaRPr sz="1600" dirty="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dirty="0">
                <a:solidFill>
                  <a:srgbClr val="191919"/>
                </a:solidFill>
                <a:latin typeface="Lato"/>
                <a:ea typeface="Lato"/>
                <a:cs typeface="Lato"/>
                <a:sym typeface="Lato"/>
              </a:rPr>
              <a:t>Boricua</a:t>
            </a:r>
            <a:endParaRPr sz="1600" dirty="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dirty="0">
                <a:solidFill>
                  <a:schemeClr val="dk1"/>
                </a:solidFill>
                <a:latin typeface="Lato"/>
                <a:ea typeface="Lato"/>
                <a:cs typeface="Lato"/>
                <a:sym typeface="Lato"/>
              </a:rPr>
              <a:t>Chicana, Chicana/o</a:t>
            </a:r>
            <a:endParaRPr sz="1600" dirty="0">
              <a:solidFill>
                <a:schemeClr val="dk1"/>
              </a:solidFill>
              <a:latin typeface="Lato"/>
              <a:ea typeface="Lato"/>
              <a:cs typeface="Lato"/>
              <a:sym typeface="Lato"/>
            </a:endParaRPr>
          </a:p>
          <a:p>
            <a:pPr marL="457200" lvl="0" indent="-330200" algn="l" rtl="0">
              <a:lnSpc>
                <a:spcPct val="100000"/>
              </a:lnSpc>
              <a:spcBef>
                <a:spcPts val="0"/>
              </a:spcBef>
              <a:spcAft>
                <a:spcPts val="0"/>
              </a:spcAft>
              <a:buClr>
                <a:srgbClr val="191919"/>
              </a:buClr>
              <a:buSzPts val="1600"/>
              <a:buFont typeface="Lato"/>
              <a:buChar char="●"/>
            </a:pPr>
            <a:r>
              <a:rPr lang="en" sz="1600" dirty="0" err="1">
                <a:solidFill>
                  <a:schemeClr val="dk1"/>
                </a:solidFill>
                <a:latin typeface="Lato"/>
                <a:ea typeface="Lato"/>
                <a:cs typeface="Lato"/>
                <a:sym typeface="Lato"/>
              </a:rPr>
              <a:t>Xicana</a:t>
            </a:r>
            <a:r>
              <a:rPr lang="en" sz="1600" dirty="0">
                <a:solidFill>
                  <a:schemeClr val="dk1"/>
                </a:solidFill>
                <a:latin typeface="Lato"/>
                <a:ea typeface="Lato"/>
                <a:cs typeface="Lato"/>
                <a:sym typeface="Lato"/>
              </a:rPr>
              <a:t>/o </a:t>
            </a:r>
            <a:r>
              <a:rPr lang="en" sz="1600" dirty="0">
                <a:solidFill>
                  <a:srgbClr val="191919"/>
                </a:solidFill>
                <a:latin typeface="Lato"/>
                <a:ea typeface="Lato"/>
                <a:cs typeface="Lato"/>
                <a:sym typeface="Lato"/>
              </a:rPr>
              <a:t>(</a:t>
            </a:r>
            <a:r>
              <a:rPr lang="en" sz="1600" dirty="0" err="1">
                <a:solidFill>
                  <a:srgbClr val="191919"/>
                </a:solidFill>
                <a:latin typeface="Lato"/>
                <a:ea typeface="Lato"/>
                <a:cs typeface="Lato"/>
                <a:sym typeface="Lato"/>
              </a:rPr>
              <a:t>Xicana</a:t>
            </a:r>
            <a:r>
              <a:rPr lang="en" sz="1600" dirty="0">
                <a:solidFill>
                  <a:srgbClr val="191919"/>
                </a:solidFill>
                <a:latin typeface="Lato"/>
                <a:ea typeface="Lato"/>
                <a:cs typeface="Lato"/>
                <a:sym typeface="Lato"/>
              </a:rPr>
              <a:t>/o/x </a:t>
            </a:r>
            <a:r>
              <a:rPr lang="en" sz="1600" dirty="0" err="1">
                <a:solidFill>
                  <a:srgbClr val="191919"/>
                </a:solidFill>
                <a:latin typeface="Lato"/>
                <a:ea typeface="Lato"/>
                <a:cs typeface="Lato"/>
                <a:sym typeface="Lato"/>
              </a:rPr>
              <a:t>Indígena</a:t>
            </a:r>
            <a:r>
              <a:rPr lang="en" sz="1600" dirty="0">
                <a:solidFill>
                  <a:srgbClr val="191919"/>
                </a:solidFill>
                <a:latin typeface="Lato"/>
                <a:ea typeface="Lato"/>
                <a:cs typeface="Lato"/>
                <a:sym typeface="Lato"/>
              </a:rPr>
              <a:t>)</a:t>
            </a:r>
            <a:endParaRPr sz="1600" dirty="0">
              <a:solidFill>
                <a:srgbClr val="191919"/>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dirty="0" err="1">
                <a:solidFill>
                  <a:schemeClr val="dk1"/>
                </a:solidFill>
                <a:latin typeface="Lato"/>
                <a:ea typeface="Lato"/>
                <a:cs typeface="Lato"/>
                <a:sym typeface="Lato"/>
              </a:rPr>
              <a:t>Indigenistas</a:t>
            </a:r>
            <a:endParaRPr sz="1600" dirty="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dirty="0" err="1">
                <a:solidFill>
                  <a:srgbClr val="191919"/>
                </a:solidFill>
                <a:latin typeface="Lato"/>
                <a:ea typeface="Lato"/>
                <a:cs typeface="Lato"/>
                <a:sym typeface="Lato"/>
              </a:rPr>
              <a:t>Xicanisma</a:t>
            </a:r>
            <a:endParaRPr sz="1600" dirty="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dirty="0" err="1">
                <a:solidFill>
                  <a:schemeClr val="dk1"/>
                </a:solidFill>
                <a:latin typeface="Lato"/>
                <a:ea typeface="Lato"/>
                <a:cs typeface="Lato"/>
                <a:sym typeface="Lato"/>
              </a:rPr>
              <a:t>Chican</a:t>
            </a:r>
            <a:r>
              <a:rPr lang="en" sz="1600" dirty="0">
                <a:solidFill>
                  <a:schemeClr val="dk1"/>
                </a:solidFill>
                <a:latin typeface="Lato"/>
                <a:ea typeface="Lato"/>
                <a:cs typeface="Lato"/>
                <a:sym typeface="Lato"/>
              </a:rPr>
              <a:t>@, Latin@ </a:t>
            </a:r>
            <a:endParaRPr sz="1600" dirty="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dirty="0">
                <a:solidFill>
                  <a:schemeClr val="dk1"/>
                </a:solidFill>
                <a:latin typeface="Lato"/>
                <a:ea typeface="Lato"/>
                <a:cs typeface="Lato"/>
                <a:sym typeface="Lato"/>
              </a:rPr>
              <a:t>Chicanx, Latinx</a:t>
            </a:r>
            <a:endParaRPr sz="1600" dirty="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dirty="0" err="1">
                <a:solidFill>
                  <a:schemeClr val="dk1"/>
                </a:solidFill>
                <a:latin typeface="Lato"/>
                <a:ea typeface="Lato"/>
                <a:cs typeface="Lato"/>
                <a:sym typeface="Lato"/>
              </a:rPr>
              <a:t>Latine</a:t>
            </a:r>
            <a:endParaRPr sz="1600" dirty="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dirty="0" err="1">
                <a:solidFill>
                  <a:srgbClr val="191919"/>
                </a:solidFill>
                <a:latin typeface="Lato"/>
                <a:ea typeface="Lato"/>
                <a:cs typeface="Lato"/>
                <a:sym typeface="Lato"/>
              </a:rPr>
              <a:t>Régimen</a:t>
            </a:r>
            <a:r>
              <a:rPr lang="en" sz="1600" dirty="0">
                <a:solidFill>
                  <a:srgbClr val="191919"/>
                </a:solidFill>
                <a:latin typeface="Lato"/>
                <a:ea typeface="Lato"/>
                <a:cs typeface="Lato"/>
                <a:sym typeface="Lato"/>
              </a:rPr>
              <a:t> de </a:t>
            </a:r>
            <a:r>
              <a:rPr lang="en" sz="1600" dirty="0" err="1">
                <a:solidFill>
                  <a:srgbClr val="191919"/>
                </a:solidFill>
                <a:latin typeface="Lato"/>
                <a:ea typeface="Lato"/>
                <a:cs typeface="Lato"/>
                <a:sym typeface="Lato"/>
              </a:rPr>
              <a:t>castas</a:t>
            </a:r>
            <a:endParaRPr sz="1600" dirty="0">
              <a:solidFill>
                <a:srgbClr val="191919"/>
              </a:solidFill>
              <a:latin typeface="Lato"/>
              <a:ea typeface="Lato"/>
              <a:cs typeface="Lato"/>
              <a:sym typeface="Lato"/>
            </a:endParaRPr>
          </a:p>
          <a:p>
            <a:pPr marL="457200" lvl="0" indent="-330200" algn="l" rtl="0">
              <a:lnSpc>
                <a:spcPct val="100000"/>
              </a:lnSpc>
              <a:spcBef>
                <a:spcPts val="0"/>
              </a:spcBef>
              <a:spcAft>
                <a:spcPts val="0"/>
              </a:spcAft>
              <a:buClr>
                <a:srgbClr val="191919"/>
              </a:buClr>
              <a:buSzPts val="1600"/>
              <a:buFont typeface="Lato"/>
              <a:buChar char="●"/>
            </a:pPr>
            <a:r>
              <a:rPr lang="en" sz="1600" dirty="0">
                <a:solidFill>
                  <a:srgbClr val="191919"/>
                </a:solidFill>
                <a:latin typeface="Lato"/>
                <a:ea typeface="Lato"/>
                <a:cs typeface="Lato"/>
                <a:sym typeface="Lato"/>
              </a:rPr>
              <a:t>Mestizaje</a:t>
            </a:r>
            <a:endParaRPr sz="1600" dirty="0">
              <a:solidFill>
                <a:srgbClr val="191919"/>
              </a:solidFill>
              <a:latin typeface="Lato"/>
              <a:ea typeface="Lato"/>
              <a:cs typeface="Lato"/>
              <a:sym typeface="Lato"/>
            </a:endParaRPr>
          </a:p>
          <a:p>
            <a:pPr marL="457200" lvl="0" indent="-330200" algn="l" rtl="0">
              <a:lnSpc>
                <a:spcPct val="100000"/>
              </a:lnSpc>
              <a:spcBef>
                <a:spcPts val="0"/>
              </a:spcBef>
              <a:spcAft>
                <a:spcPts val="0"/>
              </a:spcAft>
              <a:buClr>
                <a:srgbClr val="191919"/>
              </a:buClr>
              <a:buSzPts val="1600"/>
              <a:buFont typeface="Lato"/>
              <a:buChar char="●"/>
            </a:pPr>
            <a:r>
              <a:rPr lang="en" sz="1600" dirty="0">
                <a:solidFill>
                  <a:schemeClr val="dk1"/>
                </a:solidFill>
                <a:latin typeface="Lato"/>
                <a:ea typeface="Lato"/>
                <a:cs typeface="Lato"/>
                <a:sym typeface="Lato"/>
              </a:rPr>
              <a:t>Paradigm</a:t>
            </a:r>
            <a:endParaRPr sz="1600" dirty="0">
              <a:solidFill>
                <a:srgbClr val="191919"/>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dirty="0">
                <a:solidFill>
                  <a:schemeClr val="dk1"/>
                </a:solidFill>
                <a:latin typeface="Lato"/>
                <a:ea typeface="Lato"/>
                <a:cs typeface="Lato"/>
                <a:sym typeface="Lato"/>
              </a:rPr>
              <a:t>Racial formation</a:t>
            </a:r>
            <a:endParaRPr sz="1600" dirty="0">
              <a:solidFill>
                <a:schemeClr val="dk1"/>
              </a:solidFill>
              <a:latin typeface="Lato"/>
              <a:ea typeface="Lato"/>
              <a:cs typeface="Lato"/>
              <a:sym typeface="Lato"/>
            </a:endParaRPr>
          </a:p>
          <a:p>
            <a:pPr marL="457200" lvl="0" indent="-330200" algn="l" rtl="0">
              <a:lnSpc>
                <a:spcPct val="100000"/>
              </a:lnSpc>
              <a:spcBef>
                <a:spcPts val="0"/>
              </a:spcBef>
              <a:spcAft>
                <a:spcPts val="0"/>
              </a:spcAft>
              <a:buClr>
                <a:schemeClr val="dk1"/>
              </a:buClr>
              <a:buSzPts val="1600"/>
              <a:buFont typeface="Lato"/>
              <a:buChar char="●"/>
            </a:pPr>
            <a:r>
              <a:rPr lang="en" sz="1600" dirty="0">
                <a:solidFill>
                  <a:srgbClr val="191919"/>
                </a:solidFill>
                <a:latin typeface="Lato"/>
                <a:ea typeface="Lato"/>
                <a:cs typeface="Lato"/>
                <a:sym typeface="Lato"/>
              </a:rPr>
              <a:t>Mestiza consciousness</a:t>
            </a:r>
            <a:endParaRPr sz="1600" dirty="0">
              <a:solidFill>
                <a:schemeClr val="dk1"/>
              </a:solidFill>
              <a:latin typeface="Lato"/>
              <a:ea typeface="Lato"/>
              <a:cs typeface="Lato"/>
              <a:sym typeface="Lato"/>
            </a:endParaRPr>
          </a:p>
          <a:p>
            <a:pPr marL="457200" lvl="0" indent="-330200" algn="l" rtl="0">
              <a:lnSpc>
                <a:spcPct val="100000"/>
              </a:lnSpc>
              <a:spcBef>
                <a:spcPts val="0"/>
              </a:spcBef>
              <a:spcAft>
                <a:spcPts val="0"/>
              </a:spcAft>
              <a:buClr>
                <a:srgbClr val="191919"/>
              </a:buClr>
              <a:buSzPts val="1600"/>
              <a:buFont typeface="Lato"/>
              <a:buChar char="●"/>
            </a:pPr>
            <a:endParaRPr sz="1600" dirty="0">
              <a:solidFill>
                <a:srgbClr val="191919"/>
              </a:solidFill>
              <a:latin typeface="Lato"/>
              <a:ea typeface="Lato"/>
              <a:cs typeface="Lato"/>
              <a:sym typeface="Lato"/>
            </a:endParaRPr>
          </a:p>
          <a:p>
            <a:pPr marL="0" lvl="0" indent="0" algn="l" rtl="0">
              <a:spcBef>
                <a:spcPts val="1200"/>
              </a:spcBef>
              <a:spcAft>
                <a:spcPts val="1200"/>
              </a:spcAft>
              <a:buNone/>
            </a:pP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4046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Multiple Social Identities</a:t>
            </a:r>
            <a:endParaRPr dirty="0"/>
          </a:p>
        </p:txBody>
      </p:sp>
      <p:sp>
        <p:nvSpPr>
          <p:cNvPr id="76" name="Google Shape;76;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lnSpcReduction="10000"/>
          </a:bodyPr>
          <a:lstStyle/>
          <a:p>
            <a:pPr marL="457200" lvl="0" indent="-330200" algn="l" rtl="0">
              <a:lnSpc>
                <a:spcPct val="100000"/>
              </a:lnSpc>
              <a:spcBef>
                <a:spcPts val="1200"/>
              </a:spcBef>
              <a:spcAft>
                <a:spcPts val="0"/>
              </a:spcAft>
              <a:buClr>
                <a:srgbClr val="191919"/>
              </a:buClr>
              <a:buSzPts val="1600"/>
              <a:buFont typeface="Lato"/>
              <a:buChar char="●"/>
            </a:pPr>
            <a:r>
              <a:rPr lang="en" sz="1600" b="1">
                <a:solidFill>
                  <a:srgbClr val="191919"/>
                </a:solidFill>
                <a:latin typeface="Lato"/>
                <a:ea typeface="Lato"/>
                <a:cs typeface="Lato"/>
                <a:sym typeface="Lato"/>
              </a:rPr>
              <a:t>Social identities</a:t>
            </a:r>
            <a:r>
              <a:rPr lang="en" sz="1600">
                <a:solidFill>
                  <a:srgbClr val="191919"/>
                </a:solidFill>
                <a:latin typeface="Lato"/>
                <a:ea typeface="Lato"/>
                <a:cs typeface="Lato"/>
                <a:sym typeface="Lato"/>
              </a:rPr>
              <a:t>:  shared understandings, imagined and/or real, of what it means to belong to a group. </a:t>
            </a:r>
            <a:endParaRPr sz="1600">
              <a:solidFill>
                <a:srgbClr val="191919"/>
              </a:solidFill>
              <a:latin typeface="Lato"/>
              <a:ea typeface="Lato"/>
              <a:cs typeface="Lato"/>
              <a:sym typeface="Lato"/>
            </a:endParaRPr>
          </a:p>
          <a:p>
            <a:pPr marL="457200" lvl="0" indent="-330200" algn="l" rtl="0">
              <a:lnSpc>
                <a:spcPct val="100000"/>
              </a:lnSpc>
              <a:spcBef>
                <a:spcPts val="1000"/>
              </a:spcBef>
              <a:spcAft>
                <a:spcPts val="0"/>
              </a:spcAft>
              <a:buClr>
                <a:srgbClr val="191919"/>
              </a:buClr>
              <a:buSzPts val="1600"/>
              <a:buFont typeface="Lato"/>
              <a:buChar char="●"/>
            </a:pPr>
            <a:r>
              <a:rPr lang="en" sz="1600">
                <a:solidFill>
                  <a:srgbClr val="191919"/>
                </a:solidFill>
                <a:latin typeface="Lato"/>
                <a:ea typeface="Lato"/>
                <a:cs typeface="Lato"/>
                <a:sym typeface="Lato"/>
              </a:rPr>
              <a:t>Power structures shape particular subject positions, access to resources, experiences, and life outcomes for Latinxs. </a:t>
            </a:r>
            <a:endParaRPr sz="1600">
              <a:solidFill>
                <a:srgbClr val="191919"/>
              </a:solidFill>
              <a:latin typeface="Lato"/>
              <a:ea typeface="Lato"/>
              <a:cs typeface="Lato"/>
              <a:sym typeface="Lato"/>
            </a:endParaRPr>
          </a:p>
          <a:p>
            <a:pPr marL="457200" lvl="0" indent="-330200" algn="l" rtl="0">
              <a:lnSpc>
                <a:spcPct val="100000"/>
              </a:lnSpc>
              <a:spcBef>
                <a:spcPts val="1000"/>
              </a:spcBef>
              <a:spcAft>
                <a:spcPts val="1000"/>
              </a:spcAft>
              <a:buClr>
                <a:srgbClr val="191919"/>
              </a:buClr>
              <a:buSzPts val="1600"/>
              <a:buFont typeface="Lato"/>
              <a:buChar char="●"/>
            </a:pPr>
            <a:r>
              <a:rPr lang="en" sz="1600">
                <a:solidFill>
                  <a:srgbClr val="191919"/>
                </a:solidFill>
                <a:latin typeface="Lato"/>
                <a:ea typeface="Lato"/>
                <a:cs typeface="Lato"/>
                <a:sym typeface="Lato"/>
              </a:rPr>
              <a:t>These vary based on the intersecting dynamics of gender, class, language, religion, ability, sexuality, tribal affiliation, nationality, and immigration status. </a:t>
            </a:r>
            <a:endParaRPr sz="1600">
              <a:solidFill>
                <a:srgbClr val="191919"/>
              </a:solidFill>
              <a:latin typeface="Lato"/>
              <a:ea typeface="Lato"/>
              <a:cs typeface="Lato"/>
              <a:sym typeface="Lato"/>
            </a:endParaRPr>
          </a:p>
        </p:txBody>
      </p:sp>
      <p:pic>
        <p:nvPicPr>
          <p:cNvPr id="77" name="Google Shape;77;p16" descr="A wheel including three concentric circles that are separated by category, each representing a social identity. The center circle is labeled power, and the outer circle is labeled marginalized, indicating who is marginalized (furthest from power) and who is privileged (closest to power) within each category as indicated in the table.&#10;"/>
          <p:cNvPicPr preferRelativeResize="0"/>
          <p:nvPr/>
        </p:nvPicPr>
        <p:blipFill>
          <a:blip r:embed="rId4">
            <a:alphaModFix/>
          </a:blip>
          <a:stretch>
            <a:fillRect/>
          </a:stretch>
        </p:blipFill>
        <p:spPr>
          <a:xfrm>
            <a:off x="4913400" y="528975"/>
            <a:ext cx="3580526" cy="3580526"/>
          </a:xfrm>
          <a:prstGeom prst="rect">
            <a:avLst/>
          </a:prstGeom>
          <a:noFill/>
          <a:ln>
            <a:noFill/>
          </a:ln>
        </p:spPr>
      </p:pic>
      <p:sp>
        <p:nvSpPr>
          <p:cNvPr id="78" name="Google Shape;78;p16"/>
          <p:cNvSpPr txBox="1"/>
          <p:nvPr/>
        </p:nvSpPr>
        <p:spPr>
          <a:xfrm>
            <a:off x="4849350" y="4182475"/>
            <a:ext cx="3708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latin typeface="Lato"/>
                <a:ea typeface="Lato"/>
                <a:cs typeface="Lato"/>
                <a:sym typeface="Lato"/>
              </a:rPr>
              <a:t>“</a:t>
            </a:r>
            <a:r>
              <a:rPr lang="en" sz="1200" u="sng">
                <a:solidFill>
                  <a:srgbClr val="1155CC"/>
                </a:solidFill>
                <a:latin typeface="Lato"/>
                <a:ea typeface="Lato"/>
                <a:cs typeface="Lato"/>
                <a:sym typeface="Lato"/>
                <a:hlinkClick r:id="rId5">
                  <a:extLst>
                    <a:ext uri="{A12FA001-AC4F-418D-AE19-62706E023703}">
                      <ahyp:hlinkClr xmlns:ahyp="http://schemas.microsoft.com/office/drawing/2018/hyperlinkcolor" val="tx"/>
                    </a:ext>
                  </a:extLst>
                </a:hlinkClick>
              </a:rPr>
              <a:t>Wheel of Power/Privilege</a:t>
            </a:r>
            <a:r>
              <a:rPr lang="en" sz="1200">
                <a:solidFill>
                  <a:schemeClr val="dk1"/>
                </a:solidFill>
                <a:latin typeface="Lato"/>
                <a:ea typeface="Lato"/>
                <a:cs typeface="Lato"/>
                <a:sym typeface="Lato"/>
              </a:rPr>
              <a:t>,” by </a:t>
            </a:r>
            <a:r>
              <a:rPr lang="en" sz="1200" u="sng">
                <a:solidFill>
                  <a:srgbClr val="1155CC"/>
                </a:solidFill>
                <a:latin typeface="Lato"/>
                <a:ea typeface="Lato"/>
                <a:cs typeface="Lato"/>
                <a:sym typeface="Lato"/>
                <a:hlinkClick r:id="rId6">
                  <a:extLst>
                    <a:ext uri="{A12FA001-AC4F-418D-AE19-62706E023703}">
                      <ahyp:hlinkClr xmlns:ahyp="http://schemas.microsoft.com/office/drawing/2018/hyperlinkcolor" val="tx"/>
                    </a:ext>
                  </a:extLst>
                </a:hlinkClick>
              </a:rPr>
              <a:t>Sylvia Duckworth</a:t>
            </a:r>
            <a:r>
              <a:rPr lang="en" sz="1200">
                <a:solidFill>
                  <a:schemeClr val="dk1"/>
                </a:solidFill>
                <a:latin typeface="Lato"/>
                <a:ea typeface="Lato"/>
                <a:cs typeface="Lato"/>
                <a:sym typeface="Lato"/>
              </a:rPr>
              <a:t>, is licensed under </a:t>
            </a:r>
            <a:r>
              <a:rPr lang="en" sz="1200" u="sng">
                <a:solidFill>
                  <a:srgbClr val="1155CC"/>
                </a:solidFill>
                <a:latin typeface="Lato"/>
                <a:ea typeface="Lato"/>
                <a:cs typeface="Lato"/>
                <a:sym typeface="Lato"/>
                <a:hlinkClick r:id="rId7">
                  <a:extLst>
                    <a:ext uri="{A12FA001-AC4F-418D-AE19-62706E023703}">
                      <ahyp:hlinkClr xmlns:ahyp="http://schemas.microsoft.com/office/drawing/2018/hyperlinkcolor" val="tx"/>
                    </a:ext>
                  </a:extLst>
                </a:hlinkClick>
              </a:rPr>
              <a:t>CC BY-NC-ND 2.0</a:t>
            </a:r>
            <a:endParaRPr sz="1200">
              <a:latin typeface="Lato Light"/>
              <a:ea typeface="Lato Light"/>
              <a:cs typeface="Lato Light"/>
              <a:sym typeface="La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Image Description 2.1</a:t>
            </a:r>
            <a:endParaRPr dirty="0"/>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latin typeface="Lato"/>
                <a:ea typeface="Lato"/>
                <a:cs typeface="Lato"/>
                <a:sym typeface="Lato"/>
              </a:rPr>
              <a:t>The wheel includes three concentric circles that are separated by category. The center circle is labeled power, and the outer circle is labeled marginalized. From the top, clockwise, the categories and labels read: </a:t>
            </a:r>
            <a:endParaRPr sz="1400">
              <a:solidFill>
                <a:schemeClr val="dk1"/>
              </a:solidFill>
              <a:latin typeface="Lato"/>
              <a:ea typeface="Lato"/>
              <a:cs typeface="Lato"/>
              <a:sym typeface="Lato"/>
            </a:endParaRPr>
          </a:p>
          <a:p>
            <a:pPr marL="457200" lvl="0" indent="-317500" algn="l" rtl="0">
              <a:spcBef>
                <a:spcPts val="1200"/>
              </a:spcBef>
              <a:spcAft>
                <a:spcPts val="0"/>
              </a:spcAft>
              <a:buClr>
                <a:schemeClr val="dk1"/>
              </a:buClr>
              <a:buSzPts val="1400"/>
              <a:buFont typeface="Lato"/>
              <a:buChar char="●"/>
            </a:pPr>
            <a:r>
              <a:rPr lang="en" sz="1400">
                <a:solidFill>
                  <a:schemeClr val="dk1"/>
                </a:solidFill>
                <a:latin typeface="Lato"/>
                <a:ea typeface="Lato"/>
                <a:cs typeface="Lato"/>
                <a:sym typeface="Lato"/>
              </a:rPr>
              <a:t>Skin colour: Dark (marginalized), Different shades, white (power)</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Formal education: Elementary education, High school education, Post-secondary</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Ability: Significant disability, Some disability, Able-bodied</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Sexuality: lesbian, bi, pan, asexual, Gay men, Heterosexual</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Neurodiversity: Significant neurodivergence, Neuro-atypical, Neuro-typical</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Mental health: Vulnerable, Mostly stable, Robust</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Body size: Large, Average, Slim</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Housing: Homeles, Sheltered/renting, Owns property</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Wealth: Poor, Middle class, Rich</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Language: non-English monolingual, Learned English, English</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Gender: Trans, intersex, non-binary, Cisgender woman, Cisgender man</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Citizenship: Undocumented (marginalized), Documented, Citizen (power) </a:t>
            </a:r>
            <a:endParaRPr sz="14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Defining Demographics </a:t>
            </a:r>
            <a:endParaRPr/>
          </a:p>
        </p:txBody>
      </p:sp>
      <p:sp>
        <p:nvSpPr>
          <p:cNvPr id="90" name="Google Shape;90;p18"/>
          <p:cNvSpPr txBox="1">
            <a:spLocks noGrp="1"/>
          </p:cNvSpPr>
          <p:nvPr>
            <p:ph type="body" idx="1"/>
          </p:nvPr>
        </p:nvSpPr>
        <p:spPr>
          <a:xfrm>
            <a:off x="311700" y="1152475"/>
            <a:ext cx="45162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Font typeface="Lato"/>
              <a:buChar char="●"/>
            </a:pPr>
            <a:r>
              <a:rPr lang="en">
                <a:solidFill>
                  <a:schemeClr val="dk1"/>
                </a:solidFill>
                <a:highlight>
                  <a:srgbClr val="FFFFFF"/>
                </a:highlight>
                <a:latin typeface="Lato"/>
                <a:ea typeface="Lato"/>
                <a:cs typeface="Lato"/>
                <a:sym typeface="Lato"/>
              </a:rPr>
              <a:t>The U.S. Hispanic population totaled 62.5 million in 2021, making up nearly one-in-five people in the U.S</a:t>
            </a:r>
            <a:r>
              <a:rPr lang="en">
                <a:solidFill>
                  <a:srgbClr val="2A2A2A"/>
                </a:solidFill>
                <a:highlight>
                  <a:srgbClr val="FFFFFF"/>
                </a:highlight>
                <a:latin typeface="Lato"/>
                <a:ea typeface="Lato"/>
                <a:cs typeface="Lato"/>
                <a:sym typeface="Lato"/>
              </a:rPr>
              <a:t>., </a:t>
            </a:r>
            <a:r>
              <a:rPr lang="en">
                <a:solidFill>
                  <a:schemeClr val="dk1"/>
                </a:solidFill>
                <a:highlight>
                  <a:srgbClr val="FFFFFF"/>
                </a:highlight>
                <a:latin typeface="Lato"/>
                <a:ea typeface="Lato"/>
                <a:cs typeface="Lato"/>
                <a:sym typeface="Lato"/>
              </a:rPr>
              <a:t>up from 50.5 million in 2010.</a:t>
            </a:r>
            <a:endParaRPr>
              <a:solidFill>
                <a:schemeClr val="dk1"/>
              </a:solidFill>
              <a:highlight>
                <a:srgbClr val="FFFFFF"/>
              </a:highlight>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
                <a:solidFill>
                  <a:schemeClr val="dk1"/>
                </a:solidFill>
                <a:highlight>
                  <a:srgbClr val="FFFFFF"/>
                </a:highlight>
                <a:latin typeface="Lato"/>
                <a:ea typeface="Lato"/>
                <a:cs typeface="Lato"/>
                <a:sym typeface="Lato"/>
              </a:rPr>
              <a:t>California is the state with the largest Hispanic population in the U.S. </a:t>
            </a:r>
            <a:endParaRPr>
              <a:solidFill>
                <a:schemeClr val="dk1"/>
              </a:solidFill>
              <a:highlight>
                <a:srgbClr val="FFFFFF"/>
              </a:highlight>
              <a:latin typeface="Lato"/>
              <a:ea typeface="Lato"/>
              <a:cs typeface="Lato"/>
              <a:sym typeface="Lato"/>
            </a:endParaRPr>
          </a:p>
          <a:p>
            <a:pPr marL="457200" lvl="0" indent="-342900" algn="l" rtl="0">
              <a:lnSpc>
                <a:spcPct val="100000"/>
              </a:lnSpc>
              <a:spcBef>
                <a:spcPts val="1000"/>
              </a:spcBef>
              <a:spcAft>
                <a:spcPts val="1000"/>
              </a:spcAft>
              <a:buClr>
                <a:schemeClr val="dk1"/>
              </a:buClr>
              <a:buSzPts val="1800"/>
              <a:buFont typeface="Lato"/>
              <a:buChar char="●"/>
            </a:pPr>
            <a:r>
              <a:rPr lang="en">
                <a:solidFill>
                  <a:schemeClr val="dk1"/>
                </a:solidFill>
                <a:highlight>
                  <a:srgbClr val="FFFFFF"/>
                </a:highlight>
                <a:latin typeface="Lato"/>
                <a:ea typeface="Lato"/>
                <a:cs typeface="Lato"/>
                <a:sym typeface="Lato"/>
              </a:rPr>
              <a:t>Hispanics became the largest racial or ethnic group in the state in 2014.</a:t>
            </a:r>
            <a:endParaRPr>
              <a:solidFill>
                <a:schemeClr val="dk1"/>
              </a:solidFill>
              <a:highlight>
                <a:srgbClr val="FFFFFF"/>
              </a:highlight>
              <a:latin typeface="Lato"/>
              <a:ea typeface="Lato"/>
              <a:cs typeface="Lato"/>
              <a:sym typeface="Lato"/>
            </a:endParaRPr>
          </a:p>
        </p:txBody>
      </p:sp>
      <p:pic>
        <p:nvPicPr>
          <p:cNvPr id="91" name="Google Shape;91;p18" descr="A map of the United States color-coded to represent the numbers of Latinos in each of the 50 states. Details in text."/>
          <p:cNvPicPr preferRelativeResize="0"/>
          <p:nvPr/>
        </p:nvPicPr>
        <p:blipFill>
          <a:blip r:embed="rId4">
            <a:alphaModFix/>
          </a:blip>
          <a:stretch>
            <a:fillRect/>
          </a:stretch>
        </p:blipFill>
        <p:spPr>
          <a:xfrm>
            <a:off x="5254600" y="442163"/>
            <a:ext cx="3577709" cy="4259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Image Description 2.1.1</a:t>
            </a:r>
            <a:endParaRPr dirty="0"/>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solidFill>
                  <a:schemeClr val="dk1"/>
                </a:solidFill>
                <a:latin typeface="Lato"/>
                <a:ea typeface="Lato"/>
                <a:cs typeface="Lato"/>
                <a:sym typeface="Lato"/>
              </a:rPr>
              <a:t>California is the state with the largest Hispanic population in the United States. Hispanics became the largest racial or ethnic group in the state in 2014, surpassing the non-Hispanic white population, whose numbers have been on the decline, reflecting a </a:t>
            </a:r>
            <a:r>
              <a:rPr lang="en" u="sng">
                <a:solidFill>
                  <a:srgbClr val="1155CC"/>
                </a:solidFill>
                <a:latin typeface="Lato"/>
                <a:ea typeface="Lato"/>
                <a:cs typeface="Lato"/>
                <a:sym typeface="Lato"/>
                <a:hlinkClick r:id="rId3">
                  <a:extLst>
                    <a:ext uri="{A12FA001-AC4F-418D-AE19-62706E023703}">
                      <ahyp:hlinkClr xmlns:ahyp="http://schemas.microsoft.com/office/drawing/2018/hyperlinkcolor" val="tx"/>
                    </a:ext>
                  </a:extLst>
                </a:hlinkClick>
              </a:rPr>
              <a:t>broader national trend</a:t>
            </a:r>
            <a:r>
              <a:rPr lang="en">
                <a:solidFill>
                  <a:schemeClr val="dk1"/>
                </a:solidFill>
                <a:latin typeface="Lato"/>
                <a:ea typeface="Lato"/>
                <a:cs typeface="Lato"/>
                <a:sym typeface="Lato"/>
              </a:rPr>
              <a:t>. In 2021 there were about 15.8 million Hispanics in California, accounting for 40% of the total population, which was up from 14.0 million in 2010. Figure 2.2 displays the numbers of Latinos in each of the 50 states, with Texas at more than 10 million, Washington, Arizona, New Mexico, Colorado, Florida, New York, and others reporting 1 to 10 million, Oregon, Nevada, Michigan, and others reporting 500,000 to 1 million, Utah, Idaho, and many states in the South and Midwest reporting 100,000 to 149,000, and North and South Dakota, Maine, Vermont, and others reporting less than 100,000. </a:t>
            </a:r>
            <a:endParaRPr>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1089800" y="215275"/>
            <a:ext cx="4628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dirty="0"/>
              <a:t>How the 2020 Census Asked About Hispanic Origin and Race</a:t>
            </a:r>
            <a:endParaRPr sz="2500" dirty="0"/>
          </a:p>
        </p:txBody>
      </p:sp>
      <p:sp>
        <p:nvSpPr>
          <p:cNvPr id="104" name="Google Shape;104;p20"/>
          <p:cNvSpPr txBox="1"/>
          <p:nvPr/>
        </p:nvSpPr>
        <p:spPr>
          <a:xfrm>
            <a:off x="758000" y="1057075"/>
            <a:ext cx="5262300" cy="369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Lato"/>
                <a:ea typeface="Lato"/>
                <a:cs typeface="Lato"/>
                <a:sym typeface="Lato"/>
              </a:rPr>
              <a:t>According to the United States Census Bureau, Hispanic, Latino, or Spanish origin is defined as a person of Cuban, Mexican, Puerto Rican, South or Central American, or other Spanish culture or origin, regardless of race. In other words, USCB does not consider Hispanic or Latino to be a race.</a:t>
            </a:r>
            <a:endParaRPr sz="1300">
              <a:solidFill>
                <a:schemeClr val="dk1"/>
              </a:solidFill>
              <a:latin typeface="Lato"/>
              <a:ea typeface="Lato"/>
              <a:cs typeface="Lato"/>
              <a:sym typeface="Lato"/>
            </a:endParaRPr>
          </a:p>
          <a:p>
            <a:pPr marL="0" lvl="0" indent="0" algn="l" rtl="0">
              <a:spcBef>
                <a:spcPts val="0"/>
              </a:spcBef>
              <a:spcAft>
                <a:spcPts val="0"/>
              </a:spcAft>
              <a:buNone/>
            </a:pPr>
            <a:endParaRPr sz="1300">
              <a:solidFill>
                <a:schemeClr val="dk1"/>
              </a:solidFill>
              <a:latin typeface="Lato"/>
              <a:ea typeface="Lato"/>
              <a:cs typeface="Lato"/>
              <a:sym typeface="Lato"/>
            </a:endParaRPr>
          </a:p>
          <a:p>
            <a:pPr marL="0" lvl="0" indent="0" algn="l" rtl="0">
              <a:spcBef>
                <a:spcPts val="0"/>
              </a:spcBef>
              <a:spcAft>
                <a:spcPts val="0"/>
              </a:spcAft>
              <a:buNone/>
            </a:pPr>
            <a:r>
              <a:rPr lang="en" sz="1300">
                <a:solidFill>
                  <a:schemeClr val="dk1"/>
                </a:solidFill>
                <a:highlight>
                  <a:srgbClr val="FFFFFF"/>
                </a:highlight>
                <a:latin typeface="Lato"/>
                <a:ea typeface="Lato"/>
                <a:cs typeface="Lato"/>
                <a:sym typeface="Lato"/>
              </a:rPr>
              <a:t>Review and respond to questions 6 and 7 on the Census. When you are finished, we will discuss the following:</a:t>
            </a:r>
            <a:endParaRPr sz="1300">
              <a:solidFill>
                <a:schemeClr val="dk1"/>
              </a:solidFill>
              <a:highlight>
                <a:srgbClr val="FFFFFF"/>
              </a:highlight>
              <a:latin typeface="Lato"/>
              <a:ea typeface="Lato"/>
              <a:cs typeface="Lato"/>
              <a:sym typeface="Lato"/>
            </a:endParaRPr>
          </a:p>
          <a:p>
            <a:pPr marL="457200" lvl="0" indent="-311150" algn="l" rtl="0">
              <a:spcBef>
                <a:spcPts val="1000"/>
              </a:spcBef>
              <a:spcAft>
                <a:spcPts val="0"/>
              </a:spcAft>
              <a:buClr>
                <a:schemeClr val="dk1"/>
              </a:buClr>
              <a:buSzPts val="1300"/>
              <a:buFont typeface="Lato"/>
              <a:buChar char="●"/>
            </a:pPr>
            <a:r>
              <a:rPr lang="en" sz="1300">
                <a:solidFill>
                  <a:schemeClr val="dk1"/>
                </a:solidFill>
                <a:highlight>
                  <a:srgbClr val="FFFFFF"/>
                </a:highlight>
                <a:latin typeface="Lato"/>
                <a:ea typeface="Lato"/>
                <a:cs typeface="Lato"/>
                <a:sym typeface="Lato"/>
              </a:rPr>
              <a:t>Do the options provided reflect how you self-identify?</a:t>
            </a:r>
            <a:endParaRPr sz="1300">
              <a:solidFill>
                <a:schemeClr val="dk1"/>
              </a:solidFill>
              <a:highlight>
                <a:srgbClr val="FFFFFF"/>
              </a:highlight>
              <a:latin typeface="Lato"/>
              <a:ea typeface="Lato"/>
              <a:cs typeface="Lato"/>
              <a:sym typeface="Lato"/>
            </a:endParaRPr>
          </a:p>
          <a:p>
            <a:pPr marL="457200" lvl="0" indent="-311150" algn="l" rtl="0">
              <a:spcBef>
                <a:spcPts val="1000"/>
              </a:spcBef>
              <a:spcAft>
                <a:spcPts val="0"/>
              </a:spcAft>
              <a:buClr>
                <a:schemeClr val="dk1"/>
              </a:buClr>
              <a:buSzPts val="1300"/>
              <a:buFont typeface="Lato"/>
              <a:buChar char="●"/>
            </a:pPr>
            <a:r>
              <a:rPr lang="en" sz="1300">
                <a:solidFill>
                  <a:schemeClr val="dk1"/>
                </a:solidFill>
                <a:highlight>
                  <a:srgbClr val="FFFFFF"/>
                </a:highlight>
                <a:latin typeface="Lato"/>
                <a:ea typeface="Lato"/>
                <a:cs typeface="Lato"/>
                <a:sym typeface="Lato"/>
              </a:rPr>
              <a:t>Would you change anything about the categorizations or labels? </a:t>
            </a:r>
            <a:endParaRPr sz="1300">
              <a:solidFill>
                <a:schemeClr val="dk1"/>
              </a:solidFill>
              <a:highlight>
                <a:srgbClr val="FFFFFF"/>
              </a:highlight>
              <a:latin typeface="Lato"/>
              <a:ea typeface="Lato"/>
              <a:cs typeface="Lato"/>
              <a:sym typeface="Lato"/>
            </a:endParaRPr>
          </a:p>
          <a:p>
            <a:pPr marL="457200" lvl="0" indent="-311150" algn="l" rtl="0">
              <a:spcBef>
                <a:spcPts val="1000"/>
              </a:spcBef>
              <a:spcAft>
                <a:spcPts val="0"/>
              </a:spcAft>
              <a:buClr>
                <a:schemeClr val="dk1"/>
              </a:buClr>
              <a:buSzPts val="1300"/>
              <a:buFont typeface="Lato"/>
              <a:buChar char="●"/>
            </a:pPr>
            <a:r>
              <a:rPr lang="en" sz="1300">
                <a:solidFill>
                  <a:schemeClr val="dk1"/>
                </a:solidFill>
                <a:highlight>
                  <a:srgbClr val="FFFFFF"/>
                </a:highlight>
                <a:latin typeface="Lato"/>
                <a:ea typeface="Lato"/>
                <a:cs typeface="Lato"/>
                <a:sym typeface="Lato"/>
              </a:rPr>
              <a:t>How does this form compare to others that have asked for your race and ethnicity, such as school documents, employment applications, and medical forms? </a:t>
            </a:r>
            <a:endParaRPr sz="1300">
              <a:solidFill>
                <a:schemeClr val="dk1"/>
              </a:solidFill>
              <a:highlight>
                <a:srgbClr val="FFFFFF"/>
              </a:highlight>
              <a:latin typeface="Lato"/>
              <a:ea typeface="Lato"/>
              <a:cs typeface="Lato"/>
              <a:sym typeface="Lato"/>
            </a:endParaRPr>
          </a:p>
          <a:p>
            <a:pPr marL="457200" lvl="0" indent="-311150" algn="l" rtl="0">
              <a:spcBef>
                <a:spcPts val="1000"/>
              </a:spcBef>
              <a:spcAft>
                <a:spcPts val="1000"/>
              </a:spcAft>
              <a:buClr>
                <a:schemeClr val="dk1"/>
              </a:buClr>
              <a:buSzPts val="1300"/>
              <a:buFont typeface="Lato"/>
              <a:buChar char="●"/>
            </a:pPr>
            <a:r>
              <a:rPr lang="en" sz="1300">
                <a:solidFill>
                  <a:schemeClr val="dk1"/>
                </a:solidFill>
                <a:highlight>
                  <a:srgbClr val="FFFFFF"/>
                </a:highlight>
                <a:latin typeface="Lato"/>
                <a:ea typeface="Lato"/>
                <a:cs typeface="Lato"/>
                <a:sym typeface="Lato"/>
              </a:rPr>
              <a:t>How do your responses compare to the results of the 2020 census?</a:t>
            </a:r>
            <a:endParaRPr sz="1300">
              <a:solidFill>
                <a:schemeClr val="dk1"/>
              </a:solidFill>
              <a:latin typeface="Lato"/>
              <a:ea typeface="Lato"/>
              <a:cs typeface="Lato"/>
              <a:sym typeface="Lato"/>
            </a:endParaRPr>
          </a:p>
        </p:txBody>
      </p:sp>
      <p:pic>
        <p:nvPicPr>
          <p:cNvPr id="103" name="Google Shape;103;p20" descr="Questions 6 and 7 on the 2020 census asked for a person’s ethnicity and race. Details in text."/>
          <p:cNvPicPr preferRelativeResize="0"/>
          <p:nvPr/>
        </p:nvPicPr>
        <p:blipFill>
          <a:blip r:embed="rId4">
            <a:alphaModFix/>
          </a:blip>
          <a:stretch>
            <a:fillRect/>
          </a:stretch>
        </p:blipFill>
        <p:spPr>
          <a:xfrm>
            <a:off x="6490212" y="0"/>
            <a:ext cx="2120326"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Image Description 2.1.2 -</a:t>
            </a:r>
            <a:r>
              <a:rPr lang="en" baseline="0" dirty="0"/>
              <a:t> 1</a:t>
            </a:r>
            <a:endParaRPr dirty="0"/>
          </a:p>
        </p:txBody>
      </p:sp>
      <p:sp>
        <p:nvSpPr>
          <p:cNvPr id="110" name="Google Shape;11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dk1"/>
                </a:solidFill>
                <a:latin typeface="Lato"/>
                <a:ea typeface="Lato"/>
                <a:cs typeface="Lato"/>
                <a:sym typeface="Lato"/>
              </a:rPr>
              <a:t>The image features two census questions used to ask about race and ethnicity. Number 6 is “Are you of Hispanic, Latino, or Spanish origin?” The options for responses are:</a:t>
            </a:r>
            <a:endParaRPr>
              <a:solidFill>
                <a:schemeClr val="dk1"/>
              </a:solidFill>
              <a:latin typeface="Lato"/>
              <a:ea typeface="Lato"/>
              <a:cs typeface="Lato"/>
              <a:sym typeface="Lato"/>
            </a:endParaRPr>
          </a:p>
          <a:p>
            <a:pPr marL="457200" lvl="0" indent="-342900" algn="l" rtl="0">
              <a:spcBef>
                <a:spcPts val="1200"/>
              </a:spcBef>
              <a:spcAft>
                <a:spcPts val="0"/>
              </a:spcAft>
              <a:buClr>
                <a:schemeClr val="dk1"/>
              </a:buClr>
              <a:buSzPts val="1800"/>
              <a:buFont typeface="Lato"/>
              <a:buChar char="●"/>
            </a:pPr>
            <a:r>
              <a:rPr lang="en">
                <a:solidFill>
                  <a:schemeClr val="dk1"/>
                </a:solidFill>
                <a:latin typeface="Lato"/>
                <a:ea typeface="Lato"/>
                <a:cs typeface="Lato"/>
                <a:sym typeface="Lato"/>
              </a:rPr>
              <a:t>No, not of Hispanic, Latino, or Spanish origin</a:t>
            </a:r>
            <a:endParaRPr>
              <a:solidFill>
                <a:schemeClr val="dk1"/>
              </a:solidFill>
              <a:latin typeface="Lato"/>
              <a:ea typeface="Lato"/>
              <a:cs typeface="Lato"/>
              <a:sym typeface="Lato"/>
            </a:endParaRPr>
          </a:p>
          <a:p>
            <a:pPr marL="457200" lvl="0" indent="-342900" algn="l" rtl="0">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Yes, Mexican, Mexican Am., Chicano</a:t>
            </a:r>
            <a:endParaRPr>
              <a:solidFill>
                <a:schemeClr val="dk1"/>
              </a:solidFill>
              <a:latin typeface="Lato"/>
              <a:ea typeface="Lato"/>
              <a:cs typeface="Lato"/>
              <a:sym typeface="Lato"/>
            </a:endParaRPr>
          </a:p>
          <a:p>
            <a:pPr marL="457200" lvl="0" indent="-342900" algn="l" rtl="0">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Yes, Puerto Rican</a:t>
            </a:r>
            <a:endParaRPr>
              <a:solidFill>
                <a:schemeClr val="dk1"/>
              </a:solidFill>
              <a:latin typeface="Lato"/>
              <a:ea typeface="Lato"/>
              <a:cs typeface="Lato"/>
              <a:sym typeface="Lato"/>
            </a:endParaRPr>
          </a:p>
          <a:p>
            <a:pPr marL="457200" lvl="0" indent="-342900" algn="l" rtl="0">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Yes, Cuba</a:t>
            </a:r>
            <a:endParaRPr>
              <a:solidFill>
                <a:schemeClr val="dk1"/>
              </a:solidFill>
              <a:latin typeface="Lato"/>
              <a:ea typeface="Lato"/>
              <a:cs typeface="Lato"/>
              <a:sym typeface="Lato"/>
            </a:endParaRPr>
          </a:p>
          <a:p>
            <a:pPr marL="457200" lvl="0" indent="-342900" algn="l" rtl="0">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Yes, another Hispanic, Latino, or Spanish origin - Print for example, Salvadoran, Dominican, Colombian, Guatemalan, Spaniard, Ecuadorian, etc.</a:t>
            </a:r>
            <a:endParaRPr>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3895</Words>
  <Application>Microsoft Macintosh PowerPoint</Application>
  <PresentationFormat>On-screen Show (16:9)</PresentationFormat>
  <Paragraphs>201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Lato</vt:lpstr>
      <vt:lpstr>Times New Roman</vt:lpstr>
      <vt:lpstr>Lato Light</vt:lpstr>
      <vt:lpstr>Simple Light</vt:lpstr>
      <vt:lpstr>New Directions in Chicanx and Latinx Studies</vt:lpstr>
      <vt:lpstr>Student Learning Outcomes</vt:lpstr>
      <vt:lpstr>Key Terms</vt:lpstr>
      <vt:lpstr>Multiple Social Identities</vt:lpstr>
      <vt:lpstr>Image Description 2.1</vt:lpstr>
      <vt:lpstr>Defining Demographics </vt:lpstr>
      <vt:lpstr>Image Description 2.1.1</vt:lpstr>
      <vt:lpstr>How the 2020 Census Asked About Hispanic Origin and Race</vt:lpstr>
      <vt:lpstr>Image Description 2.1.2 - 1</vt:lpstr>
      <vt:lpstr>Image Description 2.1.2 - 2</vt:lpstr>
      <vt:lpstr>What Census Call Us: A Historical Timeline</vt:lpstr>
      <vt:lpstr>Image Description 2.1.3 - 1</vt:lpstr>
      <vt:lpstr>Image Description 2.1.3 - 2</vt:lpstr>
      <vt:lpstr>Image Description 2.1.3 - 3</vt:lpstr>
      <vt:lpstr>Image Description 2.1.3 - 4</vt:lpstr>
      <vt:lpstr>Latinxs Views of Themselves</vt:lpstr>
      <vt:lpstr>Key Terms</vt:lpstr>
      <vt:lpstr>Knowledge Check In: Why should we use the plural Latinidades? How is this defined? What does it entail?</vt:lpstr>
      <vt:lpstr>An Identity Label Timeline </vt:lpstr>
      <vt:lpstr>Timeline Description</vt:lpstr>
      <vt:lpstr>Historical Racialized and Gendered Formations Spanish Conquest, Colonialism, and Mestizaje</vt:lpstr>
      <vt:lpstr>Historical Racialized and Gendered Formations Changing Racial Paradigms Under U.S. Imperialism (1 of 2)</vt:lpstr>
      <vt:lpstr>Historical Racialized and Gendered Formations Changing Racial Paradigms Under U.S. Imperialism (2 of 2)</vt:lpstr>
      <vt:lpstr>Historical Racialized and Gendered Formations Ethnic Nationalism, Ethnic Pride</vt:lpstr>
      <vt:lpstr>Xicana Feminist Ontologies:  Indigeneity, Spirituality, and Sexuality</vt:lpstr>
      <vt:lpstr>Xicanisma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Directions in Chicanx and Latinx Studies</dc:title>
  <cp:lastModifiedBy>Mario Espinoza-Kulick</cp:lastModifiedBy>
  <cp:revision>1</cp:revision>
  <dcterms:modified xsi:type="dcterms:W3CDTF">2023-05-16T00:16:33Z</dcterms:modified>
</cp:coreProperties>
</file>