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9" r:id="rId6"/>
    <p:sldId id="257" r:id="rId7"/>
    <p:sldId id="258" r:id="rId8"/>
    <p:sldId id="263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hs.texas.gov/sites/default/files/documents/doing-business-with-hhs/provider-portal/protective-services/ccl/min-standards/chapter-746-center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ppa.cdc.gov/sasweb/ncipc/mortrat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Safety, Nutrition, and Health in Early Childhood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81"/>
            <a:ext cx="8915399" cy="130938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Chapter 2: Safety</a:t>
            </a:r>
          </a:p>
          <a:p>
            <a:r>
              <a:rPr lang="en-US" dirty="0"/>
              <a:t>This work is licensed by Katherine Abba, adapted from “Safety, Health, and Nutrition” by Jennifer Paris, College of the Canyons under CC BY 4.0.  </a:t>
            </a:r>
            <a:r>
              <a:rPr lang="en-US"/>
              <a:t>Texas Edition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690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precautions in child care centers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hhs.texas.gov/sites/default/files/documents/doing-business-with-hhs/provider-portal/protective-services/ccl/min-standards/chapter-746-centers.pdf</a:t>
            </a:r>
            <a:r>
              <a:rPr lang="en-US" dirty="0" smtClean="0"/>
              <a:t>  (see p. 145)</a:t>
            </a:r>
          </a:p>
          <a:p>
            <a:r>
              <a:rPr lang="en-US" dirty="0" smtClean="0"/>
              <a:t>What are the ratios of adult to children for each age group?</a:t>
            </a:r>
          </a:p>
          <a:p>
            <a:r>
              <a:rPr lang="en-US" dirty="0" smtClean="0"/>
              <a:t>How do you think this ratio related to safety?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65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Rules for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safety rules and guidance is to promote awareness and </a:t>
            </a:r>
            <a:r>
              <a:rPr lang="en-US" dirty="0" smtClean="0"/>
              <a:t>encourage developmentally </a:t>
            </a:r>
            <a:r>
              <a:rPr lang="en-US" dirty="0"/>
              <a:t>appropriate behavior to prevent injury. </a:t>
            </a:r>
            <a:endParaRPr lang="en-US" dirty="0" smtClean="0"/>
          </a:p>
          <a:p>
            <a:r>
              <a:rPr lang="en-US" dirty="0" smtClean="0"/>
              <a:t>Limit the number of rules but be consistent</a:t>
            </a:r>
          </a:p>
          <a:p>
            <a:r>
              <a:rPr lang="en-US" dirty="0" smtClean="0"/>
              <a:t>Have developmentally appropriate safety expectations</a:t>
            </a:r>
          </a:p>
          <a:p>
            <a:r>
              <a:rPr lang="en-US" dirty="0" smtClean="0"/>
              <a:t>State rules in a positive manner.  For example,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Instead of  saying “Don’t run in the hallway”, you can say: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“__________(fill in the blank)_________________________________________”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5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help preschoolers learn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3 strategies you can use in a preschool class to help children learn about safety?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**Use </a:t>
            </a:r>
            <a:r>
              <a:rPr lang="en-US" dirty="0"/>
              <a:t>teachable moments; remind children during real </a:t>
            </a:r>
            <a:r>
              <a:rPr lang="en-US" dirty="0" smtClean="0"/>
              <a:t>safety situations!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26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Adults must remember: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children’s level </a:t>
            </a:r>
            <a:r>
              <a:rPr lang="en-US" dirty="0"/>
              <a:t>of cognitive development, </a:t>
            </a:r>
            <a:r>
              <a:rPr lang="en-US" dirty="0" smtClean="0"/>
              <a:t>young </a:t>
            </a:r>
            <a:r>
              <a:rPr lang="en-US" dirty="0"/>
              <a:t>children </a:t>
            </a:r>
            <a:r>
              <a:rPr lang="en-US" dirty="0" smtClean="0"/>
              <a:t>may not always be able to consistently identify </a:t>
            </a:r>
            <a:r>
              <a:rPr lang="en-US" dirty="0"/>
              <a:t>dangerous situations. They may understand some safety </a:t>
            </a:r>
            <a:r>
              <a:rPr lang="en-US" dirty="0" smtClean="0"/>
              <a:t>consequences.  </a:t>
            </a:r>
          </a:p>
          <a:p>
            <a:r>
              <a:rPr lang="en-US" dirty="0" smtClean="0"/>
              <a:t>Ultimately, adults </a:t>
            </a:r>
            <a:r>
              <a:rPr lang="en-US" dirty="0"/>
              <a:t>must be responsible for their safety. </a:t>
            </a:r>
            <a:endParaRPr lang="en-US" dirty="0" smtClean="0"/>
          </a:p>
          <a:p>
            <a:r>
              <a:rPr lang="en-US" dirty="0" smtClean="0"/>
              <a:t>Young children </a:t>
            </a:r>
            <a:r>
              <a:rPr lang="en-US" dirty="0"/>
              <a:t>often act </a:t>
            </a:r>
            <a:r>
              <a:rPr lang="en-US" dirty="0" smtClean="0"/>
              <a:t>impulsively </a:t>
            </a:r>
          </a:p>
          <a:p>
            <a:r>
              <a:rPr lang="en-US" dirty="0" smtClean="0"/>
              <a:t>Keep rules simple and use signs/gestures, visual and verbal reminders</a:t>
            </a:r>
          </a:p>
          <a:p>
            <a:r>
              <a:rPr lang="en-US" dirty="0" smtClean="0"/>
              <a:t>Practice safety scenarios whenever possible.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For example, how can you practice safety when crossing </a:t>
            </a:r>
            <a:r>
              <a:rPr lang="en-US" smtClean="0"/>
              <a:t>the street?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77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426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Course Learning Outcome 2: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Describe </a:t>
            </a:r>
            <a:r>
              <a:rPr lang="en-US" sz="2000" dirty="0"/>
              <a:t>the basic principles of healthy behavior and guidance practices that influence health promotion, safe practices and disease prevention for young children</a:t>
            </a:r>
            <a:r>
              <a:rPr lang="en-US" sz="27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Student Learning Outcome 2.1:</a:t>
            </a:r>
          </a:p>
          <a:p>
            <a:pPr marL="0" indent="0">
              <a:buNone/>
            </a:pPr>
            <a:r>
              <a:rPr lang="en-US" dirty="0"/>
              <a:t>Examine typical growth and development characteristics of infants, toddlers, preschool-age, and school-age children and how these relate to safety and health practices.</a:t>
            </a:r>
          </a:p>
        </p:txBody>
      </p:sp>
    </p:spTree>
    <p:extLst>
      <p:ext uri="{BB962C8B-B14F-4D97-AF65-F5344CB8AC3E}">
        <p14:creationId xmlns:p14="http://schemas.microsoft.com/office/powerpoint/2010/main" val="3567907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Chapter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Explain </a:t>
            </a:r>
            <a:r>
              <a:rPr lang="en-US" dirty="0"/>
              <a:t>what active supervision is and what it might look like.</a:t>
            </a:r>
          </a:p>
          <a:p>
            <a:r>
              <a:rPr lang="en-US" dirty="0" smtClean="0"/>
              <a:t>Discuss </a:t>
            </a:r>
            <a:r>
              <a:rPr lang="en-US" dirty="0"/>
              <a:t>how to create a culture of safety.</a:t>
            </a:r>
          </a:p>
          <a:p>
            <a:r>
              <a:rPr lang="en-US" dirty="0" smtClean="0"/>
              <a:t>Identify </a:t>
            </a:r>
            <a:r>
              <a:rPr lang="en-US" dirty="0"/>
              <a:t>commons risks that lead to injury in children.</a:t>
            </a:r>
          </a:p>
          <a:p>
            <a:r>
              <a:rPr lang="en-US" dirty="0" smtClean="0"/>
              <a:t>Describe </a:t>
            </a:r>
            <a:r>
              <a:rPr lang="en-US" dirty="0"/>
              <a:t>how understanding injuries can help create a safety plan that </a:t>
            </a:r>
            <a:r>
              <a:rPr lang="en-US" dirty="0" smtClean="0"/>
              <a:t>prevents future </a:t>
            </a:r>
            <a:r>
              <a:rPr lang="en-US" dirty="0"/>
              <a:t>injury.</a:t>
            </a:r>
          </a:p>
          <a:p>
            <a:r>
              <a:rPr lang="en-US" dirty="0" smtClean="0"/>
              <a:t>Summarize </a:t>
            </a:r>
            <a:r>
              <a:rPr lang="en-US" dirty="0"/>
              <a:t>strategies teachers can use to help children learn about and </a:t>
            </a:r>
            <a:r>
              <a:rPr lang="en-US" dirty="0" smtClean="0"/>
              <a:t>protect their </a:t>
            </a:r>
            <a:r>
              <a:rPr lang="en-US" dirty="0"/>
              <a:t>own safety.</a:t>
            </a:r>
          </a:p>
          <a:p>
            <a:r>
              <a:rPr lang="en-US" dirty="0" smtClean="0"/>
              <a:t>Recall </a:t>
            </a:r>
            <a:r>
              <a:rPr lang="en-US" dirty="0"/>
              <a:t>several ways to engage family in safety education.</a:t>
            </a:r>
          </a:p>
          <a:p>
            <a:r>
              <a:rPr lang="en-US" dirty="0" smtClean="0"/>
              <a:t>Analyze </a:t>
            </a:r>
            <a:r>
              <a:rPr lang="en-US" dirty="0"/>
              <a:t>the value of allowing risk play.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9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active supervision look like?</a:t>
            </a:r>
          </a:p>
          <a:p>
            <a:endParaRPr lang="en-US" dirty="0"/>
          </a:p>
          <a:p>
            <a:r>
              <a:rPr lang="en-US" dirty="0" smtClean="0"/>
              <a:t>What are the 6 strategies suggested in the text for active supervision? List them 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7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and Development 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arly childhood educators should be familiar with the growth and development characteristics for each age</a:t>
            </a:r>
            <a:r>
              <a:rPr lang="en-US" dirty="0"/>
              <a:t>. Use the milestones for each age group, found in the Appendix , to inform your </a:t>
            </a:r>
            <a:r>
              <a:rPr lang="en-US" dirty="0" smtClean="0"/>
              <a:t>answers to these </a:t>
            </a:r>
            <a:r>
              <a:rPr lang="en-US" dirty="0"/>
              <a:t>questions.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How does this knowledge influence a child’s health, safety and nutrition?  </a:t>
            </a:r>
          </a:p>
          <a:p>
            <a:pPr lvl="1"/>
            <a:r>
              <a:rPr lang="en-US" dirty="0" smtClean="0"/>
              <a:t>How does this knowledge influence the teacher in the area of  children’s health, safety and nutrition?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0956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Active Supervision for Infants and Toddlers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Development Milestones to consider for safety: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Key Components (describe at least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2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</a:t>
            </a:r>
            <a:r>
              <a:rPr lang="en-US" dirty="0" smtClean="0"/>
              <a:t>Supervision for Preschool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Development Milestones to consider for safety: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Key Components (describe at least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32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Supervision </a:t>
            </a:r>
            <a:r>
              <a:rPr lang="en-US" dirty="0" smtClean="0"/>
              <a:t>for School Age Children (5-8 years 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Typical Development Milestones to consider for safety: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Key Components (describe at least 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26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Risks for Injury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</a:t>
            </a:r>
            <a:r>
              <a:rPr lang="en-US" dirty="0"/>
              <a:t>injuries are preventable, yet 8,110 children (from 0-19 years) died from injuries in </a:t>
            </a:r>
            <a:r>
              <a:rPr lang="en-US" dirty="0" smtClean="0"/>
              <a:t>the US </a:t>
            </a:r>
            <a:r>
              <a:rPr lang="en-US" dirty="0"/>
              <a:t>in 2017.</a:t>
            </a:r>
          </a:p>
          <a:p>
            <a:r>
              <a:rPr lang="en-US" dirty="0" smtClean="0"/>
              <a:t>Car </a:t>
            </a:r>
            <a:r>
              <a:rPr lang="en-US" dirty="0"/>
              <a:t>crashes, suffocation, drowning, poisoning, fires, and falls are some of </a:t>
            </a:r>
            <a:r>
              <a:rPr lang="en-US" dirty="0" smtClean="0"/>
              <a:t>the most </a:t>
            </a:r>
            <a:r>
              <a:rPr lang="en-US" dirty="0"/>
              <a:t>common ways children are hurt or killed. 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webappa.cdc.gov/sasweb/ncipc/mortrate.html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Examine the types of injury and the prevention tips for each.  How can you involve families in these prevention tips?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277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2E454F1CD5FB45B50B32C04AF52CD6" ma:contentTypeVersion="13" ma:contentTypeDescription="Create a new document." ma:contentTypeScope="" ma:versionID="31bcceb7c84ff8f2499470bf75601927">
  <xsd:schema xmlns:xsd="http://www.w3.org/2001/XMLSchema" xmlns:xs="http://www.w3.org/2001/XMLSchema" xmlns:p="http://schemas.microsoft.com/office/2006/metadata/properties" xmlns:ns3="ebe86dc8-8cd5-4d54-834e-e9a4cb7a299f" xmlns:ns4="c6283fe4-0aa0-4c65-9e4c-0d18783b704f" targetNamespace="http://schemas.microsoft.com/office/2006/metadata/properties" ma:root="true" ma:fieldsID="7a56de9871c638bad0cceb17f0d4f0d3" ns3:_="" ns4:_="">
    <xsd:import namespace="ebe86dc8-8cd5-4d54-834e-e9a4cb7a299f"/>
    <xsd:import namespace="c6283fe4-0aa0-4c65-9e4c-0d18783b70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e86dc8-8cd5-4d54-834e-e9a4cb7a29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83fe4-0aa0-4c65-9e4c-0d18783b704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7FF00C-828C-43E9-8969-8B3B75BC6A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e86dc8-8cd5-4d54-834e-e9a4cb7a299f"/>
    <ds:schemaRef ds:uri="c6283fe4-0aa0-4c65-9e4c-0d18783b70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888806-BEA7-45A7-9D52-0CBB322C5BB7}">
  <ds:schemaRefs>
    <ds:schemaRef ds:uri="http://schemas.microsoft.com/office/2006/documentManagement/types"/>
    <ds:schemaRef ds:uri="ebe86dc8-8cd5-4d54-834e-e9a4cb7a299f"/>
    <ds:schemaRef ds:uri="c6283fe4-0aa0-4c65-9e4c-0d18783b704f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F76A926-E640-4292-9F71-50AB802957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162</TotalTime>
  <Words>668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Safety, Nutrition, and Health in Early Childhood Education</vt:lpstr>
      <vt:lpstr>Course Learning Outcome 2: Describe the basic principles of healthy behavior and guidance practices that influence health promotion, safe practices and disease prevention for young children.</vt:lpstr>
      <vt:lpstr>Objectives for Chapter 2</vt:lpstr>
      <vt:lpstr>Active Supervision</vt:lpstr>
      <vt:lpstr>Growth and Development Characteristics </vt:lpstr>
      <vt:lpstr>Active Supervision for Infants and Toddlers</vt:lpstr>
      <vt:lpstr>Active Supervision for Preschool</vt:lpstr>
      <vt:lpstr>Active Supervision for School Age Children (5-8 years old)</vt:lpstr>
      <vt:lpstr>Specific Risks for Injury </vt:lpstr>
      <vt:lpstr>Safety precautions in child care centers</vt:lpstr>
      <vt:lpstr>Safety Rules for Children</vt:lpstr>
      <vt:lpstr>Strategies to help preschoolers learn safety</vt:lpstr>
      <vt:lpstr>Adults must remember:</vt:lpstr>
    </vt:vector>
  </TitlesOfParts>
  <Company>HCCS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 of the Young Child</dc:title>
  <dc:creator>katherine.abba</dc:creator>
  <cp:lastModifiedBy>katherine.abba</cp:lastModifiedBy>
  <cp:revision>14</cp:revision>
  <dcterms:created xsi:type="dcterms:W3CDTF">2020-07-23T18:19:17Z</dcterms:created>
  <dcterms:modified xsi:type="dcterms:W3CDTF">2020-09-14T17:41:09Z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0x010100142E454F1CD5FB45B50B32C04AF52CD6</vt:lpwstr>
  </property>
</Properties>
</file>