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77" r:id="rId16"/>
    <p:sldId id="267" r:id="rId17"/>
    <p:sldId id="268" r:id="rId18"/>
    <p:sldId id="278" r:id="rId19"/>
    <p:sldId id="270" r:id="rId20"/>
    <p:sldId id="279" r:id="rId21"/>
    <p:sldId id="271" r:id="rId22"/>
    <p:sldId id="272" r:id="rId23"/>
    <p:sldId id="275" r:id="rId24"/>
    <p:sldId id="273" r:id="rId25"/>
    <p:sldId id="276" r:id="rId26"/>
    <p:sldId id="2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fns.usda.gov/cacf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feedingthegulfcoast.org/learn-more/our-programs/child-nutrition-progra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Safety, Health, and Nutrition in Early Childhood Education</a:t>
            </a:r>
          </a:p>
        </p:txBody>
      </p:sp>
      <p:sp>
        <p:nvSpPr>
          <p:cNvPr id="3" name="Subtitle 2"/>
          <p:cNvSpPr>
            <a:spLocks noGrp="1"/>
          </p:cNvSpPr>
          <p:nvPr>
            <p:ph type="subTitle" idx="1"/>
          </p:nvPr>
        </p:nvSpPr>
        <p:spPr/>
        <p:txBody>
          <a:bodyPr>
            <a:normAutofit fontScale="92500"/>
          </a:bodyPr>
          <a:lstStyle/>
          <a:p>
            <a:r>
              <a:rPr lang="en-US" dirty="0" smtClean="0"/>
              <a:t>Chapter 12: Basic </a:t>
            </a:r>
            <a:r>
              <a:rPr lang="en-US" dirty="0"/>
              <a:t>Nutrition </a:t>
            </a:r>
            <a:r>
              <a:rPr lang="en-US" dirty="0" smtClean="0"/>
              <a:t>for Children</a:t>
            </a:r>
          </a:p>
          <a:p>
            <a:r>
              <a:rPr lang="en-US" dirty="0"/>
              <a:t>This work is licensed by Katherine Abba, adapted from “Safety, Health, and Nutrition” by Jennifer Paris, College of the Canyons under CC BY 4.0.  </a:t>
            </a:r>
            <a:r>
              <a:rPr lang="en-US"/>
              <a:t>Texas Edition</a:t>
            </a:r>
          </a:p>
          <a:p>
            <a:endParaRPr lang="en-US" dirty="0"/>
          </a:p>
        </p:txBody>
      </p:sp>
    </p:spTree>
    <p:extLst>
      <p:ext uri="{BB962C8B-B14F-4D97-AF65-F5344CB8AC3E}">
        <p14:creationId xmlns:p14="http://schemas.microsoft.com/office/powerpoint/2010/main" val="3225460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a:t>
            </a:r>
            <a:endParaRPr lang="en-US" dirty="0"/>
          </a:p>
        </p:txBody>
      </p:sp>
      <p:sp>
        <p:nvSpPr>
          <p:cNvPr id="3" name="Content Placeholder 2"/>
          <p:cNvSpPr>
            <a:spLocks noGrp="1"/>
          </p:cNvSpPr>
          <p:nvPr>
            <p:ph idx="1"/>
          </p:nvPr>
        </p:nvSpPr>
        <p:spPr/>
        <p:txBody>
          <a:bodyPr/>
          <a:lstStyle/>
          <a:p>
            <a:r>
              <a:rPr lang="en-US" dirty="0"/>
              <a:t> </a:t>
            </a:r>
            <a:r>
              <a:rPr lang="en-US" dirty="0" smtClean="0"/>
              <a:t>Water is a nutrient we need in large quantities.   </a:t>
            </a:r>
          </a:p>
          <a:p>
            <a:pPr marL="0" indent="0">
              <a:buNone/>
            </a:pPr>
            <a:endParaRPr lang="en-US" dirty="0" smtClean="0"/>
          </a:p>
          <a:p>
            <a:r>
              <a:rPr lang="en-US" dirty="0" smtClean="0"/>
              <a:t>Water is responsible for transporting substances in and </a:t>
            </a:r>
            <a:r>
              <a:rPr lang="en-US" dirty="0"/>
              <a:t>out of the body, chemical </a:t>
            </a:r>
            <a:r>
              <a:rPr lang="en-US" dirty="0" smtClean="0"/>
              <a:t>reactions, providing cushioning for our organs, </a:t>
            </a:r>
            <a:r>
              <a:rPr lang="en-US" dirty="0"/>
              <a:t>and </a:t>
            </a:r>
            <a:r>
              <a:rPr lang="en-US" dirty="0" smtClean="0"/>
              <a:t>regulating body temperature.</a:t>
            </a:r>
            <a:endParaRPr lang="en-US" dirty="0"/>
          </a:p>
        </p:txBody>
      </p:sp>
    </p:spTree>
    <p:extLst>
      <p:ext uri="{BB962C8B-B14F-4D97-AF65-F5344CB8AC3E}">
        <p14:creationId xmlns:p14="http://schemas.microsoft.com/office/powerpoint/2010/main" val="348078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Micronutrients</a:t>
            </a:r>
            <a:endParaRPr lang="en-US" dirty="0"/>
          </a:p>
        </p:txBody>
      </p:sp>
      <p:sp>
        <p:nvSpPr>
          <p:cNvPr id="3" name="Content Placeholder 2"/>
          <p:cNvSpPr>
            <a:spLocks noGrp="1"/>
          </p:cNvSpPr>
          <p:nvPr>
            <p:ph idx="1"/>
          </p:nvPr>
        </p:nvSpPr>
        <p:spPr/>
        <p:txBody>
          <a:bodyPr>
            <a:normAutofit/>
          </a:bodyPr>
          <a:lstStyle/>
          <a:p>
            <a:pPr marL="0" indent="0">
              <a:buNone/>
            </a:pPr>
            <a:r>
              <a:rPr lang="en-US" dirty="0"/>
              <a:t>Micronutrients are nutrients </a:t>
            </a:r>
            <a:r>
              <a:rPr lang="en-US" dirty="0" smtClean="0"/>
              <a:t>required in small amounts, but </a:t>
            </a:r>
            <a:r>
              <a:rPr lang="en-US" dirty="0"/>
              <a:t>are </a:t>
            </a:r>
            <a:r>
              <a:rPr lang="en-US" dirty="0" smtClean="0"/>
              <a:t>critical to carrying </a:t>
            </a:r>
            <a:r>
              <a:rPr lang="en-US" dirty="0"/>
              <a:t>out bodily </a:t>
            </a:r>
            <a:r>
              <a:rPr lang="en-US" dirty="0" smtClean="0"/>
              <a:t>functions (Paris, 2020). </a:t>
            </a:r>
            <a:r>
              <a:rPr lang="en-US" dirty="0"/>
              <a:t>Micronutrients include all </a:t>
            </a:r>
            <a:r>
              <a:rPr lang="en-US" dirty="0" smtClean="0"/>
              <a:t>of the 16 essential </a:t>
            </a:r>
            <a:r>
              <a:rPr lang="en-US" dirty="0"/>
              <a:t>minerals and vitamins. </a:t>
            </a:r>
            <a:r>
              <a:rPr lang="en-US" dirty="0" smtClean="0"/>
              <a:t>Micronutrients aid in producing </a:t>
            </a:r>
            <a:r>
              <a:rPr lang="en-US" dirty="0"/>
              <a:t>energy, </a:t>
            </a:r>
            <a:r>
              <a:rPr lang="en-US" dirty="0" smtClean="0"/>
              <a:t>digesting </a:t>
            </a:r>
            <a:r>
              <a:rPr lang="en-US" dirty="0"/>
              <a:t>nutrients, </a:t>
            </a:r>
            <a:r>
              <a:rPr lang="en-US" dirty="0" smtClean="0"/>
              <a:t>and </a:t>
            </a:r>
            <a:r>
              <a:rPr lang="en-US" dirty="0"/>
              <a:t>building </a:t>
            </a:r>
            <a:r>
              <a:rPr lang="en-US" dirty="0" smtClean="0"/>
              <a:t>macromolecules .</a:t>
            </a:r>
            <a:endParaRPr lang="en-US" dirty="0"/>
          </a:p>
          <a:p>
            <a:endParaRPr lang="en-US" dirty="0" smtClean="0"/>
          </a:p>
          <a:p>
            <a:r>
              <a:rPr lang="en-US" b="1" dirty="0" smtClean="0"/>
              <a:t>The function of minerals?- </a:t>
            </a:r>
          </a:p>
          <a:p>
            <a:pPr marL="0" indent="0">
              <a:buNone/>
            </a:pPr>
            <a:r>
              <a:rPr lang="en-US" b="1" dirty="0" smtClean="0"/>
              <a:t>                    examples of minerals?</a:t>
            </a:r>
          </a:p>
          <a:p>
            <a:endParaRPr lang="en-US" dirty="0"/>
          </a:p>
          <a:p>
            <a:r>
              <a:rPr lang="en-US" b="1" dirty="0" smtClean="0"/>
              <a:t>The function of vitamins?-</a:t>
            </a:r>
          </a:p>
          <a:p>
            <a:pPr marL="0" indent="0">
              <a:buNone/>
            </a:pPr>
            <a:r>
              <a:rPr lang="en-US" b="1" dirty="0" smtClean="0"/>
              <a:t>                     examples of vitamins?-</a:t>
            </a:r>
            <a:endParaRPr lang="en-US" b="1" dirty="0"/>
          </a:p>
        </p:txBody>
      </p:sp>
    </p:spTree>
    <p:extLst>
      <p:ext uri="{BB962C8B-B14F-4D97-AF65-F5344CB8AC3E}">
        <p14:creationId xmlns:p14="http://schemas.microsoft.com/office/powerpoint/2010/main" val="403085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of food</a:t>
            </a:r>
            <a:endParaRPr lang="en-US" dirty="0"/>
          </a:p>
        </p:txBody>
      </p:sp>
      <p:sp>
        <p:nvSpPr>
          <p:cNvPr id="3" name="Content Placeholder 2"/>
          <p:cNvSpPr>
            <a:spLocks noGrp="1"/>
          </p:cNvSpPr>
          <p:nvPr>
            <p:ph idx="1"/>
          </p:nvPr>
        </p:nvSpPr>
        <p:spPr/>
        <p:txBody>
          <a:bodyPr/>
          <a:lstStyle/>
          <a:p>
            <a:r>
              <a:rPr lang="en-US" dirty="0" smtClean="0"/>
              <a:t>What are nutrient-dense foods?</a:t>
            </a:r>
          </a:p>
          <a:p>
            <a:endParaRPr lang="en-US" dirty="0"/>
          </a:p>
          <a:p>
            <a:r>
              <a:rPr lang="en-US" dirty="0" smtClean="0"/>
              <a:t>Are vitamins nutrient-dense foods?</a:t>
            </a:r>
          </a:p>
          <a:p>
            <a:endParaRPr lang="en-US" dirty="0"/>
          </a:p>
          <a:p>
            <a:endParaRPr lang="en-US" dirty="0" smtClean="0"/>
          </a:p>
          <a:p>
            <a:r>
              <a:rPr lang="en-US" dirty="0" smtClean="0"/>
              <a:t>Can vitamins take the place of eating nutrient-dense, high quality foods?</a:t>
            </a:r>
            <a:endParaRPr lang="en-US" dirty="0"/>
          </a:p>
        </p:txBody>
      </p:sp>
    </p:spTree>
    <p:extLst>
      <p:ext uri="{BB962C8B-B14F-4D97-AF65-F5344CB8AC3E}">
        <p14:creationId xmlns:p14="http://schemas.microsoft.com/office/powerpoint/2010/main" val="371294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Drive Food Choices</a:t>
            </a:r>
          </a:p>
        </p:txBody>
      </p:sp>
      <p:sp>
        <p:nvSpPr>
          <p:cNvPr id="3" name="Content Placeholder 2"/>
          <p:cNvSpPr>
            <a:spLocks noGrp="1"/>
          </p:cNvSpPr>
          <p:nvPr>
            <p:ph idx="1"/>
          </p:nvPr>
        </p:nvSpPr>
        <p:spPr/>
        <p:txBody>
          <a:bodyPr/>
          <a:lstStyle/>
          <a:p>
            <a:r>
              <a:rPr lang="en-US" dirty="0" smtClean="0"/>
              <a:t>Your environment </a:t>
            </a:r>
            <a:r>
              <a:rPr lang="en-US" dirty="0"/>
              <a:t>and </a:t>
            </a:r>
            <a:r>
              <a:rPr lang="en-US" dirty="0" smtClean="0"/>
              <a:t>lifestyle can </a:t>
            </a:r>
            <a:r>
              <a:rPr lang="en-US" dirty="0"/>
              <a:t>influence the foods </a:t>
            </a:r>
            <a:r>
              <a:rPr lang="en-US" dirty="0" smtClean="0"/>
              <a:t>you eat.</a:t>
            </a:r>
          </a:p>
          <a:p>
            <a:endParaRPr lang="en-US" dirty="0"/>
          </a:p>
          <a:p>
            <a:r>
              <a:rPr lang="en-US" dirty="0" smtClean="0"/>
              <a:t>What else influences our food choice?</a:t>
            </a:r>
            <a:endParaRPr lang="en-US" dirty="0"/>
          </a:p>
        </p:txBody>
      </p:sp>
    </p:spTree>
    <p:extLst>
      <p:ext uri="{BB962C8B-B14F-4D97-AF65-F5344CB8AC3E}">
        <p14:creationId xmlns:p14="http://schemas.microsoft.com/office/powerpoint/2010/main" val="216019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897417"/>
          </a:xfrm>
        </p:spPr>
        <p:txBody>
          <a:bodyPr/>
          <a:lstStyle/>
          <a:p>
            <a:r>
              <a:rPr lang="en-US" dirty="0" smtClean="0"/>
              <a:t>Type of Vegetarian Diets</a:t>
            </a:r>
            <a:br>
              <a:rPr lang="en-US" dirty="0" smtClean="0"/>
            </a:br>
            <a:r>
              <a:rPr lang="en-US" dirty="0"/>
              <a:t/>
            </a:r>
            <a:br>
              <a:rPr lang="en-US" dirty="0"/>
            </a:br>
            <a:r>
              <a:rPr lang="en-US" sz="2400" u="sng" dirty="0" smtClean="0"/>
              <a:t>Complete the chart below</a:t>
            </a:r>
            <a:r>
              <a:rPr lang="en-US" sz="2400" dirty="0" smtClean="0"/>
              <a:t>: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3313450"/>
              </p:ext>
            </p:extLst>
          </p:nvPr>
        </p:nvGraphicFramePr>
        <p:xfrm>
          <a:off x="2589212" y="3260436"/>
          <a:ext cx="8915400" cy="1854200"/>
        </p:xfrm>
        <a:graphic>
          <a:graphicData uri="http://schemas.openxmlformats.org/drawingml/2006/table">
            <a:tbl>
              <a:tblPr firstRow="1" bandRow="1">
                <a:tableStyleId>{5C22544A-7EE6-4342-B048-85BDC9FD1C3A}</a:tableStyleId>
              </a:tblPr>
              <a:tblGrid>
                <a:gridCol w="2629332">
                  <a:extLst>
                    <a:ext uri="{9D8B030D-6E8A-4147-A177-3AD203B41FA5}">
                      <a16:colId xmlns:a16="http://schemas.microsoft.com/office/drawing/2014/main" val="3618823783"/>
                    </a:ext>
                  </a:extLst>
                </a:gridCol>
                <a:gridCol w="2826328">
                  <a:extLst>
                    <a:ext uri="{9D8B030D-6E8A-4147-A177-3AD203B41FA5}">
                      <a16:colId xmlns:a16="http://schemas.microsoft.com/office/drawing/2014/main" val="760840108"/>
                    </a:ext>
                  </a:extLst>
                </a:gridCol>
                <a:gridCol w="3459740">
                  <a:extLst>
                    <a:ext uri="{9D8B030D-6E8A-4147-A177-3AD203B41FA5}">
                      <a16:colId xmlns:a16="http://schemas.microsoft.com/office/drawing/2014/main" val="2096368085"/>
                    </a:ext>
                  </a:extLst>
                </a:gridCol>
              </a:tblGrid>
              <a:tr h="370840">
                <a:tc>
                  <a:txBody>
                    <a:bodyPr/>
                    <a:lstStyle/>
                    <a:p>
                      <a:r>
                        <a:rPr lang="en-US" dirty="0" smtClean="0"/>
                        <a:t>Diet</a:t>
                      </a:r>
                      <a:endParaRPr lang="en-US" dirty="0"/>
                    </a:p>
                  </a:txBody>
                  <a:tcPr/>
                </a:tc>
                <a:tc>
                  <a:txBody>
                    <a:bodyPr/>
                    <a:lstStyle/>
                    <a:p>
                      <a:r>
                        <a:rPr lang="en-US" dirty="0" smtClean="0"/>
                        <a:t>Consumes</a:t>
                      </a:r>
                      <a:r>
                        <a:rPr lang="en-US" baseline="0" dirty="0" smtClean="0"/>
                        <a:t> Eggs</a:t>
                      </a:r>
                      <a:endParaRPr lang="en-US" dirty="0"/>
                    </a:p>
                  </a:txBody>
                  <a:tcPr/>
                </a:tc>
                <a:tc>
                  <a:txBody>
                    <a:bodyPr/>
                    <a:lstStyle/>
                    <a:p>
                      <a:r>
                        <a:rPr lang="en-US" dirty="0" smtClean="0"/>
                        <a:t>Consumes Dairy Products</a:t>
                      </a:r>
                      <a:endParaRPr lang="en-US" dirty="0"/>
                    </a:p>
                  </a:txBody>
                  <a:tcPr/>
                </a:tc>
                <a:extLst>
                  <a:ext uri="{0D108BD9-81ED-4DB2-BD59-A6C34878D82A}">
                    <a16:rowId xmlns:a16="http://schemas.microsoft.com/office/drawing/2014/main" val="1954669016"/>
                  </a:ext>
                </a:extLst>
              </a:tr>
              <a:tr h="370840">
                <a:tc>
                  <a:txBody>
                    <a:bodyPr/>
                    <a:lstStyle/>
                    <a:p>
                      <a:r>
                        <a:rPr lang="en-US" dirty="0" smtClean="0"/>
                        <a:t>Lacto-</a:t>
                      </a:r>
                      <a:r>
                        <a:rPr lang="en-US" dirty="0" err="1" smtClean="0"/>
                        <a:t>ovo</a:t>
                      </a:r>
                      <a:r>
                        <a:rPr lang="en-US" baseline="0" dirty="0" smtClean="0"/>
                        <a:t> vegetarian</a:t>
                      </a:r>
                      <a:endParaRPr lang="en-US" dirty="0"/>
                    </a:p>
                  </a:txBody>
                  <a:tcPr/>
                </a:tc>
                <a:tc>
                  <a:txBody>
                    <a:bodyPr/>
                    <a:lstStyle/>
                    <a:p>
                      <a:r>
                        <a:rPr lang="en-US" smtClean="0"/>
                        <a:t>Yes</a:t>
                      </a:r>
                      <a:endParaRPr lang="en-US" dirty="0"/>
                    </a:p>
                  </a:txBody>
                  <a:tcPr/>
                </a:tc>
                <a:tc>
                  <a:txBody>
                    <a:bodyPr/>
                    <a:lstStyle/>
                    <a:p>
                      <a:endParaRPr lang="en-US"/>
                    </a:p>
                  </a:txBody>
                  <a:tcPr/>
                </a:tc>
                <a:extLst>
                  <a:ext uri="{0D108BD9-81ED-4DB2-BD59-A6C34878D82A}">
                    <a16:rowId xmlns:a16="http://schemas.microsoft.com/office/drawing/2014/main" val="3132799943"/>
                  </a:ext>
                </a:extLst>
              </a:tr>
              <a:tr h="370840">
                <a:tc>
                  <a:txBody>
                    <a:bodyPr/>
                    <a:lstStyle/>
                    <a:p>
                      <a:r>
                        <a:rPr lang="en-US" dirty="0" smtClean="0"/>
                        <a:t>Lacto-vegetarian</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81745303"/>
                  </a:ext>
                </a:extLst>
              </a:tr>
              <a:tr h="370840">
                <a:tc>
                  <a:txBody>
                    <a:bodyPr/>
                    <a:lstStyle/>
                    <a:p>
                      <a:r>
                        <a:rPr lang="en-US" dirty="0" err="1" smtClean="0"/>
                        <a:t>Ovo</a:t>
                      </a:r>
                      <a:r>
                        <a:rPr lang="en-US" dirty="0" smtClean="0"/>
                        <a:t>-vegetarian</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19450495"/>
                  </a:ext>
                </a:extLst>
              </a:tr>
              <a:tr h="370840">
                <a:tc>
                  <a:txBody>
                    <a:bodyPr/>
                    <a:lstStyle/>
                    <a:p>
                      <a:r>
                        <a:rPr lang="en-US" dirty="0" smtClean="0"/>
                        <a:t>Vegan</a:t>
                      </a:r>
                      <a:endParaRPr lang="en-US" dirty="0"/>
                    </a:p>
                  </a:txBody>
                  <a:tcPr/>
                </a:tc>
                <a:tc>
                  <a:txBody>
                    <a:bodyPr/>
                    <a:lstStyle/>
                    <a:p>
                      <a:r>
                        <a:rPr lang="en-US" dirty="0" smtClean="0"/>
                        <a:t>No</a:t>
                      </a:r>
                      <a:endParaRPr lang="en-US" dirty="0"/>
                    </a:p>
                  </a:txBody>
                  <a:tcPr/>
                </a:tc>
                <a:tc>
                  <a:txBody>
                    <a:bodyPr/>
                    <a:lstStyle/>
                    <a:p>
                      <a:r>
                        <a:rPr lang="en-US" dirty="0" smtClean="0"/>
                        <a:t>No (no</a:t>
                      </a:r>
                      <a:r>
                        <a:rPr lang="en-US" baseline="0" dirty="0" smtClean="0"/>
                        <a:t> animal products)</a:t>
                      </a:r>
                      <a:endParaRPr lang="en-US" dirty="0"/>
                    </a:p>
                  </a:txBody>
                  <a:tcPr/>
                </a:tc>
                <a:extLst>
                  <a:ext uri="{0D108BD9-81ED-4DB2-BD59-A6C34878D82A}">
                    <a16:rowId xmlns:a16="http://schemas.microsoft.com/office/drawing/2014/main" val="1815534729"/>
                  </a:ext>
                </a:extLst>
              </a:tr>
            </a:tbl>
          </a:graphicData>
        </a:graphic>
      </p:graphicFrame>
    </p:spTree>
    <p:extLst>
      <p:ext uri="{BB962C8B-B14F-4D97-AF65-F5344CB8AC3E}">
        <p14:creationId xmlns:p14="http://schemas.microsoft.com/office/powerpoint/2010/main" val="3815601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healthful diet</a:t>
            </a:r>
            <a:endParaRPr lang="en-US" dirty="0"/>
          </a:p>
        </p:txBody>
      </p:sp>
      <p:sp>
        <p:nvSpPr>
          <p:cNvPr id="3" name="Content Placeholder 2"/>
          <p:cNvSpPr>
            <a:spLocks noGrp="1"/>
          </p:cNvSpPr>
          <p:nvPr>
            <p:ph idx="1"/>
          </p:nvPr>
        </p:nvSpPr>
        <p:spPr/>
        <p:txBody>
          <a:bodyPr/>
          <a:lstStyle/>
          <a:p>
            <a:r>
              <a:rPr lang="en-US" dirty="0"/>
              <a:t>There are five key factors that make up a healthful </a:t>
            </a:r>
            <a:r>
              <a:rPr lang="en-US" dirty="0" smtClean="0"/>
              <a:t>diet.  They are?</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Which factors influence YOU the most?</a:t>
            </a:r>
            <a:endParaRPr lang="en-US" dirty="0"/>
          </a:p>
        </p:txBody>
      </p:sp>
    </p:spTree>
    <p:extLst>
      <p:ext uri="{BB962C8B-B14F-4D97-AF65-F5344CB8AC3E}">
        <p14:creationId xmlns:p14="http://schemas.microsoft.com/office/powerpoint/2010/main" val="3335361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and Adult Care Food Program</a:t>
            </a:r>
          </a:p>
        </p:txBody>
      </p:sp>
      <p:sp>
        <p:nvSpPr>
          <p:cNvPr id="3" name="Content Placeholder 2"/>
          <p:cNvSpPr>
            <a:spLocks noGrp="1"/>
          </p:cNvSpPr>
          <p:nvPr>
            <p:ph idx="1"/>
          </p:nvPr>
        </p:nvSpPr>
        <p:spPr/>
        <p:txBody>
          <a:bodyPr/>
          <a:lstStyle/>
          <a:p>
            <a:r>
              <a:rPr lang="en-US" dirty="0" smtClean="0"/>
              <a:t>Different programs in the United States </a:t>
            </a:r>
            <a:r>
              <a:rPr lang="en-US" dirty="0"/>
              <a:t>s</a:t>
            </a:r>
            <a:r>
              <a:rPr lang="en-US" dirty="0" smtClean="0"/>
              <a:t>upport </a:t>
            </a:r>
            <a:r>
              <a:rPr lang="en-US" dirty="0"/>
              <a:t>early care and education programs in providing nutritious meals and snacks for </a:t>
            </a:r>
            <a:r>
              <a:rPr lang="en-US" dirty="0" smtClean="0"/>
              <a:t>children.   The Child and Adult Care Food Program (CACFP) is one of </a:t>
            </a:r>
            <a:r>
              <a:rPr lang="en-US" dirty="0"/>
              <a:t>those. </a:t>
            </a:r>
            <a:r>
              <a:rPr lang="en-US" dirty="0">
                <a:hlinkClick r:id="rId2"/>
              </a:rPr>
              <a:t>https://</a:t>
            </a:r>
            <a:r>
              <a:rPr lang="en-US" dirty="0" smtClean="0">
                <a:hlinkClick r:id="rId2"/>
              </a:rPr>
              <a:t>www.fns.usda.gov/cacfp</a:t>
            </a:r>
            <a:endParaRPr lang="en-US" dirty="0" smtClean="0"/>
          </a:p>
          <a:p>
            <a:endParaRPr lang="en-US" dirty="0"/>
          </a:p>
          <a:p>
            <a:endParaRPr lang="en-US" dirty="0" smtClean="0"/>
          </a:p>
          <a:p>
            <a:r>
              <a:rPr lang="en-US" dirty="0" smtClean="0"/>
              <a:t>What are 3 facts about this program?</a:t>
            </a:r>
          </a:p>
          <a:p>
            <a:endParaRPr lang="en-US" dirty="0"/>
          </a:p>
          <a:p>
            <a:r>
              <a:rPr lang="en-US" dirty="0" smtClean="0"/>
              <a:t>3 of their best practices recommendations?</a:t>
            </a:r>
          </a:p>
          <a:p>
            <a:endParaRPr lang="en-US" dirty="0"/>
          </a:p>
          <a:p>
            <a:endParaRPr lang="en-US" dirty="0"/>
          </a:p>
        </p:txBody>
      </p:sp>
    </p:spTree>
    <p:extLst>
      <p:ext uri="{BB962C8B-B14F-4D97-AF65-F5344CB8AC3E}">
        <p14:creationId xmlns:p14="http://schemas.microsoft.com/office/powerpoint/2010/main" val="100107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Beverages in Child Care Act</a:t>
            </a:r>
          </a:p>
        </p:txBody>
      </p:sp>
      <p:sp>
        <p:nvSpPr>
          <p:cNvPr id="3" name="Content Placeholder 2"/>
          <p:cNvSpPr>
            <a:spLocks noGrp="1"/>
          </p:cNvSpPr>
          <p:nvPr>
            <p:ph idx="1"/>
          </p:nvPr>
        </p:nvSpPr>
        <p:spPr/>
        <p:txBody>
          <a:bodyPr/>
          <a:lstStyle/>
          <a:p>
            <a:r>
              <a:rPr lang="en-US" dirty="0" smtClean="0"/>
              <a:t>The 4 key messages for the Healthy Beverages in Child Care Act are?</a:t>
            </a:r>
            <a:endParaRPr lang="en-US" dirty="0"/>
          </a:p>
        </p:txBody>
      </p:sp>
    </p:spTree>
    <p:extLst>
      <p:ext uri="{BB962C8B-B14F-4D97-AF65-F5344CB8AC3E}">
        <p14:creationId xmlns:p14="http://schemas.microsoft.com/office/powerpoint/2010/main" val="3276793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Guidelines for Americans</a:t>
            </a:r>
            <a:endParaRPr lang="en-US" dirty="0"/>
          </a:p>
        </p:txBody>
      </p:sp>
      <p:sp>
        <p:nvSpPr>
          <p:cNvPr id="3" name="Content Placeholder 2"/>
          <p:cNvSpPr>
            <a:spLocks noGrp="1"/>
          </p:cNvSpPr>
          <p:nvPr>
            <p:ph idx="1"/>
          </p:nvPr>
        </p:nvSpPr>
        <p:spPr/>
        <p:txBody>
          <a:bodyPr/>
          <a:lstStyle/>
          <a:p>
            <a:r>
              <a:rPr lang="en-US" dirty="0"/>
              <a:t>The Dietary Guidelines for Americans, produced by HHS and the U.S. Department of Agriculture every five years, analyze the latest research to help Americans make smart choices about food and physical activity so they can live healthier lives</a:t>
            </a:r>
            <a:r>
              <a:rPr lang="en-US" dirty="0" smtClean="0"/>
              <a:t>.</a:t>
            </a:r>
          </a:p>
          <a:p>
            <a:endParaRPr lang="en-US" dirty="0"/>
          </a:p>
          <a:p>
            <a:endParaRPr lang="en-US" dirty="0" smtClean="0"/>
          </a:p>
          <a:p>
            <a:r>
              <a:rPr lang="en-US" dirty="0" smtClean="0"/>
              <a:t>How are their recommendations  different from the CACFP recommendations?</a:t>
            </a:r>
            <a:endParaRPr lang="en-US" dirty="0"/>
          </a:p>
        </p:txBody>
      </p:sp>
    </p:spTree>
    <p:extLst>
      <p:ext uri="{BB962C8B-B14F-4D97-AF65-F5344CB8AC3E}">
        <p14:creationId xmlns:p14="http://schemas.microsoft.com/office/powerpoint/2010/main" val="3679620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five overarching guidelines </a:t>
            </a:r>
          </a:p>
        </p:txBody>
      </p:sp>
      <p:sp>
        <p:nvSpPr>
          <p:cNvPr id="3" name="Content Placeholder 2"/>
          <p:cNvSpPr>
            <a:spLocks noGrp="1"/>
          </p:cNvSpPr>
          <p:nvPr>
            <p:ph idx="1"/>
          </p:nvPr>
        </p:nvSpPr>
        <p:spPr/>
        <p:txBody>
          <a:bodyPr>
            <a:normAutofit lnSpcReduction="10000"/>
          </a:bodyPr>
          <a:lstStyle/>
          <a:p>
            <a:r>
              <a:rPr lang="en-US" dirty="0"/>
              <a:t>1. •	Follow a healthy eating pattern across the lifespan. Eating patterns are the combination of foods and drinks that a person eats over time</a:t>
            </a:r>
            <a:r>
              <a:rPr lang="en-US" dirty="0" smtClean="0"/>
              <a:t>.</a:t>
            </a:r>
          </a:p>
          <a:p>
            <a:endParaRPr lang="en-US" dirty="0"/>
          </a:p>
          <a:p>
            <a:r>
              <a:rPr lang="en-US" dirty="0" smtClean="0"/>
              <a:t>2.?</a:t>
            </a:r>
          </a:p>
          <a:p>
            <a:endParaRPr lang="en-US" dirty="0"/>
          </a:p>
          <a:p>
            <a:r>
              <a:rPr lang="en-US" dirty="0" smtClean="0"/>
              <a:t>3.?</a:t>
            </a:r>
          </a:p>
          <a:p>
            <a:endParaRPr lang="en-US" dirty="0"/>
          </a:p>
          <a:p>
            <a:r>
              <a:rPr lang="en-US" dirty="0" smtClean="0"/>
              <a:t>4.?</a:t>
            </a:r>
          </a:p>
          <a:p>
            <a:endParaRPr lang="en-US" dirty="0"/>
          </a:p>
          <a:p>
            <a:r>
              <a:rPr lang="en-US" dirty="0" smtClean="0"/>
              <a:t>5.?</a:t>
            </a:r>
            <a:endParaRPr lang="en-US" dirty="0"/>
          </a:p>
        </p:txBody>
      </p:sp>
    </p:spTree>
    <p:extLst>
      <p:ext uri="{BB962C8B-B14F-4D97-AF65-F5344CB8AC3E}">
        <p14:creationId xmlns:p14="http://schemas.microsoft.com/office/powerpoint/2010/main" val="2613717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Objectives</a:t>
            </a:r>
            <a:endParaRPr lang="en-US" dirty="0"/>
          </a:p>
        </p:txBody>
      </p:sp>
      <p:sp>
        <p:nvSpPr>
          <p:cNvPr id="3" name="Content Placeholder 2"/>
          <p:cNvSpPr>
            <a:spLocks noGrp="1"/>
          </p:cNvSpPr>
          <p:nvPr>
            <p:ph idx="1"/>
          </p:nvPr>
        </p:nvSpPr>
        <p:spPr/>
        <p:txBody>
          <a:bodyPr/>
          <a:lstStyle/>
          <a:p>
            <a:pPr marL="0" indent="0">
              <a:buNone/>
            </a:pPr>
            <a:r>
              <a:rPr lang="en-US" dirty="0"/>
              <a:t>•	Define and explain the function of each macronutrient and type of micronutrient.</a:t>
            </a:r>
          </a:p>
          <a:p>
            <a:pPr marL="0" indent="0">
              <a:buNone/>
            </a:pPr>
            <a:r>
              <a:rPr lang="en-US" dirty="0"/>
              <a:t>•	Examine factors that affect the quality of food.</a:t>
            </a:r>
          </a:p>
          <a:p>
            <a:pPr marL="0" indent="0">
              <a:buNone/>
            </a:pPr>
            <a:r>
              <a:rPr lang="en-US" dirty="0"/>
              <a:t>•	Discuss influences on food choice.</a:t>
            </a:r>
          </a:p>
          <a:p>
            <a:pPr marL="0" indent="0">
              <a:buNone/>
            </a:pPr>
            <a:r>
              <a:rPr lang="en-US" dirty="0"/>
              <a:t>•	Outline how to achieve a healthy diet.</a:t>
            </a:r>
          </a:p>
          <a:p>
            <a:pPr marL="0" indent="0">
              <a:buNone/>
            </a:pPr>
            <a:r>
              <a:rPr lang="en-US" dirty="0"/>
              <a:t>•	Describe programs that support nutrition in early care and education programs.</a:t>
            </a:r>
          </a:p>
          <a:p>
            <a:pPr marL="0" indent="0">
              <a:buNone/>
            </a:pPr>
            <a:r>
              <a:rPr lang="en-US" dirty="0"/>
              <a:t>•	Identify ways to assess the quality of meals and snacks in early care and education programs.</a:t>
            </a:r>
          </a:p>
          <a:p>
            <a:endParaRPr lang="en-US" dirty="0"/>
          </a:p>
        </p:txBody>
      </p:sp>
    </p:spTree>
    <p:extLst>
      <p:ext uri="{BB962C8B-B14F-4D97-AF65-F5344CB8AC3E}">
        <p14:creationId xmlns:p14="http://schemas.microsoft.com/office/powerpoint/2010/main" val="1960119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Dietary Reference Intakes (DRI)</a:t>
            </a:r>
            <a:br>
              <a:rPr lang="en-US" dirty="0"/>
            </a:br>
            <a:endParaRPr lang="en-US" dirty="0"/>
          </a:p>
        </p:txBody>
      </p:sp>
      <p:sp>
        <p:nvSpPr>
          <p:cNvPr id="3" name="Content Placeholder 2"/>
          <p:cNvSpPr>
            <a:spLocks noGrp="1"/>
          </p:cNvSpPr>
          <p:nvPr>
            <p:ph idx="1"/>
          </p:nvPr>
        </p:nvSpPr>
        <p:spPr/>
        <p:txBody>
          <a:bodyPr/>
          <a:lstStyle/>
          <a:p>
            <a:r>
              <a:rPr lang="en-US" dirty="0" smtClean="0"/>
              <a:t>Issued </a:t>
            </a:r>
            <a:r>
              <a:rPr lang="en-US" dirty="0"/>
              <a:t>by the Food and Nutrition Board of the Institute of Medicine, National Academy of Sciences, the DRI is the general term for a set of reference values used to plan and assess nutrient intakes of healthy </a:t>
            </a:r>
            <a:r>
              <a:rPr lang="en-US" dirty="0" smtClean="0"/>
              <a:t>people  (Paris, 2020, p. 315). </a:t>
            </a:r>
          </a:p>
          <a:p>
            <a:endParaRPr lang="en-US" dirty="0"/>
          </a:p>
          <a:p>
            <a:endParaRPr lang="en-US" dirty="0" smtClean="0"/>
          </a:p>
          <a:p>
            <a:r>
              <a:rPr lang="en-US" dirty="0" smtClean="0"/>
              <a:t>The values are: ?</a:t>
            </a:r>
            <a:endParaRPr lang="en-US" dirty="0"/>
          </a:p>
          <a:p>
            <a:endParaRPr lang="en-US" dirty="0"/>
          </a:p>
        </p:txBody>
      </p:sp>
    </p:spTree>
    <p:extLst>
      <p:ext uri="{BB962C8B-B14F-4D97-AF65-F5344CB8AC3E}">
        <p14:creationId xmlns:p14="http://schemas.microsoft.com/office/powerpoint/2010/main" val="3559971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3212342" y="1596993"/>
            <a:ext cx="5767316" cy="3289043"/>
          </a:xfrm>
          <a:prstGeom prst="rect">
            <a:avLst/>
          </a:prstGeom>
        </p:spPr>
      </p:pic>
      <p:sp>
        <p:nvSpPr>
          <p:cNvPr id="10" name="Title 9"/>
          <p:cNvSpPr>
            <a:spLocks noGrp="1"/>
          </p:cNvSpPr>
          <p:nvPr>
            <p:ph type="title"/>
          </p:nvPr>
        </p:nvSpPr>
        <p:spPr/>
        <p:txBody>
          <a:bodyPr/>
          <a:lstStyle/>
          <a:p>
            <a:r>
              <a:rPr lang="en-US" dirty="0"/>
              <a:t> </a:t>
            </a:r>
            <a:r>
              <a:rPr lang="en-US" dirty="0" smtClean="0"/>
              <a:t>  </a:t>
            </a:r>
            <a:r>
              <a:rPr lang="en-US" dirty="0"/>
              <a:t>A color-coded example </a:t>
            </a:r>
            <a:r>
              <a:rPr lang="en-US" dirty="0" smtClean="0"/>
              <a:t>nutrition facts  </a:t>
            </a:r>
            <a:r>
              <a:rPr lang="en-US" dirty="0"/>
              <a:t>label for </a:t>
            </a:r>
            <a:r>
              <a:rPr lang="en-US" dirty="0" smtClean="0"/>
              <a:t>lasagna*</a:t>
            </a:r>
            <a:endParaRPr lang="en-US" dirty="0"/>
          </a:p>
        </p:txBody>
      </p:sp>
      <p:sp>
        <p:nvSpPr>
          <p:cNvPr id="11" name="Picture Placeholder 10"/>
          <p:cNvSpPr>
            <a:spLocks noGrp="1"/>
          </p:cNvSpPr>
          <p:nvPr>
            <p:ph type="pic" idx="1"/>
          </p:nvPr>
        </p:nvSpPr>
        <p:spPr/>
      </p:sp>
      <p:sp>
        <p:nvSpPr>
          <p:cNvPr id="12" name="Text Placeholder 11"/>
          <p:cNvSpPr>
            <a:spLocks noGrp="1"/>
          </p:cNvSpPr>
          <p:nvPr>
            <p:ph type="body" sz="half" idx="2"/>
          </p:nvPr>
        </p:nvSpPr>
        <p:spPr/>
        <p:txBody>
          <a:bodyPr/>
          <a:lstStyle/>
          <a:p>
            <a:r>
              <a:rPr lang="en-US" dirty="0"/>
              <a:t>*https://www.fda.gov/food/nutrition-education-resources-materials/how-understand-and-use-nutrition- facts-label</a:t>
            </a:r>
          </a:p>
        </p:txBody>
      </p:sp>
    </p:spTree>
    <p:extLst>
      <p:ext uri="{BB962C8B-B14F-4D97-AF65-F5344CB8AC3E}">
        <p14:creationId xmlns:p14="http://schemas.microsoft.com/office/powerpoint/2010/main" val="562233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Label facts</a:t>
            </a:r>
            <a:endParaRPr lang="en-US" dirty="0"/>
          </a:p>
        </p:txBody>
      </p:sp>
      <p:sp>
        <p:nvSpPr>
          <p:cNvPr id="6" name="Content Placeholder 5"/>
          <p:cNvSpPr>
            <a:spLocks noGrp="1"/>
          </p:cNvSpPr>
          <p:nvPr>
            <p:ph idx="1"/>
          </p:nvPr>
        </p:nvSpPr>
        <p:spPr/>
        <p:txBody>
          <a:bodyPr/>
          <a:lstStyle/>
          <a:p>
            <a:r>
              <a:rPr lang="en-US" dirty="0" smtClean="0"/>
              <a:t>What are 4 important information provided on the nutrition facts labels?</a:t>
            </a:r>
            <a:endParaRPr lang="en-US" dirty="0"/>
          </a:p>
        </p:txBody>
      </p:sp>
    </p:spTree>
    <p:extLst>
      <p:ext uri="{BB962C8B-B14F-4D97-AF65-F5344CB8AC3E}">
        <p14:creationId xmlns:p14="http://schemas.microsoft.com/office/powerpoint/2010/main" val="3630658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Nutrition Programs for Schools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Feeding the Gulf Coast</a:t>
            </a:r>
          </a:p>
          <a:p>
            <a:r>
              <a:rPr lang="en-US" dirty="0">
                <a:hlinkClick r:id="rId2"/>
              </a:rPr>
              <a:t>https://</a:t>
            </a:r>
            <a:r>
              <a:rPr lang="en-US" dirty="0" smtClean="0">
                <a:hlinkClick r:id="rId2"/>
              </a:rPr>
              <a:t>www.feedingthegulfcoast.org/learn-more/our-programs/child-nutrition-programs</a:t>
            </a:r>
            <a:endParaRPr lang="en-US" dirty="0" smtClean="0"/>
          </a:p>
          <a:p>
            <a:endParaRPr lang="en-US" dirty="0"/>
          </a:p>
          <a:p>
            <a:endParaRPr lang="en-US" dirty="0" smtClean="0"/>
          </a:p>
          <a:p>
            <a:endParaRPr lang="en-US" dirty="0"/>
          </a:p>
          <a:p>
            <a:endParaRPr lang="en-US" dirty="0" smtClean="0"/>
          </a:p>
          <a:p>
            <a:r>
              <a:rPr lang="en-US" dirty="0" smtClean="0"/>
              <a:t>The </a:t>
            </a:r>
            <a:r>
              <a:rPr lang="en-US" dirty="0"/>
              <a:t>federal government provides federal assistance to </a:t>
            </a:r>
            <a:r>
              <a:rPr lang="en-US" dirty="0" smtClean="0"/>
              <a:t>schools </a:t>
            </a:r>
            <a:r>
              <a:rPr lang="en-US" dirty="0"/>
              <a:t>to provide nutritious meals to children. </a:t>
            </a:r>
            <a:r>
              <a:rPr lang="en-US" dirty="0" smtClean="0"/>
              <a:t>  There are 4 such programs. List and briefly describe each, below:</a:t>
            </a:r>
            <a:endParaRPr lang="en-US" dirty="0"/>
          </a:p>
        </p:txBody>
      </p:sp>
    </p:spTree>
    <p:extLst>
      <p:ext uri="{BB962C8B-B14F-4D97-AF65-F5344CB8AC3E}">
        <p14:creationId xmlns:p14="http://schemas.microsoft.com/office/powerpoint/2010/main" val="3724055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HCC Learning Outcomes</a:t>
            </a:r>
            <a:endParaRPr lang="en-US" dirty="0"/>
          </a:p>
        </p:txBody>
      </p:sp>
      <p:sp>
        <p:nvSpPr>
          <p:cNvPr id="3" name="Content Placeholder 2"/>
          <p:cNvSpPr>
            <a:spLocks noGrp="1"/>
          </p:cNvSpPr>
          <p:nvPr>
            <p:ph idx="1"/>
          </p:nvPr>
        </p:nvSpPr>
        <p:spPr/>
        <p:txBody>
          <a:bodyPr/>
          <a:lstStyle/>
          <a:p>
            <a:r>
              <a:rPr lang="en-US" dirty="0"/>
              <a:t>3. Analyze principles of </a:t>
            </a:r>
            <a:r>
              <a:rPr lang="en-US" dirty="0" smtClean="0"/>
              <a:t>nutrition and </a:t>
            </a:r>
            <a:r>
              <a:rPr lang="en-US" dirty="0"/>
              <a:t>the application to </a:t>
            </a:r>
            <a:r>
              <a:rPr lang="en-US" dirty="0" smtClean="0"/>
              <a:t>nutritional assessment</a:t>
            </a:r>
            <a:r>
              <a:rPr lang="en-US" dirty="0"/>
              <a:t>.</a:t>
            </a:r>
          </a:p>
          <a:p>
            <a:endParaRPr lang="en-US" dirty="0" smtClean="0"/>
          </a:p>
          <a:p>
            <a:r>
              <a:rPr lang="en-US" dirty="0"/>
              <a:t>3.4 Compare nutritional guidelines and regulations. </a:t>
            </a:r>
          </a:p>
          <a:p>
            <a:endParaRPr lang="en-US" dirty="0"/>
          </a:p>
          <a:p>
            <a:pPr marL="0" indent="0">
              <a:buNone/>
            </a:pPr>
            <a:endParaRPr lang="en-US" dirty="0"/>
          </a:p>
          <a:p>
            <a:r>
              <a:rPr lang="en-US" dirty="0"/>
              <a:t>3.5  Identify policy and regulatory requirements for nutrition</a:t>
            </a:r>
            <a:r>
              <a:rPr lang="en-US" dirty="0" smtClean="0"/>
              <a:t>.</a:t>
            </a:r>
          </a:p>
          <a:p>
            <a:endParaRPr lang="en-US" dirty="0"/>
          </a:p>
          <a:p>
            <a:r>
              <a:rPr lang="en-US"/>
              <a:t>4.Identify policy and regulatory requirements for nutrition.</a:t>
            </a:r>
            <a:endParaRPr lang="en-US" dirty="0"/>
          </a:p>
        </p:txBody>
      </p:sp>
    </p:spTree>
    <p:extLst>
      <p:ext uri="{BB962C8B-B14F-4D97-AF65-F5344CB8AC3E}">
        <p14:creationId xmlns:p14="http://schemas.microsoft.com/office/powerpoint/2010/main" val="3237214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nutrition needs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a:buFont typeface="Wingdings" panose="05000000000000000000" pitchFamily="2" charset="2"/>
              <a:buChar char="ü"/>
            </a:pPr>
            <a:r>
              <a:rPr lang="en-US" sz="2400" dirty="0" smtClean="0"/>
              <a:t>Food contains nutrients.  Nutrients </a:t>
            </a:r>
            <a:r>
              <a:rPr lang="en-US" sz="2400" dirty="0"/>
              <a:t>are substances </a:t>
            </a:r>
            <a:r>
              <a:rPr lang="en-US" sz="2400" dirty="0" smtClean="0"/>
              <a:t>our body needs to </a:t>
            </a:r>
            <a:r>
              <a:rPr lang="en-US" sz="2400" dirty="0"/>
              <a:t>perform </a:t>
            </a:r>
            <a:r>
              <a:rPr lang="en-US" sz="2400" dirty="0" smtClean="0"/>
              <a:t> </a:t>
            </a:r>
            <a:r>
              <a:rPr lang="en-US" sz="2400" dirty="0"/>
              <a:t>basic </a:t>
            </a:r>
            <a:r>
              <a:rPr lang="en-US" sz="2400" dirty="0" smtClean="0"/>
              <a:t>functions (breathing, moving, digestion, etc.). </a:t>
            </a:r>
          </a:p>
          <a:p>
            <a:pPr>
              <a:buFont typeface="Wingdings" panose="05000000000000000000" pitchFamily="2" charset="2"/>
              <a:buChar char="ü"/>
            </a:pPr>
            <a:endParaRPr lang="en-US" sz="2400" dirty="0" smtClean="0"/>
          </a:p>
          <a:p>
            <a:pPr>
              <a:buFont typeface="Wingdings" panose="05000000000000000000" pitchFamily="2" charset="2"/>
              <a:buChar char="ü"/>
            </a:pPr>
            <a:r>
              <a:rPr lang="en-US" sz="2400" dirty="0" smtClean="0"/>
              <a:t>Nutrients are obtained from the foods we eat, because we cannot synthesize or produce them from foods. </a:t>
            </a:r>
          </a:p>
          <a:p>
            <a:pPr>
              <a:buFont typeface="Wingdings" panose="05000000000000000000" pitchFamily="2" charset="2"/>
              <a:buChar char="ü"/>
            </a:pPr>
            <a:endParaRPr lang="en-US" sz="2400" dirty="0" smtClean="0"/>
          </a:p>
          <a:p>
            <a:pPr>
              <a:buFont typeface="Wingdings" panose="05000000000000000000" pitchFamily="2" charset="2"/>
              <a:buChar char="ü"/>
            </a:pPr>
            <a:r>
              <a:rPr lang="en-US" sz="2400" dirty="0" smtClean="0"/>
              <a:t>Nutrients provide </a:t>
            </a:r>
            <a:r>
              <a:rPr lang="en-US" sz="2400" dirty="0"/>
              <a:t>energy, contribute to body structure, and/or regulate chemical processes in the body</a:t>
            </a:r>
            <a:r>
              <a:rPr lang="en-US" sz="2400" dirty="0" smtClean="0"/>
              <a:t>.</a:t>
            </a:r>
          </a:p>
          <a:p>
            <a:pPr marL="0" indent="0">
              <a:buNone/>
            </a:pPr>
            <a:endParaRPr lang="en-US" dirty="0"/>
          </a:p>
        </p:txBody>
      </p:sp>
    </p:spTree>
    <p:extLst>
      <p:ext uri="{BB962C8B-B14F-4D97-AF65-F5344CB8AC3E}">
        <p14:creationId xmlns:p14="http://schemas.microsoft.com/office/powerpoint/2010/main" val="410038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nutrients</a:t>
            </a:r>
            <a:endParaRPr lang="en-US" dirty="0"/>
          </a:p>
        </p:txBody>
      </p:sp>
      <p:sp>
        <p:nvSpPr>
          <p:cNvPr id="3" name="Content Placeholder 2"/>
          <p:cNvSpPr>
            <a:spLocks noGrp="1"/>
          </p:cNvSpPr>
          <p:nvPr>
            <p:ph idx="1"/>
          </p:nvPr>
        </p:nvSpPr>
        <p:spPr/>
        <p:txBody>
          <a:bodyPr/>
          <a:lstStyle/>
          <a:p>
            <a:r>
              <a:rPr lang="en-US" dirty="0"/>
              <a:t>There are six classes of nutrients required for the body to function and maintain overall </a:t>
            </a:r>
            <a:r>
              <a:rPr lang="en-US" dirty="0" smtClean="0"/>
              <a:t>health:  What are they? List all six, below:</a:t>
            </a:r>
          </a:p>
          <a:p>
            <a:endParaRPr lang="en-US" dirty="0"/>
          </a:p>
        </p:txBody>
      </p:sp>
    </p:spTree>
    <p:extLst>
      <p:ext uri="{BB962C8B-B14F-4D97-AF65-F5344CB8AC3E}">
        <p14:creationId xmlns:p14="http://schemas.microsoft.com/office/powerpoint/2010/main" val="310634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Macronutrients</a:t>
            </a:r>
            <a:endParaRPr lang="en-US" dirty="0"/>
          </a:p>
        </p:txBody>
      </p:sp>
      <p:sp>
        <p:nvSpPr>
          <p:cNvPr id="3" name="Content Placeholder 2"/>
          <p:cNvSpPr>
            <a:spLocks noGrp="1"/>
          </p:cNvSpPr>
          <p:nvPr>
            <p:ph idx="1"/>
          </p:nvPr>
        </p:nvSpPr>
        <p:spPr/>
        <p:txBody>
          <a:bodyPr/>
          <a:lstStyle/>
          <a:p>
            <a:r>
              <a:rPr lang="en-US" dirty="0" smtClean="0"/>
              <a:t>Macronutrients are  the nutrients needed in large amounts.</a:t>
            </a:r>
            <a:endParaRPr lang="en-US" dirty="0"/>
          </a:p>
          <a:p>
            <a:r>
              <a:rPr lang="en-US" dirty="0" smtClean="0"/>
              <a:t>These are </a:t>
            </a:r>
            <a:r>
              <a:rPr lang="en-US" b="1" dirty="0" smtClean="0"/>
              <a:t>carbohydrates</a:t>
            </a:r>
            <a:r>
              <a:rPr lang="en-US" b="1" dirty="0"/>
              <a:t>, fats, and </a:t>
            </a:r>
            <a:r>
              <a:rPr lang="en-US" b="1" dirty="0" smtClean="0"/>
              <a:t>proteins</a:t>
            </a:r>
            <a:r>
              <a:rPr lang="en-US" dirty="0"/>
              <a:t> </a:t>
            </a:r>
            <a:r>
              <a:rPr lang="en-US" dirty="0" smtClean="0"/>
              <a:t>and they allow </a:t>
            </a:r>
            <a:r>
              <a:rPr lang="en-US" dirty="0"/>
              <a:t>our bodies to conduct their basic functions. </a:t>
            </a:r>
          </a:p>
          <a:p>
            <a:r>
              <a:rPr lang="en-US" dirty="0" smtClean="0"/>
              <a:t>Calorie=  A </a:t>
            </a:r>
            <a:r>
              <a:rPr lang="en-US" dirty="0"/>
              <a:t>unit of measurement of food </a:t>
            </a:r>
            <a:r>
              <a:rPr lang="en-US" dirty="0" smtClean="0"/>
              <a:t>energy, needed to conduct basic functions of the body.</a:t>
            </a:r>
          </a:p>
          <a:p>
            <a:r>
              <a:rPr lang="en-US" dirty="0" smtClean="0"/>
              <a:t>Water </a:t>
            </a:r>
            <a:r>
              <a:rPr lang="en-US" dirty="0"/>
              <a:t>is also a </a:t>
            </a:r>
            <a:r>
              <a:rPr lang="en-US" dirty="0" smtClean="0"/>
              <a:t>macronutrient, but  it </a:t>
            </a:r>
            <a:r>
              <a:rPr lang="en-US" dirty="0"/>
              <a:t>does not yield </a:t>
            </a:r>
            <a:r>
              <a:rPr lang="en-US" dirty="0" smtClean="0"/>
              <a:t>calories.</a:t>
            </a:r>
            <a:endParaRPr lang="en-US" dirty="0"/>
          </a:p>
          <a:p>
            <a:endParaRPr lang="en-US" dirty="0"/>
          </a:p>
        </p:txBody>
      </p:sp>
    </p:spTree>
    <p:extLst>
      <p:ext uri="{BB962C8B-B14F-4D97-AF65-F5344CB8AC3E}">
        <p14:creationId xmlns:p14="http://schemas.microsoft.com/office/powerpoint/2010/main" val="406648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Carbohydrates </a:t>
            </a:r>
            <a:r>
              <a:rPr lang="en-US" dirty="0" smtClean="0"/>
              <a:t>– molecules composed </a:t>
            </a:r>
            <a:r>
              <a:rPr lang="en-US" dirty="0"/>
              <a:t>of carbon, hydrogen, and oxygen. </a:t>
            </a:r>
            <a:r>
              <a:rPr lang="en-US" dirty="0" smtClean="0"/>
              <a:t>They are soluble in water.</a:t>
            </a:r>
          </a:p>
          <a:p>
            <a:r>
              <a:rPr lang="en-US" dirty="0" smtClean="0"/>
              <a:t>The </a:t>
            </a:r>
            <a:r>
              <a:rPr lang="en-US" dirty="0"/>
              <a:t>major food sources of carbohydrates are grains, milk, fruits, and starchy </a:t>
            </a:r>
            <a:r>
              <a:rPr lang="en-US" dirty="0" smtClean="0"/>
              <a:t>vegetables.   Non-starchy </a:t>
            </a:r>
            <a:r>
              <a:rPr lang="en-US" dirty="0"/>
              <a:t>vegetables also contain carbohydrates, but in lesser quantities</a:t>
            </a:r>
            <a:r>
              <a:rPr lang="en-US" dirty="0" smtClean="0"/>
              <a:t>.</a:t>
            </a:r>
            <a:br>
              <a:rPr lang="en-US" dirty="0" smtClean="0"/>
            </a:br>
            <a:endParaRPr lang="en-US" dirty="0" smtClean="0"/>
          </a:p>
          <a:p>
            <a:r>
              <a:rPr lang="en-US" dirty="0" err="1" smtClean="0"/>
              <a:t>Carbohydratres</a:t>
            </a:r>
            <a:r>
              <a:rPr lang="en-US" dirty="0" smtClean="0"/>
              <a:t> provide energy, serve </a:t>
            </a:r>
            <a:r>
              <a:rPr lang="en-US" dirty="0"/>
              <a:t>as building blocks </a:t>
            </a:r>
            <a:r>
              <a:rPr lang="en-US" dirty="0" smtClean="0"/>
              <a:t>for larger macromolecules and contribute to the healthy </a:t>
            </a:r>
            <a:r>
              <a:rPr lang="en-US" dirty="0"/>
              <a:t>functioning of the nervous system, heart, and </a:t>
            </a:r>
            <a:r>
              <a:rPr lang="en-US" dirty="0" smtClean="0"/>
              <a:t>kidneys. (Paris, 2020)</a:t>
            </a:r>
          </a:p>
          <a:p>
            <a:r>
              <a:rPr lang="en-US" dirty="0" smtClean="0"/>
              <a:t>Carbohydrates </a:t>
            </a:r>
            <a:r>
              <a:rPr lang="en-US" dirty="0"/>
              <a:t>are broadly classified into two </a:t>
            </a:r>
            <a:r>
              <a:rPr lang="en-US" dirty="0" smtClean="0"/>
              <a:t>form: </a:t>
            </a:r>
            <a:r>
              <a:rPr lang="en-US" b="1" dirty="0" smtClean="0"/>
              <a:t>simple </a:t>
            </a:r>
            <a:r>
              <a:rPr lang="en-US" b="1" dirty="0"/>
              <a:t>carbohydrates</a:t>
            </a:r>
            <a:r>
              <a:rPr lang="en-US" dirty="0"/>
              <a:t>, often called simple sugars; and </a:t>
            </a:r>
            <a:r>
              <a:rPr lang="en-US" b="1" dirty="0"/>
              <a:t>complex carbohydrates</a:t>
            </a:r>
            <a:r>
              <a:rPr lang="en-US" b="1" dirty="0" smtClean="0"/>
              <a:t>.</a:t>
            </a:r>
          </a:p>
          <a:p>
            <a:r>
              <a:rPr lang="en-US" dirty="0" smtClean="0"/>
              <a:t>Examples  of  </a:t>
            </a:r>
            <a:r>
              <a:rPr lang="en-US" b="1" dirty="0" smtClean="0"/>
              <a:t>simple carbohydrates </a:t>
            </a:r>
            <a:r>
              <a:rPr lang="en-US" dirty="0" smtClean="0"/>
              <a:t>are:?</a:t>
            </a:r>
          </a:p>
          <a:p>
            <a:endParaRPr lang="en-US" dirty="0"/>
          </a:p>
          <a:p>
            <a:pPr marL="0" indent="0">
              <a:buNone/>
            </a:pPr>
            <a:r>
              <a:rPr lang="en-US" dirty="0"/>
              <a:t> </a:t>
            </a:r>
            <a:r>
              <a:rPr lang="en-US" dirty="0" smtClean="0"/>
              <a:t>                            </a:t>
            </a:r>
            <a:r>
              <a:rPr lang="en-US" b="1" dirty="0" smtClean="0"/>
              <a:t>Complex carbohydrates </a:t>
            </a:r>
            <a:r>
              <a:rPr lang="en-US" dirty="0" smtClean="0"/>
              <a:t>are: ?</a:t>
            </a:r>
            <a:endParaRPr lang="en-US" dirty="0"/>
          </a:p>
          <a:p>
            <a:endParaRPr lang="en-US" dirty="0"/>
          </a:p>
        </p:txBody>
      </p:sp>
    </p:spTree>
    <p:extLst>
      <p:ext uri="{BB962C8B-B14F-4D97-AF65-F5344CB8AC3E}">
        <p14:creationId xmlns:p14="http://schemas.microsoft.com/office/powerpoint/2010/main" val="135144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a:t>
            </a:r>
            <a:endParaRPr lang="en-US" dirty="0"/>
          </a:p>
        </p:txBody>
      </p:sp>
      <p:sp>
        <p:nvSpPr>
          <p:cNvPr id="3" name="Content Placeholder 2"/>
          <p:cNvSpPr>
            <a:spLocks noGrp="1"/>
          </p:cNvSpPr>
          <p:nvPr>
            <p:ph idx="1"/>
          </p:nvPr>
        </p:nvSpPr>
        <p:spPr/>
        <p:txBody>
          <a:bodyPr/>
          <a:lstStyle/>
          <a:p>
            <a:r>
              <a:rPr lang="en-US" dirty="0" smtClean="0"/>
              <a:t>Fats, also known as lipids, are </a:t>
            </a:r>
            <a:r>
              <a:rPr lang="en-US" dirty="0"/>
              <a:t>also </a:t>
            </a:r>
            <a:r>
              <a:rPr lang="en-US" dirty="0" smtClean="0"/>
              <a:t>molecules </a:t>
            </a:r>
            <a:r>
              <a:rPr lang="en-US" dirty="0"/>
              <a:t>composed of carbon, hydrogen, and </a:t>
            </a:r>
            <a:r>
              <a:rPr lang="en-US" dirty="0" smtClean="0"/>
              <a:t>oxygen.  </a:t>
            </a:r>
            <a:r>
              <a:rPr lang="en-US" dirty="0"/>
              <a:t>T</a:t>
            </a:r>
            <a:r>
              <a:rPr lang="en-US" dirty="0" smtClean="0"/>
              <a:t>hey </a:t>
            </a:r>
            <a:r>
              <a:rPr lang="en-US" dirty="0"/>
              <a:t>are  </a:t>
            </a:r>
            <a:r>
              <a:rPr lang="en-US" dirty="0" smtClean="0"/>
              <a:t>not soluble </a:t>
            </a:r>
            <a:r>
              <a:rPr lang="en-US" dirty="0"/>
              <a:t>in </a:t>
            </a:r>
            <a:r>
              <a:rPr lang="en-US" dirty="0" smtClean="0"/>
              <a:t>water.</a:t>
            </a:r>
          </a:p>
          <a:p>
            <a:endParaRPr lang="en-US" dirty="0"/>
          </a:p>
          <a:p>
            <a:r>
              <a:rPr lang="en-US" dirty="0" smtClean="0"/>
              <a:t>Fats </a:t>
            </a:r>
            <a:r>
              <a:rPr lang="en-US" dirty="0"/>
              <a:t>provide or store energy. Fats provide more energy per gram than </a:t>
            </a:r>
            <a:r>
              <a:rPr lang="en-US" dirty="0" smtClean="0"/>
              <a:t>carbohydrates.</a:t>
            </a:r>
          </a:p>
          <a:p>
            <a:r>
              <a:rPr lang="en-US" dirty="0" smtClean="0"/>
              <a:t>Fats serve </a:t>
            </a:r>
            <a:r>
              <a:rPr lang="en-US" dirty="0"/>
              <a:t>as a major component of cell membranes, surround and protect </a:t>
            </a:r>
            <a:r>
              <a:rPr lang="en-US" dirty="0" smtClean="0"/>
              <a:t>organs, provide </a:t>
            </a:r>
            <a:r>
              <a:rPr lang="en-US" dirty="0"/>
              <a:t>insulation to aid in temperature regulation, and regulate many other functions in the </a:t>
            </a:r>
            <a:r>
              <a:rPr lang="en-US" dirty="0" smtClean="0"/>
              <a:t>body (Paris, 2020, p.298).</a:t>
            </a:r>
          </a:p>
          <a:p>
            <a:endParaRPr lang="en-US" dirty="0"/>
          </a:p>
          <a:p>
            <a:r>
              <a:rPr lang="en-US" dirty="0" smtClean="0"/>
              <a:t>Fats can be found in what foods?  </a:t>
            </a:r>
          </a:p>
          <a:p>
            <a:endParaRPr lang="en-US" dirty="0"/>
          </a:p>
          <a:p>
            <a:endParaRPr lang="en-US" dirty="0"/>
          </a:p>
        </p:txBody>
      </p:sp>
    </p:spTree>
    <p:extLst>
      <p:ext uri="{BB962C8B-B14F-4D97-AF65-F5344CB8AC3E}">
        <p14:creationId xmlns:p14="http://schemas.microsoft.com/office/powerpoint/2010/main" val="380267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p:txBody>
          <a:bodyPr/>
          <a:lstStyle/>
          <a:p>
            <a:r>
              <a:rPr lang="en-US" dirty="0" smtClean="0"/>
              <a:t>Proteins are macromolecules </a:t>
            </a:r>
            <a:r>
              <a:rPr lang="en-US" dirty="0"/>
              <a:t>composed of </a:t>
            </a:r>
            <a:r>
              <a:rPr lang="en-US" dirty="0" smtClean="0"/>
              <a:t>amino </a:t>
            </a:r>
            <a:r>
              <a:rPr lang="en-US" dirty="0"/>
              <a:t>acids. </a:t>
            </a:r>
            <a:endParaRPr lang="en-US" dirty="0" smtClean="0"/>
          </a:p>
          <a:p>
            <a:r>
              <a:rPr lang="en-US" dirty="0" smtClean="0"/>
              <a:t>Proteins </a:t>
            </a:r>
            <a:r>
              <a:rPr lang="en-US" dirty="0"/>
              <a:t>provide </a:t>
            </a:r>
            <a:r>
              <a:rPr lang="en-US" dirty="0" smtClean="0"/>
              <a:t>energy, but, primarily, proteins </a:t>
            </a:r>
            <a:r>
              <a:rPr lang="en-US" dirty="0"/>
              <a:t>provide structure to bones, muscles and skin, and play a role in conducting most of the chemical reactions that take place in the </a:t>
            </a:r>
            <a:r>
              <a:rPr lang="en-US" dirty="0" smtClean="0"/>
              <a:t>body (Paris, 2020).</a:t>
            </a:r>
          </a:p>
          <a:p>
            <a:endParaRPr lang="en-US" dirty="0"/>
          </a:p>
          <a:p>
            <a:r>
              <a:rPr lang="en-US" dirty="0" smtClean="0"/>
              <a:t>Food sources of protein are: ?</a:t>
            </a:r>
            <a:endParaRPr lang="en-US" dirty="0"/>
          </a:p>
        </p:txBody>
      </p:sp>
    </p:spTree>
    <p:extLst>
      <p:ext uri="{BB962C8B-B14F-4D97-AF65-F5344CB8AC3E}">
        <p14:creationId xmlns:p14="http://schemas.microsoft.com/office/powerpoint/2010/main" val="776385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2E454F1CD5FB45B50B32C04AF52CD6" ma:contentTypeVersion="13" ma:contentTypeDescription="Create a new document." ma:contentTypeScope="" ma:versionID="31bcceb7c84ff8f2499470bf75601927">
  <xsd:schema xmlns:xsd="http://www.w3.org/2001/XMLSchema" xmlns:xs="http://www.w3.org/2001/XMLSchema" xmlns:p="http://schemas.microsoft.com/office/2006/metadata/properties" xmlns:ns3="ebe86dc8-8cd5-4d54-834e-e9a4cb7a299f" xmlns:ns4="c6283fe4-0aa0-4c65-9e4c-0d18783b704f" targetNamespace="http://schemas.microsoft.com/office/2006/metadata/properties" ma:root="true" ma:fieldsID="7a56de9871c638bad0cceb17f0d4f0d3" ns3:_="" ns4:_="">
    <xsd:import namespace="ebe86dc8-8cd5-4d54-834e-e9a4cb7a299f"/>
    <xsd:import namespace="c6283fe4-0aa0-4c65-9e4c-0d18783b704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AutoKeyPoints" minOccurs="0"/>
                <xsd:element ref="ns3:MediaServiceKeyPoint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e86dc8-8cd5-4d54-834e-e9a4cb7a29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283fe4-0aa0-4c65-9e4c-0d18783b704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00DFDD-1A08-470A-BB68-9F01356A416F}">
  <ds:schemaRefs>
    <ds:schemaRef ds:uri="http://purl.org/dc/dcmitype/"/>
    <ds:schemaRef ds:uri="http://www.w3.org/XML/1998/namespace"/>
    <ds:schemaRef ds:uri="http://purl.org/dc/elements/1.1/"/>
    <ds:schemaRef ds:uri="ebe86dc8-8cd5-4d54-834e-e9a4cb7a299f"/>
    <ds:schemaRef ds:uri="http://schemas.microsoft.com/office/2006/metadata/properties"/>
    <ds:schemaRef ds:uri="http://schemas.microsoft.com/office/infopath/2007/PartnerControls"/>
    <ds:schemaRef ds:uri="http://schemas.microsoft.com/office/2006/documentManagement/types"/>
    <ds:schemaRef ds:uri="c6283fe4-0aa0-4c65-9e4c-0d18783b704f"/>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7E3D894F-EEB3-4A13-9998-FD9522502EB3}">
  <ds:schemaRefs>
    <ds:schemaRef ds:uri="http://schemas.microsoft.com/sharepoint/v3/contenttype/forms"/>
  </ds:schemaRefs>
</ds:datastoreItem>
</file>

<file path=customXml/itemProps3.xml><?xml version="1.0" encoding="utf-8"?>
<ds:datastoreItem xmlns:ds="http://schemas.openxmlformats.org/officeDocument/2006/customXml" ds:itemID="{418FF4BE-B753-4F94-B5E0-D754A94EA7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e86dc8-8cd5-4d54-834e-e9a4cb7a299f"/>
    <ds:schemaRef ds:uri="c6283fe4-0aa0-4c65-9e4c-0d18783b70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370</TotalTime>
  <Words>1098</Words>
  <Application>Microsoft Office PowerPoint</Application>
  <PresentationFormat>Widescreen</PresentationFormat>
  <Paragraphs>137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Wisp</vt:lpstr>
      <vt:lpstr>Safety, Health, and Nutrition in Early Childhood Education</vt:lpstr>
      <vt:lpstr>Textbook Objectives</vt:lpstr>
      <vt:lpstr>HCC Learning Outcomes</vt:lpstr>
      <vt:lpstr>Children’s nutrition needs</vt:lpstr>
      <vt:lpstr>Classes of nutrients</vt:lpstr>
      <vt:lpstr>Macronutrients</vt:lpstr>
      <vt:lpstr>Carbohydrates</vt:lpstr>
      <vt:lpstr>Fats</vt:lpstr>
      <vt:lpstr>Proteins</vt:lpstr>
      <vt:lpstr>Water</vt:lpstr>
      <vt:lpstr>Micronutrients</vt:lpstr>
      <vt:lpstr>Quality of food</vt:lpstr>
      <vt:lpstr>Factors that Drive Food Choices</vt:lpstr>
      <vt:lpstr>Type of Vegetarian Diets  Complete the chart below: ?</vt:lpstr>
      <vt:lpstr>A healthful diet</vt:lpstr>
      <vt:lpstr>Child and Adult Care Food Program</vt:lpstr>
      <vt:lpstr>Healthy Beverages in Child Care Act</vt:lpstr>
      <vt:lpstr>Dietary Guidelines for Americans</vt:lpstr>
      <vt:lpstr>There are five overarching guidelines </vt:lpstr>
      <vt:lpstr>Dietary Reference Intakes (DRI) </vt:lpstr>
      <vt:lpstr>   A color-coded example nutrition facts  label for lasagna*</vt:lpstr>
      <vt:lpstr>Label facts</vt:lpstr>
      <vt:lpstr>Child Nutrition Programs for Schools </vt:lpstr>
    </vt:vector>
  </TitlesOfParts>
  <Company>HCCS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Health, and Nutrition in Early Childhood Education</dc:title>
  <dc:creator>katherine.abba</dc:creator>
  <cp:lastModifiedBy>katherine.abba</cp:lastModifiedBy>
  <cp:revision>19</cp:revision>
  <dcterms:created xsi:type="dcterms:W3CDTF">2020-08-04T18:59:59Z</dcterms:created>
  <dcterms:modified xsi:type="dcterms:W3CDTF">2020-09-14T17:47:53Z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0x010100142E454F1CD5FB45B50B32C04AF52CD6</vt:lpwstr>
  </property>
</Properties>
</file>