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shs.texas.gov/assets/0/76/111/848/1084/1101/bce667f8-53f9-43fe-a8b6-01a71c6df4fe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hhs.texas.gov/sites/default/files/documents/doing-business-with-hhs/provider-portal/protective-services/ccl/min-standards/chapter-746-center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io.libretexts.org/Bookshelves/Microbiology/Book%3A_Microbiology_(Boundless)/10%3A_Epidemiology/10.3%3A_Disease_Patterns/10.3B%3A_Disease_Developm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Safety, Health, and Nutrition in Early Childhood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Chapter 9  Supportive Health Care</a:t>
            </a:r>
          </a:p>
          <a:p>
            <a:r>
              <a:rPr lang="en-US" dirty="0"/>
              <a:t>This work is licensed by Katherine Abba, adapted from “Safety, Health, and Nutrition” by Jennifer Paris, College of the Canyons under CC BY 4.0.  Texas Edition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05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disease must be reported to the state?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state of Texas, what are a few of the examples of the reportable diseases? Access this helpful chart for more information: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dshs.texas.gov/assets/0/76/111/848/1084/1101/bce667f8-53f9-43fe-a8b6-01a71c6df4fe.png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_________________________________________________________________________?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above chart will also tell how which communicable diseases would exclude a child from a center.  A few examples are ?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85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of Medication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Texas Minimum Standards for more information on Administering medication</a:t>
            </a:r>
            <a:r>
              <a:rPr lang="en-US" dirty="0"/>
              <a:t>, </a:t>
            </a:r>
            <a:r>
              <a:rPr lang="en-US" dirty="0" smtClean="0"/>
              <a:t>Sections §746.3805- 3809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hhs.texas.gov/sites/default/files/documents/doing-business-with-hhs/provider-portal/protective-services/ccl/min-standards/chapter-746-centers.pdf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9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6877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	Identify symptoms of infectious disease that is common during early childhood.</a:t>
            </a:r>
          </a:p>
          <a:p>
            <a:pPr marL="0" indent="0">
              <a:buNone/>
            </a:pPr>
            <a:r>
              <a:rPr lang="en-US" dirty="0"/>
              <a:t>•	Outline criteria for exclusion from care for ill children and staff.</a:t>
            </a:r>
          </a:p>
          <a:p>
            <a:pPr marL="0" indent="0">
              <a:buNone/>
            </a:pPr>
            <a:r>
              <a:rPr lang="en-US" dirty="0"/>
              <a:t>•	Describe considerations programs must make regarding caring for children that are mildly ill.</a:t>
            </a:r>
          </a:p>
          <a:p>
            <a:pPr marL="0" indent="0">
              <a:buNone/>
            </a:pPr>
            <a:r>
              <a:rPr lang="en-US" dirty="0"/>
              <a:t>•	Recall licensing requirements for handling medication in early care and education programs.</a:t>
            </a:r>
          </a:p>
        </p:txBody>
      </p:sp>
    </p:spTree>
    <p:extLst>
      <p:ext uri="{BB962C8B-B14F-4D97-AF65-F5344CB8AC3E}">
        <p14:creationId xmlns:p14="http://schemas.microsoft.com/office/powerpoint/2010/main" val="4075720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HCC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2.Describe </a:t>
            </a:r>
            <a:r>
              <a:rPr lang="en-US" dirty="0"/>
              <a:t>the basic principles of healthy behavior and guidance practices that influence health promotion, safe practices and disease prevention for young children.</a:t>
            </a:r>
          </a:p>
          <a:p>
            <a:r>
              <a:rPr lang="en-US" dirty="0" smtClean="0"/>
              <a:t>2.1 </a:t>
            </a:r>
            <a:r>
              <a:rPr lang="en-US" dirty="0"/>
              <a:t>Examine typical growth and development characteristics of infants, toddlers, preschool-age, and school-age children and how these relate to safety and health practices.</a:t>
            </a:r>
          </a:p>
          <a:p>
            <a:r>
              <a:rPr lang="en-US" dirty="0"/>
              <a:t>2.2  Discuss why and how young children experience frequent communicable illness. </a:t>
            </a:r>
          </a:p>
          <a:p>
            <a:r>
              <a:rPr lang="en-US" dirty="0" smtClean="0"/>
              <a:t>2.3 </a:t>
            </a:r>
            <a:r>
              <a:rPr lang="en-US" dirty="0"/>
              <a:t>Identify the four stages of a communicable illness.</a:t>
            </a:r>
          </a:p>
        </p:txBody>
      </p:sp>
    </p:spTree>
    <p:extLst>
      <p:ext uri="{BB962C8B-B14F-4D97-AF65-F5344CB8AC3E}">
        <p14:creationId xmlns:p14="http://schemas.microsoft.com/office/powerpoint/2010/main" val="24670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stages of communicable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b="1" dirty="0" smtClean="0"/>
              <a:t>1.Incubation stage- </a:t>
            </a:r>
            <a:r>
              <a:rPr lang="en-US" sz="8000" dirty="0" smtClean="0"/>
              <a:t>(also known as the </a:t>
            </a:r>
            <a:r>
              <a:rPr lang="en-US" sz="8000" dirty="0"/>
              <a:t>latency stage)- </a:t>
            </a:r>
            <a:r>
              <a:rPr lang="en-US" sz="8000" dirty="0" smtClean="0"/>
              <a:t>the amount of time between </a:t>
            </a:r>
            <a:r>
              <a:rPr lang="en-US" sz="8000" dirty="0"/>
              <a:t>exposure to a </a:t>
            </a:r>
            <a:r>
              <a:rPr lang="en-US" sz="8000" dirty="0" smtClean="0"/>
              <a:t>germ or pathogen and symptoms </a:t>
            </a:r>
            <a:r>
              <a:rPr lang="en-US" sz="8000" dirty="0"/>
              <a:t>and signs </a:t>
            </a:r>
            <a:r>
              <a:rPr lang="en-US" sz="8000" dirty="0" smtClean="0"/>
              <a:t>of the illness appear.</a:t>
            </a:r>
          </a:p>
          <a:p>
            <a:r>
              <a:rPr lang="en-US" sz="8000" dirty="0" smtClean="0"/>
              <a:t>2. </a:t>
            </a:r>
            <a:r>
              <a:rPr lang="en-US" sz="8000" b="1" dirty="0"/>
              <a:t>Prodromal stage </a:t>
            </a:r>
            <a:r>
              <a:rPr lang="en-US" sz="8000" b="1" dirty="0" smtClean="0"/>
              <a:t>-</a:t>
            </a:r>
            <a:r>
              <a:rPr lang="en-US" sz="8000" dirty="0" smtClean="0"/>
              <a:t>infection increases </a:t>
            </a:r>
            <a:r>
              <a:rPr lang="en-US" sz="8000" dirty="0"/>
              <a:t>and the immune </a:t>
            </a:r>
            <a:r>
              <a:rPr lang="en-US" sz="8000" dirty="0" smtClean="0"/>
              <a:t>system (ideally!) </a:t>
            </a:r>
            <a:r>
              <a:rPr lang="en-US" sz="8000" dirty="0"/>
              <a:t>starts reacting </a:t>
            </a:r>
            <a:r>
              <a:rPr lang="en-US" sz="8000" dirty="0" smtClean="0"/>
              <a:t>. </a:t>
            </a:r>
            <a:r>
              <a:rPr lang="en-US" sz="8000" dirty="0"/>
              <a:t>E</a:t>
            </a:r>
            <a:r>
              <a:rPr lang="en-US" sz="8000" dirty="0" smtClean="0"/>
              <a:t>arly </a:t>
            </a:r>
            <a:r>
              <a:rPr lang="en-US" sz="8000" dirty="0"/>
              <a:t>symptoms </a:t>
            </a:r>
            <a:r>
              <a:rPr lang="en-US" sz="8000" dirty="0" smtClean="0"/>
              <a:t>t </a:t>
            </a:r>
            <a:r>
              <a:rPr lang="en-US" sz="8000" dirty="0"/>
              <a:t>might indicate the start of a disease before specific symptoms </a:t>
            </a:r>
            <a:r>
              <a:rPr lang="en-US" sz="8000" dirty="0" smtClean="0"/>
              <a:t>occur, such as headache, fever, and/or lack of appetite.</a:t>
            </a:r>
          </a:p>
          <a:p>
            <a:r>
              <a:rPr lang="en-US" sz="8000" b="1" dirty="0" smtClean="0"/>
              <a:t>3.Acute- </a:t>
            </a:r>
            <a:r>
              <a:rPr lang="en-US" sz="8000" dirty="0" smtClean="0"/>
              <a:t>illness has increased in severity due to strong reaction of the immune system</a:t>
            </a:r>
          </a:p>
          <a:p>
            <a:r>
              <a:rPr lang="en-US" sz="8000" b="1" dirty="0" smtClean="0"/>
              <a:t>4. Convalescence- </a:t>
            </a:r>
            <a:r>
              <a:rPr lang="en-US" sz="8000" dirty="0" smtClean="0"/>
              <a:t>this is the recovery period where the person is feeling better, though they may still be a source of infection.</a:t>
            </a:r>
          </a:p>
          <a:p>
            <a:r>
              <a:rPr lang="fr-FR" sz="3600" dirty="0" smtClean="0"/>
              <a:t>Source</a:t>
            </a:r>
            <a:r>
              <a:rPr lang="fr-FR" sz="3600" dirty="0"/>
              <a:t>: </a:t>
            </a:r>
            <a:r>
              <a:rPr lang="fr-FR" sz="3600" dirty="0">
                <a:hlinkClick r:id="rId2"/>
              </a:rPr>
              <a:t>https://bio.libretexts.org/Bookshelves/Microbiology/Book%3A_Microbiology_(Boundless)/</a:t>
            </a:r>
            <a:r>
              <a:rPr lang="fr-FR" sz="3600" dirty="0" smtClean="0">
                <a:hlinkClick r:id="rId2"/>
              </a:rPr>
              <a:t>10%3A_Epidemiology/10.3%3A_Disease_Patterns/10.3B%3A_Disease_Development</a:t>
            </a:r>
            <a:endParaRPr lang="fr-FR" sz="3600" dirty="0" smtClean="0"/>
          </a:p>
          <a:p>
            <a:endParaRPr lang="fr-FR" sz="36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06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infectious disease symptoms in early care are…?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is it important for you to  know the signs and symptoms of these diseases?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3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most common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ore </a:t>
            </a:r>
            <a:r>
              <a:rPr lang="en-US" dirty="0"/>
              <a:t>throat, runny nose, shortness of breath or cough, fever, vomiting and diarrhea (gastroenteritis), earaches, and rashes.</a:t>
            </a:r>
          </a:p>
        </p:txBody>
      </p:sp>
    </p:spTree>
    <p:extLst>
      <p:ext uri="{BB962C8B-B14F-4D97-AF65-F5344CB8AC3E}">
        <p14:creationId xmlns:p14="http://schemas.microsoft.com/office/powerpoint/2010/main" val="1358048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Flu or </a:t>
            </a:r>
            <a:r>
              <a:rPr lang="en-US" dirty="0"/>
              <a:t>cold? </a:t>
            </a:r>
            <a:r>
              <a:rPr lang="en-US" sz="2200" dirty="0"/>
              <a:t>These two illnesses are similar in that they are both respiratory illnesses, but the  flu symptoms are generally worse.  Here  is a side-by-side </a:t>
            </a:r>
            <a:r>
              <a:rPr lang="en-US" sz="2200" dirty="0" smtClean="0"/>
              <a:t>comparison:  </a:t>
            </a:r>
            <a:r>
              <a:rPr lang="en-US" sz="2200" dirty="0"/>
              <a:t>(</a:t>
            </a:r>
            <a:r>
              <a:rPr lang="en-US" sz="1800" dirty="0" err="1"/>
              <a:t>Source:https</a:t>
            </a:r>
            <a:r>
              <a:rPr lang="en-US" sz="1800" dirty="0"/>
              <a:t>://</a:t>
            </a:r>
            <a:r>
              <a:rPr lang="en-US" sz="1800" dirty="0" smtClean="0"/>
              <a:t>www.cdc.gov/flu/symptoms/coldflu.htm)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92" y="2058553"/>
            <a:ext cx="6567054" cy="498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common diseases previously mentioned, design a chart with the following information?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420878"/>
              </p:ext>
            </p:extLst>
          </p:nvPr>
        </p:nvGraphicFramePr>
        <p:xfrm>
          <a:off x="2780145" y="3169408"/>
          <a:ext cx="858058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194">
                  <a:extLst>
                    <a:ext uri="{9D8B030D-6E8A-4147-A177-3AD203B41FA5}">
                      <a16:colId xmlns:a16="http://schemas.microsoft.com/office/drawing/2014/main" val="1026164653"/>
                    </a:ext>
                  </a:extLst>
                </a:gridCol>
                <a:gridCol w="2860194">
                  <a:extLst>
                    <a:ext uri="{9D8B030D-6E8A-4147-A177-3AD203B41FA5}">
                      <a16:colId xmlns:a16="http://schemas.microsoft.com/office/drawing/2014/main" val="1552517789"/>
                    </a:ext>
                  </a:extLst>
                </a:gridCol>
                <a:gridCol w="2860194">
                  <a:extLst>
                    <a:ext uri="{9D8B030D-6E8A-4147-A177-3AD203B41FA5}">
                      <a16:colId xmlns:a16="http://schemas.microsoft.com/office/drawing/2014/main" val="23589176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Symptoms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r>
                        <a:rPr lang="en-US" baseline="0" dirty="0" smtClean="0"/>
                        <a:t> of illness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624709"/>
                  </a:ext>
                </a:extLst>
              </a:tr>
              <a:tr h="2606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518151"/>
                  </a:ext>
                </a:extLst>
              </a:tr>
              <a:tr h="2606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287670"/>
                  </a:ext>
                </a:extLst>
              </a:tr>
              <a:tr h="2606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571483"/>
                  </a:ext>
                </a:extLst>
              </a:tr>
              <a:tr h="2606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273347"/>
                  </a:ext>
                </a:extLst>
              </a:tr>
              <a:tr h="2606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347344"/>
                  </a:ext>
                </a:extLst>
              </a:tr>
              <a:tr h="3533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237528"/>
                  </a:ext>
                </a:extLst>
              </a:tr>
              <a:tr h="2606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245862"/>
                  </a:ext>
                </a:extLst>
              </a:tr>
              <a:tr h="2606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816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969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lice and how are they spread?</a:t>
            </a:r>
          </a:p>
          <a:p>
            <a:endParaRPr lang="en-US" dirty="0"/>
          </a:p>
          <a:p>
            <a:r>
              <a:rPr lang="en-US" dirty="0" smtClean="0"/>
              <a:t>What are the conditions or characteristics in an early learning center or school that contribute to the spread of lice?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864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</TotalTime>
  <Words>548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Safety, Health, and Nutrition in Early Childhood Education</vt:lpstr>
      <vt:lpstr>Textbook Objectives</vt:lpstr>
      <vt:lpstr>HCC Learning Outcomes</vt:lpstr>
      <vt:lpstr>The four stages of communicable disease</vt:lpstr>
      <vt:lpstr>Most common infectious disease symptoms in early care are…?</vt:lpstr>
      <vt:lpstr>The most common are…</vt:lpstr>
      <vt:lpstr>Flu or cold? These two illnesses are similar in that they are both respiratory illnesses, but the  flu symptoms are generally worse.  Here  is a side-by-side comparison:  (Source:https://www.cdc.gov/flu/symptoms/coldflu.htm) </vt:lpstr>
      <vt:lpstr>Complete the chart</vt:lpstr>
      <vt:lpstr>Lice</vt:lpstr>
      <vt:lpstr>What disease must be reported to the state?</vt:lpstr>
      <vt:lpstr>Administration of Medication</vt:lpstr>
    </vt:vector>
  </TitlesOfParts>
  <Company>HCCS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Safety, Health, and Nutrition in Early Childhood Education</dc:title>
  <dc:creator>katherine.abba</dc:creator>
  <cp:lastModifiedBy>katherine.abba</cp:lastModifiedBy>
  <cp:revision>14</cp:revision>
  <dcterms:created xsi:type="dcterms:W3CDTF">2020-08-04T15:35:35Z</dcterms:created>
  <dcterms:modified xsi:type="dcterms:W3CDTF">2020-09-14T17:46:40Z</dcterms:modified>
</cp:coreProperties>
</file>