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6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6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9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5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8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78884-BCC4-4CA1-BE50-21983FDE3130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C6AC-DCB5-4A18-8583-A105841E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1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</a:t>
            </a:r>
            <a:br>
              <a:rPr lang="en-US" dirty="0" smtClean="0"/>
            </a:br>
            <a:r>
              <a:rPr lang="en-US" dirty="0" smtClean="0"/>
              <a:t>Piaget's Stages of Cognitive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6400800" cy="851646"/>
          </a:xfrm>
        </p:spPr>
        <p:txBody>
          <a:bodyPr>
            <a:normAutofit lnSpcReduction="10000"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Jean Piaget (1896-1980)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1828800" cy="30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6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Use Piaget's </a:t>
            </a:r>
            <a:r>
              <a:rPr lang="en-US" dirty="0"/>
              <a:t>Stages of Cognitive </a:t>
            </a:r>
            <a:r>
              <a:rPr lang="en-US" dirty="0" smtClean="0"/>
              <a:t>Development Theory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00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Use visual aids and models.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Provide opportunities to discuss social, political, and   cultural issues.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Teach broad concepts rather than facts, and situate these in a context meaningful and relevant to the learner.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Use </a:t>
            </a:r>
            <a:r>
              <a:rPr lang="en-US" sz="2800" dirty="0"/>
              <a:t>familiar examples to facilitate learning more </a:t>
            </a:r>
            <a:r>
              <a:rPr lang="en-US" sz="2800" dirty="0" smtClean="0"/>
              <a:t>complex ideas</a:t>
            </a:r>
            <a:r>
              <a:rPr lang="en-US" sz="2800" dirty="0"/>
              <a:t>, such as story problems in math.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Allow </a:t>
            </a:r>
            <a:r>
              <a:rPr lang="en-US" sz="2800" dirty="0"/>
              <a:t>opportunities to classify and group information </a:t>
            </a:r>
            <a:r>
              <a:rPr lang="en-US" sz="2800" dirty="0" smtClean="0"/>
              <a:t>with increasing complexity.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Present </a:t>
            </a:r>
            <a:r>
              <a:rPr lang="en-US" sz="2800" dirty="0"/>
              <a:t>problems that require </a:t>
            </a:r>
            <a:r>
              <a:rPr lang="en-US" sz="2800" dirty="0" smtClean="0"/>
              <a:t>logical </a:t>
            </a:r>
            <a:r>
              <a:rPr lang="en-US" sz="2800" dirty="0"/>
              <a:t>analytic </a:t>
            </a:r>
            <a:r>
              <a:rPr lang="en-US" sz="2800" dirty="0" smtClean="0"/>
              <a:t>thinking.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704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772400" cy="1066800"/>
          </a:xfrm>
        </p:spPr>
        <p:txBody>
          <a:bodyPr/>
          <a:lstStyle/>
          <a:p>
            <a:r>
              <a:rPr lang="en-US" dirty="0" smtClean="0"/>
              <a:t>Criticisms of Piaget's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7467600" cy="41910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>
                <a:solidFill>
                  <a:schemeClr val="tx1"/>
                </a:solidFill>
              </a:rPr>
              <a:t>describing tasks with confusing abstract terms and using overly difficult tasks, Piaget under estimated children's abilities.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Piaget's theory predicts that thinking within a particular stage would be similar across tasks. However, </a:t>
            </a:r>
            <a:r>
              <a:rPr lang="en-US" sz="2400" dirty="0" smtClean="0">
                <a:solidFill>
                  <a:schemeClr val="tx1"/>
                </a:solidFill>
              </a:rPr>
              <a:t>research </a:t>
            </a:r>
            <a:r>
              <a:rPr lang="en-US" sz="2400" dirty="0">
                <a:solidFill>
                  <a:schemeClr val="tx1"/>
                </a:solidFill>
              </a:rPr>
              <a:t>has shown diversity in children's thinking across cognitive tasks.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Researchers now believe that children may be more competent than Piaget originally thought, especially in their practical </a:t>
            </a:r>
            <a:r>
              <a:rPr lang="en-US" sz="2400" dirty="0" smtClean="0">
                <a:solidFill>
                  <a:schemeClr val="tx1"/>
                </a:solidFill>
              </a:rPr>
              <a:t>knowledge.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5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812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Reference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6172200" cy="2286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Wood, K. C., Smith, H., &amp; </a:t>
            </a:r>
            <a:r>
              <a:rPr lang="en-US" sz="2000" dirty="0" err="1">
                <a:solidFill>
                  <a:schemeClr val="tx1"/>
                </a:solidFill>
              </a:rPr>
              <a:t>Grossniklaus</a:t>
            </a:r>
            <a:r>
              <a:rPr lang="en-US" sz="2000" dirty="0">
                <a:solidFill>
                  <a:schemeClr val="tx1"/>
                </a:solidFill>
              </a:rPr>
              <a:t>, D. (2001). Piaget's stages of cognitive development. In M. </a:t>
            </a:r>
            <a:r>
              <a:rPr lang="en-US" sz="2000" dirty="0" err="1">
                <a:solidFill>
                  <a:schemeClr val="tx1"/>
                </a:solidFill>
              </a:rPr>
              <a:t>Orey</a:t>
            </a:r>
            <a:r>
              <a:rPr lang="en-US" sz="2000" dirty="0">
                <a:solidFill>
                  <a:schemeClr val="tx1"/>
                </a:solidFill>
              </a:rPr>
              <a:t> (Ed.), Emerging perspectives on learning, teaching, and technology. Retrieved  from http://epltt.coe.uga.edu/</a:t>
            </a:r>
          </a:p>
        </p:txBody>
      </p:sp>
    </p:spTree>
    <p:extLst>
      <p:ext uri="{BB962C8B-B14F-4D97-AF65-F5344CB8AC3E}">
        <p14:creationId xmlns:p14="http://schemas.microsoft.com/office/powerpoint/2010/main" val="244732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458" y="4267200"/>
            <a:ext cx="8126942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Constructionists believe that knowledge is constructed and learning occurs when children create.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207" y="4572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Piaget was a constructionist.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49" y="1371600"/>
            <a:ext cx="3558117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8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Piaget identified four major </a:t>
            </a:r>
            <a:r>
              <a:rPr lang="en-US" dirty="0"/>
              <a:t>stages in </a:t>
            </a:r>
            <a:r>
              <a:rPr lang="en-US" dirty="0" smtClean="0"/>
              <a:t>the cognitive </a:t>
            </a:r>
            <a:r>
              <a:rPr lang="en-US" dirty="0"/>
              <a:t>development of children and adolescents: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743200"/>
            <a:ext cx="6400800" cy="35052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Sensorimotor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Preoperational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oncrete operational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ormal operational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8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6324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About the Stages</a:t>
            </a:r>
            <a:br>
              <a:rPr lang="en-US" sz="4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In each stage, children demonstrate new intellectual abilities and increasingly complex understanding of the world.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Stages cannot be "skipped.</a:t>
            </a:r>
            <a:r>
              <a:rPr lang="en-US" sz="3600" dirty="0" smtClean="0"/>
              <a:t>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039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334001"/>
          </a:xfrm>
        </p:spPr>
        <p:txBody>
          <a:bodyPr>
            <a:noAutofit/>
          </a:bodyPr>
          <a:lstStyle/>
          <a:p>
            <a:r>
              <a:rPr lang="en-US" sz="3200" dirty="0" smtClean="0"/>
              <a:t>About the Stages Continued….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The ages at which children progress through the stages are averages.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</a:t>
            </a:r>
            <a:r>
              <a:rPr lang="en-US" sz="2800" dirty="0" smtClean="0"/>
              <a:t>hey vary with the environment and background of individual children.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At any given time a child may exhibit behaviors characteristic of more than one stage.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484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86800" cy="1295399"/>
          </a:xfrm>
        </p:spPr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irst stage: </a:t>
            </a:r>
            <a:r>
              <a:rPr lang="en-US" dirty="0"/>
              <a:t>Sensorimotor</a:t>
            </a:r>
            <a:br>
              <a:rPr lang="en-US" dirty="0"/>
            </a:br>
            <a:r>
              <a:rPr lang="en-US" dirty="0" smtClean="0"/>
              <a:t>Birth until </a:t>
            </a:r>
            <a:r>
              <a:rPr lang="en-US" dirty="0"/>
              <a:t>18 months-2 years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589135" cy="312679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Involves motor </a:t>
            </a:r>
            <a:r>
              <a:rPr lang="en-US" sz="2400" dirty="0">
                <a:solidFill>
                  <a:schemeClr val="tx1"/>
                </a:solidFill>
              </a:rPr>
              <a:t>activity without the use of </a:t>
            </a:r>
            <a:r>
              <a:rPr lang="en-US" sz="2400" dirty="0" smtClean="0">
                <a:solidFill>
                  <a:schemeClr val="tx1"/>
                </a:solidFill>
              </a:rPr>
              <a:t>symbols.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Knowledge is limited in this stage, because it is based on physical interactions and experiences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Infants must constantly experiment through trial and error.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Early language development begins during this stage.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At 7-9 months Infants realize that an object exists after it can no longer be seen.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8" y="1600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80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27" y="228600"/>
            <a:ext cx="8915400" cy="160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Second Stage: The preoperational stage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between toddlerhood (18-24months) and early childhood (7 years)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458200" cy="25908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Children </a:t>
            </a:r>
            <a:r>
              <a:rPr lang="en-US" sz="2000" dirty="0">
                <a:solidFill>
                  <a:schemeClr val="tx1"/>
                </a:solidFill>
              </a:rPr>
              <a:t>begin to use </a:t>
            </a:r>
            <a:r>
              <a:rPr lang="en-US" sz="2000" dirty="0" smtClean="0">
                <a:solidFill>
                  <a:schemeClr val="tx1"/>
                </a:solidFill>
              </a:rPr>
              <a:t>language.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Memory </a:t>
            </a:r>
            <a:r>
              <a:rPr lang="en-US" sz="2000" dirty="0">
                <a:solidFill>
                  <a:schemeClr val="tx1"/>
                </a:solidFill>
              </a:rPr>
              <a:t>and imagination </a:t>
            </a:r>
            <a:r>
              <a:rPr lang="en-US" sz="2000" dirty="0" smtClean="0">
                <a:solidFill>
                  <a:schemeClr val="tx1"/>
                </a:solidFill>
              </a:rPr>
              <a:t>develop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Children </a:t>
            </a:r>
            <a:r>
              <a:rPr lang="en-US" sz="2000" dirty="0">
                <a:solidFill>
                  <a:schemeClr val="tx1"/>
                </a:solidFill>
              </a:rPr>
              <a:t>engage in make believe and can understand and express relationships between the past and the future.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More </a:t>
            </a:r>
            <a:r>
              <a:rPr lang="en-US" sz="2000" dirty="0">
                <a:solidFill>
                  <a:schemeClr val="tx1"/>
                </a:solidFill>
              </a:rPr>
              <a:t>complex concepts, such as cause and effect relationships, have not been learned.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Intelligence </a:t>
            </a:r>
            <a:r>
              <a:rPr lang="en-US" sz="2000" dirty="0">
                <a:solidFill>
                  <a:schemeClr val="tx1"/>
                </a:solidFill>
              </a:rPr>
              <a:t>is egocentric and intuitive, not logical.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52" y="1981200"/>
            <a:ext cx="25971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4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Stage: </a:t>
            </a:r>
            <a:r>
              <a:rPr lang="en-US" dirty="0"/>
              <a:t>The concrete operational </a:t>
            </a:r>
            <a:r>
              <a:rPr lang="en-US" dirty="0" smtClean="0"/>
              <a:t>between </a:t>
            </a:r>
            <a:r>
              <a:rPr lang="en-US" dirty="0"/>
              <a:t>the ages of 7-11 years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905" y="4267200"/>
            <a:ext cx="8610600" cy="17526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Involves the use of the use of logical and systematic manipulation of </a:t>
            </a:r>
            <a:r>
              <a:rPr lang="en-US" dirty="0" smtClean="0">
                <a:solidFill>
                  <a:schemeClr val="tx1"/>
                </a:solidFill>
              </a:rPr>
              <a:t>symbols.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Thinking becomes less egocentric with increased awareness of external </a:t>
            </a:r>
            <a:r>
              <a:rPr lang="en-US" dirty="0" smtClean="0">
                <a:solidFill>
                  <a:schemeClr val="tx1"/>
                </a:solidFill>
              </a:rPr>
              <a:t>events.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Thinking also includes concrete references and </a:t>
            </a:r>
            <a:r>
              <a:rPr lang="en-US" dirty="0" smtClean="0">
                <a:solidFill>
                  <a:schemeClr val="tx1"/>
                </a:solidFill>
              </a:rPr>
              <a:t>objects.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2" y="1752600"/>
            <a:ext cx="34686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49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8991600" cy="2308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Stage: The formal operational stage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The period from adolescence through adulthood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858000" cy="26670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Symbols used to relate objects </a:t>
            </a:r>
            <a:r>
              <a:rPr lang="en-US" dirty="0">
                <a:solidFill>
                  <a:schemeClr val="tx1"/>
                </a:solidFill>
              </a:rPr>
              <a:t>to abstract concepts.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Ability to think </a:t>
            </a:r>
            <a:r>
              <a:rPr lang="en-US" dirty="0">
                <a:solidFill>
                  <a:schemeClr val="tx1"/>
                </a:solidFill>
              </a:rPr>
              <a:t>about multiple variables in systematic </a:t>
            </a:r>
            <a:r>
              <a:rPr lang="en-US" dirty="0" smtClean="0">
                <a:solidFill>
                  <a:schemeClr val="tx1"/>
                </a:solidFill>
              </a:rPr>
              <a:t>ways.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Ability to </a:t>
            </a:r>
            <a:r>
              <a:rPr lang="en-US" dirty="0">
                <a:solidFill>
                  <a:schemeClr val="tx1"/>
                </a:solidFill>
              </a:rPr>
              <a:t>formulate </a:t>
            </a:r>
            <a:r>
              <a:rPr lang="en-US" dirty="0" smtClean="0">
                <a:solidFill>
                  <a:schemeClr val="tx1"/>
                </a:solidFill>
              </a:rPr>
              <a:t>hypotheses.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Able to </a:t>
            </a:r>
            <a:r>
              <a:rPr lang="en-US" dirty="0">
                <a:solidFill>
                  <a:schemeClr val="tx1"/>
                </a:solidFill>
              </a:rPr>
              <a:t>think about abstract relationships and concepts. </a:t>
            </a:r>
          </a:p>
        </p:txBody>
      </p:sp>
    </p:spTree>
    <p:extLst>
      <p:ext uri="{BB962C8B-B14F-4D97-AF65-F5344CB8AC3E}">
        <p14:creationId xmlns:p14="http://schemas.microsoft.com/office/powerpoint/2010/main" val="4072978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469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Chapter 2: Piaget's Stages of Cognitive Development</vt:lpstr>
      <vt:lpstr>Constructionists believe that knowledge is constructed and learning occurs when children create. </vt:lpstr>
      <vt:lpstr>Piaget identified four major stages in the cognitive development of children and adolescents:</vt:lpstr>
      <vt:lpstr>About the Stages  In each stage, children demonstrate new intellectual abilities and increasingly complex understanding of the world.   Stages cannot be "skipped.”</vt:lpstr>
      <vt:lpstr>About the Stages Continued….  The ages at which children progress through the stages are averages.  They vary with the environment and background of individual children.   At any given time a child may exhibit behaviors characteristic of more than one stage. </vt:lpstr>
      <vt:lpstr>First stage: Sensorimotor Birth until 18 months-2 years</vt:lpstr>
      <vt:lpstr>Second Stage: The preoperational stage  between toddlerhood (18-24months) and early childhood (7 years)</vt:lpstr>
      <vt:lpstr>Third Stage: The concrete operational between the ages of 7-11 years</vt:lpstr>
      <vt:lpstr>Fourth Stage: The formal operational stage The period from adolescence through adulthood</vt:lpstr>
      <vt:lpstr>How to Use Piaget's Stages of Cognitive Development Theory in the Classroom</vt:lpstr>
      <vt:lpstr>Criticisms of Piaget's Theory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dbrown</dc:creator>
  <cp:lastModifiedBy>molly</cp:lastModifiedBy>
  <cp:revision>20</cp:revision>
  <dcterms:created xsi:type="dcterms:W3CDTF">2014-11-26T13:59:01Z</dcterms:created>
  <dcterms:modified xsi:type="dcterms:W3CDTF">2015-01-03T20:25:41Z</dcterms:modified>
</cp:coreProperties>
</file>