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60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C888-910B-4351-905A-E8D8039C143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176F-D1D0-4E6E-89A1-406C4EE3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5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C888-910B-4351-905A-E8D8039C143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176F-D1D0-4E6E-89A1-406C4EE3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0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C888-910B-4351-905A-E8D8039C143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176F-D1D0-4E6E-89A1-406C4EE3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4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C888-910B-4351-905A-E8D8039C143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176F-D1D0-4E6E-89A1-406C4EE3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0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C888-910B-4351-905A-E8D8039C143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176F-D1D0-4E6E-89A1-406C4EE3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C888-910B-4351-905A-E8D8039C143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176F-D1D0-4E6E-89A1-406C4EE3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6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C888-910B-4351-905A-E8D8039C143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176F-D1D0-4E6E-89A1-406C4EE3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86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C888-910B-4351-905A-E8D8039C143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176F-D1D0-4E6E-89A1-406C4EE3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C888-910B-4351-905A-E8D8039C143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176F-D1D0-4E6E-89A1-406C4EE3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5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C888-910B-4351-905A-E8D8039C143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176F-D1D0-4E6E-89A1-406C4EE3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1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C888-910B-4351-905A-E8D8039C143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176F-D1D0-4E6E-89A1-406C4EE3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9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1C888-910B-4351-905A-E8D8039C143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7176F-D1D0-4E6E-89A1-406C4EE3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5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975"/>
            <a:ext cx="7772400" cy="1470025"/>
          </a:xfrm>
        </p:spPr>
        <p:txBody>
          <a:bodyPr/>
          <a:lstStyle/>
          <a:p>
            <a:r>
              <a:rPr lang="en-US" dirty="0" smtClean="0"/>
              <a:t>Chapter 5: Kohlberg’s </a:t>
            </a:r>
            <a:r>
              <a:rPr lang="en-US" dirty="0" smtClean="0"/>
              <a:t>Stages of Moral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72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Lawrence Kohlberg (1927-1987)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0"/>
            <a:ext cx="43815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8452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772400" cy="3981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Level 3 Post-Conventional (2 stages)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Stage </a:t>
            </a:r>
            <a:r>
              <a:rPr lang="en-US" dirty="0" smtClean="0"/>
              <a:t>5. Social contract orientation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Stage 6. Universal ethical principles </a:t>
            </a:r>
            <a:br>
              <a:rPr lang="en-US" dirty="0" smtClean="0"/>
            </a:br>
            <a:r>
              <a:rPr lang="en-US" dirty="0" smtClean="0"/>
              <a:t>(Principled conscience)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94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8915400" cy="16986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closer look at each stage</a:t>
            </a:r>
            <a:br>
              <a:rPr lang="en-US" dirty="0" smtClean="0"/>
            </a:br>
            <a:r>
              <a:rPr lang="en-US" dirty="0" err="1" smtClean="0"/>
              <a:t>Stage</a:t>
            </a:r>
            <a:r>
              <a:rPr lang="en-US" dirty="0" smtClean="0"/>
              <a:t> 1: Obedience and punishment driven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0"/>
            <a:ext cx="8686800" cy="60960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 Stage one, individuals focus on the direct consequences of their actions on themselves.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worse the punishment for the act is, the more "bad" the act is perceived to be.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Example: 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</a:rPr>
              <a:t>"The last time I did that I got spanked so I will not do it again." </a:t>
            </a:r>
          </a:p>
        </p:txBody>
      </p:sp>
    </p:spTree>
    <p:extLst>
      <p:ext uri="{BB962C8B-B14F-4D97-AF65-F5344CB8AC3E}">
        <p14:creationId xmlns:p14="http://schemas.microsoft.com/office/powerpoint/2010/main" val="2690404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/>
          <a:lstStyle/>
          <a:p>
            <a:r>
              <a:rPr lang="en-US" dirty="0" smtClean="0"/>
              <a:t>Stage 2: Self-interest </a:t>
            </a:r>
            <a:r>
              <a:rPr lang="en-US" dirty="0" smtClean="0"/>
              <a:t>Orientation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43434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ehavior is defined by whatever is in the individual's best interest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Limited interest in the needs of others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oncern for others is not based on loyalty or intrinsic respect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Example: “You scratch my back I will scratch </a:t>
            </a:r>
            <a:r>
              <a:rPr lang="en-US" dirty="0" smtClean="0">
                <a:solidFill>
                  <a:schemeClr val="tx1"/>
                </a:solidFill>
              </a:rPr>
              <a:t>yours.”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297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Stage 3:</a:t>
            </a:r>
            <a:r>
              <a:rPr lang="en-US" dirty="0"/>
              <a:t>I</a:t>
            </a:r>
            <a:r>
              <a:rPr lang="en-US" dirty="0" smtClean="0"/>
              <a:t>nterpersonal </a:t>
            </a:r>
            <a:r>
              <a:rPr lang="en-US" dirty="0"/>
              <a:t>a</a:t>
            </a:r>
            <a:r>
              <a:rPr lang="en-US" dirty="0" smtClean="0"/>
              <a:t>ccord </a:t>
            </a:r>
            <a:r>
              <a:rPr lang="en-US" dirty="0"/>
              <a:t>and conformity driven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133600"/>
            <a:ext cx="7010400" cy="29718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Self </a:t>
            </a:r>
            <a:r>
              <a:rPr lang="en-US" sz="2800" dirty="0">
                <a:solidFill>
                  <a:schemeClr val="tx1"/>
                </a:solidFill>
              </a:rPr>
              <a:t>enters society by filling social </a:t>
            </a:r>
            <a:r>
              <a:rPr lang="en-US" sz="2800" dirty="0" smtClean="0">
                <a:solidFill>
                  <a:schemeClr val="tx1"/>
                </a:solidFill>
              </a:rPr>
              <a:t>roles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Individuals are receptive to approval or disapproval from others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They try to be a "good boy" or "good girl" to live up to these expectations, having learned that there is inherent value in doing so. 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97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8135" y="762000"/>
            <a:ext cx="85344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Stage 4:Authority </a:t>
            </a:r>
            <a:r>
              <a:rPr lang="en-US" dirty="0"/>
              <a:t>and social order obedience driven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010400" cy="3276600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It </a:t>
            </a:r>
            <a:r>
              <a:rPr lang="en-US" sz="2400" dirty="0">
                <a:solidFill>
                  <a:schemeClr val="tx1"/>
                </a:solidFill>
              </a:rPr>
              <a:t>is important to obey laws, dictums and social conventions because of their </a:t>
            </a:r>
            <a:r>
              <a:rPr lang="en-US" sz="2400" dirty="0" smtClean="0">
                <a:solidFill>
                  <a:schemeClr val="tx1"/>
                </a:solidFill>
              </a:rPr>
              <a:t>importance </a:t>
            </a:r>
            <a:r>
              <a:rPr lang="en-US" sz="2400" dirty="0">
                <a:solidFill>
                  <a:schemeClr val="tx1"/>
                </a:solidFill>
              </a:rPr>
              <a:t>in maintaining a functioning society.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If one person violates a law, perhaps everyone would-thus there is an obligation and a duty to uphold laws and rules.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Most active members of society remain at stage four, where morality is still predominantly dictated by an outside force.</a:t>
            </a:r>
          </a:p>
        </p:txBody>
      </p:sp>
    </p:spTree>
    <p:extLst>
      <p:ext uri="{BB962C8B-B14F-4D97-AF65-F5344CB8AC3E}">
        <p14:creationId xmlns:p14="http://schemas.microsoft.com/office/powerpoint/2010/main" val="31698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772400" cy="1470025"/>
          </a:xfrm>
        </p:spPr>
        <p:txBody>
          <a:bodyPr/>
          <a:lstStyle/>
          <a:p>
            <a:r>
              <a:rPr lang="en-US" dirty="0" smtClean="0"/>
              <a:t>Stage 5: </a:t>
            </a:r>
            <a:r>
              <a:rPr lang="en-US" dirty="0"/>
              <a:t>S</a:t>
            </a:r>
            <a:r>
              <a:rPr lang="en-US" dirty="0" smtClean="0"/>
              <a:t>ocial </a:t>
            </a:r>
            <a:r>
              <a:rPr lang="en-US" dirty="0"/>
              <a:t>contract driven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610600" cy="45720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world is viewed as holding different opinions, rights and </a:t>
            </a:r>
            <a:r>
              <a:rPr lang="en-US" dirty="0" smtClean="0">
                <a:solidFill>
                  <a:schemeClr val="tx1"/>
                </a:solidFill>
              </a:rPr>
              <a:t>values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Laws are regarded as social contracts rather than rigid edicts. 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Those that do not promote the general welfare should be changed 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</a:rPr>
              <a:t>meet “the greatest good for the greatest number of people.” 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Democratic government is </a:t>
            </a:r>
            <a:r>
              <a:rPr lang="en-US" dirty="0" smtClean="0">
                <a:solidFill>
                  <a:schemeClr val="tx1"/>
                </a:solidFill>
              </a:rPr>
              <a:t>based </a:t>
            </a:r>
            <a:r>
              <a:rPr lang="en-US" dirty="0">
                <a:solidFill>
                  <a:schemeClr val="tx1"/>
                </a:solidFill>
              </a:rPr>
              <a:t>on stage five reasoning.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837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686800" cy="1470025"/>
          </a:xfrm>
        </p:spPr>
        <p:txBody>
          <a:bodyPr/>
          <a:lstStyle/>
          <a:p>
            <a:r>
              <a:rPr lang="en-US" dirty="0" smtClean="0"/>
              <a:t>Stage 6:Universal </a:t>
            </a:r>
            <a:r>
              <a:rPr lang="en-US" dirty="0"/>
              <a:t>ethical principles driven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705600" cy="4191000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Moral </a:t>
            </a:r>
            <a:r>
              <a:rPr lang="en-US" dirty="0">
                <a:solidFill>
                  <a:schemeClr val="tx1"/>
                </a:solidFill>
              </a:rPr>
              <a:t>reasoning is based on abstract reasoning using universal ethical principles. 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Laws are valid only insofar as they are grounded in </a:t>
            </a:r>
            <a:r>
              <a:rPr lang="en-US" dirty="0" smtClean="0">
                <a:solidFill>
                  <a:schemeClr val="tx1"/>
                </a:solidFill>
              </a:rPr>
              <a:t>justice.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commitment to justice carries with it an obligation to disobey unjust laws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individual acts because it is right, and not because it is instrumental, expected, legal, or previously agreed upon. 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Kohlberg </a:t>
            </a:r>
            <a:r>
              <a:rPr lang="en-US" dirty="0">
                <a:solidFill>
                  <a:schemeClr val="tx1"/>
                </a:solidFill>
              </a:rPr>
              <a:t>found it difficult to identify individuals who consistently operated at that level</a:t>
            </a:r>
          </a:p>
        </p:txBody>
      </p:sp>
    </p:spTree>
    <p:extLst>
      <p:ext uri="{BB962C8B-B14F-4D97-AF65-F5344CB8AC3E}">
        <p14:creationId xmlns:p14="http://schemas.microsoft.com/office/powerpoint/2010/main" val="2434200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1335"/>
            <a:ext cx="7772400" cy="1470025"/>
          </a:xfrm>
        </p:spPr>
        <p:txBody>
          <a:bodyPr/>
          <a:lstStyle/>
          <a:p>
            <a:r>
              <a:rPr lang="en-US" dirty="0"/>
              <a:t>Heinz Dilemma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81200"/>
            <a:ext cx="8839200" cy="36576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dilemma that Kohlberg used in his original research was the druggist's dilemma: </a:t>
            </a:r>
            <a:r>
              <a:rPr lang="en-US" dirty="0" smtClean="0">
                <a:solidFill>
                  <a:schemeClr val="tx1"/>
                </a:solidFill>
              </a:rPr>
              <a:t>“Heinz </a:t>
            </a:r>
            <a:r>
              <a:rPr lang="en-US" dirty="0">
                <a:solidFill>
                  <a:schemeClr val="tx1"/>
                </a:solidFill>
              </a:rPr>
              <a:t>Steals the Drug In Europe</a:t>
            </a:r>
            <a:r>
              <a:rPr lang="en-US" dirty="0" smtClean="0">
                <a:solidFill>
                  <a:schemeClr val="tx1"/>
                </a:solidFill>
              </a:rPr>
              <a:t>.”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From </a:t>
            </a:r>
            <a:r>
              <a:rPr lang="en-US" dirty="0">
                <a:solidFill>
                  <a:schemeClr val="tx1"/>
                </a:solidFill>
              </a:rPr>
              <a:t>a theoretical point of view, it is not important what the participant thinks that Heinz should do. 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Kohlberg's </a:t>
            </a:r>
            <a:r>
              <a:rPr lang="en-US" dirty="0">
                <a:solidFill>
                  <a:schemeClr val="tx1"/>
                </a:solidFill>
              </a:rPr>
              <a:t>theory holds that the justification the participant offers is what is significant, the form of their response. </a:t>
            </a:r>
          </a:p>
        </p:txBody>
      </p:sp>
    </p:spTree>
    <p:extLst>
      <p:ext uri="{BB962C8B-B14F-4D97-AF65-F5344CB8AC3E}">
        <p14:creationId xmlns:p14="http://schemas.microsoft.com/office/powerpoint/2010/main" val="1419645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Criticisms of Kohlberg’s Stages of Moral Development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00200"/>
            <a:ext cx="7391400" cy="4800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Emphasizes justice to the exclusion of other moral values, such as caring.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Although </a:t>
            </a:r>
            <a:r>
              <a:rPr lang="en-US" dirty="0">
                <a:solidFill>
                  <a:schemeClr val="tx1"/>
                </a:solidFill>
              </a:rPr>
              <a:t>they progress through the stages in the same order, individuals in different cultures seem to do so at different rates. 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Psychologists have also </a:t>
            </a:r>
            <a:r>
              <a:rPr lang="en-US" dirty="0">
                <a:solidFill>
                  <a:schemeClr val="tx1"/>
                </a:solidFill>
              </a:rPr>
              <a:t>questioned the assumption that moral action is primarily a result of formal reasoning.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07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Reference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2209800"/>
            <a:ext cx="5257800" cy="17526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Absolute </a:t>
            </a:r>
            <a:r>
              <a:rPr lang="en-US" sz="2000" dirty="0">
                <a:solidFill>
                  <a:schemeClr val="tx1"/>
                </a:solidFill>
              </a:rPr>
              <a:t>Astronomy. (</a:t>
            </a:r>
            <a:r>
              <a:rPr lang="en-US" sz="2000" dirty="0" err="1">
                <a:solidFill>
                  <a:schemeClr val="tx1"/>
                </a:solidFill>
              </a:rPr>
              <a:t>n.d.</a:t>
            </a:r>
            <a:r>
              <a:rPr lang="en-US" sz="2000" dirty="0">
                <a:solidFill>
                  <a:schemeClr val="tx1"/>
                </a:solidFill>
              </a:rPr>
              <a:t>). Kohlberg’s stages of moral development. Retrieved </a:t>
            </a:r>
            <a:r>
              <a:rPr lang="en-US" sz="2000" dirty="0" smtClean="0">
                <a:solidFill>
                  <a:schemeClr val="tx1"/>
                </a:solidFill>
              </a:rPr>
              <a:t>from  http</a:t>
            </a:r>
            <a:r>
              <a:rPr lang="en-US" sz="2000" dirty="0">
                <a:solidFill>
                  <a:schemeClr val="tx1"/>
                </a:solidFill>
              </a:rPr>
              <a:t>://</a:t>
            </a:r>
            <a:r>
              <a:rPr lang="en-US" sz="2000" dirty="0" smtClean="0">
                <a:solidFill>
                  <a:schemeClr val="tx1"/>
                </a:solidFill>
              </a:rPr>
              <a:t>www.absoluteastronomy.com/topics/Kohlberg%27s_stages_of_moral_development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024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895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Kohlberg's stages of moral development constitute an adaptation of a psychological theory originally conceived of by </a:t>
            </a:r>
            <a:r>
              <a:rPr lang="en-US" dirty="0" smtClean="0"/>
              <a:t>Piaget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042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3200400"/>
          </a:xfrm>
        </p:spPr>
        <p:txBody>
          <a:bodyPr>
            <a:normAutofit fontScale="90000"/>
          </a:bodyPr>
          <a:lstStyle/>
          <a:p>
            <a:r>
              <a:rPr lang="en-US" dirty="0"/>
              <a:t>M</a:t>
            </a:r>
            <a:r>
              <a:rPr lang="en-US" dirty="0" smtClean="0"/>
              <a:t>oral reasoning has six developmental stages, each more adequate at responding to moral dilemmas than its predecessor.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39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3962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Kohlberg determined that the process of moral development was principally concerned with justice, and that it continued throughout the individual's </a:t>
            </a:r>
            <a:r>
              <a:rPr lang="en-US" dirty="0" smtClean="0"/>
              <a:t>lifetime.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882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458200" cy="1470025"/>
          </a:xfrm>
        </p:spPr>
        <p:txBody>
          <a:bodyPr>
            <a:noAutofit/>
          </a:bodyPr>
          <a:lstStyle/>
          <a:p>
            <a:r>
              <a:rPr lang="en-US" sz="3200" dirty="0" smtClean="0"/>
              <a:t>Kohlberg was interested in how individuals would justify their actions if placed in similar moral dilemmas.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0010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He then analyzed the moral reasoning displayed, rather than its conclusion, and classified it one of six stages.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837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Kohlberg's scale is about how people justify behaviors and his stages are not a method of ranking how moral someone's behavior is.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718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Kohlberg’s Six Stages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924800" cy="2895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Stages cannot be skipped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</a:t>
            </a:r>
            <a:r>
              <a:rPr lang="en-US" dirty="0" smtClean="0">
                <a:solidFill>
                  <a:schemeClr val="tx1"/>
                </a:solidFill>
              </a:rPr>
              <a:t>ach stage provides a new and necessary perspective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Each stage is more comprehensive and differentiated than its predecessors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049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685801"/>
            <a:ext cx="7467600" cy="5257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Level 1 Pre-Conventional (2 stages)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Stage 1. Obedience and </a:t>
            </a:r>
            <a:r>
              <a:rPr lang="en-US" sz="3600" dirty="0" smtClean="0"/>
              <a:t>punishment   orientation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          (</a:t>
            </a:r>
            <a:r>
              <a:rPr lang="en-US" sz="3600" dirty="0" smtClean="0"/>
              <a:t>How can I avoid punishment?)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Stage 2. Self-interest orientation </a:t>
            </a:r>
            <a:br>
              <a:rPr lang="en-US" sz="3600" dirty="0" smtClean="0"/>
            </a:br>
            <a:r>
              <a:rPr lang="en-US" sz="3600" dirty="0" smtClean="0"/>
              <a:t>                 (</a:t>
            </a:r>
            <a:r>
              <a:rPr lang="en-US" sz="3600" dirty="0" smtClean="0"/>
              <a:t>What's in it for me?)</a:t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37733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22109"/>
            <a:ext cx="7772400" cy="4191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 Stage </a:t>
            </a:r>
            <a:r>
              <a:rPr lang="en-US" sz="3200" dirty="0" smtClean="0"/>
              <a:t>3. Interpersonal accord and conformity </a:t>
            </a:r>
            <a:br>
              <a:rPr lang="en-US" sz="3200" dirty="0" smtClean="0"/>
            </a:br>
            <a:r>
              <a:rPr lang="en-US" sz="3200" dirty="0" smtClean="0"/>
              <a:t>(Social norms and the good boy/good girl attitude)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Stage 4. Authority and social-order maintaining orientation </a:t>
            </a:r>
            <a:br>
              <a:rPr lang="en-US" sz="3200" dirty="0" smtClean="0"/>
            </a:br>
            <a:r>
              <a:rPr lang="en-US" sz="3200" dirty="0" smtClean="0"/>
              <a:t>(Law and order morality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609600"/>
            <a:ext cx="541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Level 2 Conventional (2 stages)</a:t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846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709</Words>
  <Application>Microsoft Office PowerPoint</Application>
  <PresentationFormat>On-screen Show (4:3)</PresentationFormat>
  <Paragraphs>56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Chapter 5: Kohlberg’s Stages of Moral Development</vt:lpstr>
      <vt:lpstr>Kohlberg's stages of moral development constitute an adaptation of a psychological theory originally conceived of by Piaget.</vt:lpstr>
      <vt:lpstr>Moral reasoning has six developmental stages, each more adequate at responding to moral dilemmas than its predecessor. </vt:lpstr>
      <vt:lpstr>Kohlberg determined that the process of moral development was principally concerned with justice, and that it continued throughout the individual's lifetime.</vt:lpstr>
      <vt:lpstr>Kohlberg was interested in how individuals would justify their actions if placed in similar moral dilemmas. </vt:lpstr>
      <vt:lpstr>Kohlberg's scale is about how people justify behaviors and his stages are not a method of ranking how moral someone's behavior is. </vt:lpstr>
      <vt:lpstr>Kohlberg’s Six Stages</vt:lpstr>
      <vt:lpstr>Level 1 Pre-Conventional (2 stages)  Stage 1. Obedience and punishment   orientation              (How can I avoid punishment?)  Stage 2. Self-interest orientation                   (What's in it for me?) </vt:lpstr>
      <vt:lpstr> Stage 3. Interpersonal accord and conformity  (Social norms and the good boy/good girl attitude)  Stage 4. Authority and social-order maintaining orientation  (Law and order morality)</vt:lpstr>
      <vt:lpstr>Level 3 Post-Conventional (2 stages)  Stage 5. Social contract orientation  Stage 6. Universal ethical principles  (Principled conscience) </vt:lpstr>
      <vt:lpstr>A closer look at each stage Stage 1: Obedience and punishment driven</vt:lpstr>
      <vt:lpstr>Stage 2: Self-interest Orientation</vt:lpstr>
      <vt:lpstr>Stage 3:Interpersonal accord and conformity driven</vt:lpstr>
      <vt:lpstr>Stage 4:Authority and social order obedience driven</vt:lpstr>
      <vt:lpstr>Stage 5: Social contract driven</vt:lpstr>
      <vt:lpstr>Stage 6:Universal ethical principles driven</vt:lpstr>
      <vt:lpstr>Heinz Dilemma</vt:lpstr>
      <vt:lpstr>Criticisms of Kohlberg’s Stages of Moral Development Theory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dsc</dc:creator>
  <cp:lastModifiedBy>molly</cp:lastModifiedBy>
  <cp:revision>33</cp:revision>
  <dcterms:created xsi:type="dcterms:W3CDTF">2014-12-09T13:27:39Z</dcterms:created>
  <dcterms:modified xsi:type="dcterms:W3CDTF">2014-12-17T03:30:35Z</dcterms:modified>
</cp:coreProperties>
</file>