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E798-1437-44BA-81DE-31B1A781E51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38C050-846B-4DE1-BA6C-972B83CD89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990600" y="6324600"/>
            <a:ext cx="2847975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E798-1437-44BA-81DE-31B1A781E51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050-846B-4DE1-BA6C-972B83CD8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E798-1437-44BA-81DE-31B1A781E51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050-846B-4DE1-BA6C-972B83CD8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E798-1437-44BA-81DE-31B1A781E51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050-846B-4DE1-BA6C-972B83CD8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E798-1437-44BA-81DE-31B1A781E51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050-846B-4DE1-BA6C-972B83CD89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E798-1437-44BA-81DE-31B1A781E51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050-846B-4DE1-BA6C-972B83CD89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E798-1437-44BA-81DE-31B1A781E51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050-846B-4DE1-BA6C-972B83CD89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E798-1437-44BA-81DE-31B1A781E51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050-846B-4DE1-BA6C-972B83CD8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E798-1437-44BA-81DE-31B1A781E51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050-846B-4DE1-BA6C-972B83CD8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E798-1437-44BA-81DE-31B1A781E51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050-846B-4DE1-BA6C-972B83CD8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E798-1437-44BA-81DE-31B1A781E51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050-846B-4DE1-BA6C-972B83CD8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062E798-1437-44BA-81DE-31B1A781E515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F38C050-846B-4DE1-BA6C-972B83CD89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676400"/>
          </a:xfrm>
        </p:spPr>
        <p:txBody>
          <a:bodyPr/>
          <a:lstStyle/>
          <a:p>
            <a:r>
              <a:rPr lang="en-US" sz="4400" smtClean="0"/>
              <a:t>Chapter 9: Gardner’s </a:t>
            </a:r>
            <a:r>
              <a:rPr lang="en-US" sz="4400" dirty="0" smtClean="0"/>
              <a:t>Multiple Intelligences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7830" y="5181600"/>
            <a:ext cx="6400800" cy="121920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Howard Gardner (1943-     )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854" y="2933699"/>
            <a:ext cx="1662545" cy="2261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13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237"/>
            <a:ext cx="7772400" cy="1133764"/>
          </a:xfrm>
        </p:spPr>
        <p:txBody>
          <a:bodyPr/>
          <a:lstStyle/>
          <a:p>
            <a:r>
              <a:rPr lang="en-US" sz="4000" dirty="0" smtClean="0"/>
              <a:t>Naturalistic Intelligence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971800"/>
            <a:ext cx="8763000" cy="28956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Seen in people who can easily recognize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and classifies plants, animals, and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minerals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They are holistic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thinkers who recognize specimens and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are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aware of species such as the flora and fauna around them. </a:t>
            </a: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Teachers can best foster this intelligence by using relationships among systems of species, and classification activities. </a:t>
            </a: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447800"/>
            <a:ext cx="1676400" cy="149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33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762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Musical Intelligence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76600"/>
            <a:ext cx="8839200" cy="23622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Ability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to understand, create, and interpret musical pitches, timbre, rhythm, and tones and the capability to compose music. </a:t>
            </a: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Teachers can encourage this intelligence by playing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music for the class and assigning tasks that involve students creating lyrics about the material being taught.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1430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070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09599"/>
          </a:xfrm>
        </p:spPr>
        <p:txBody>
          <a:bodyPr/>
          <a:lstStyle/>
          <a:p>
            <a:r>
              <a:rPr lang="en-US" sz="4000" dirty="0" smtClean="0"/>
              <a:t>Interpersonal Intelligence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924800" cy="37338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The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ability to interpret and respond to the moods, emotions, motivations, and actions of others. 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Requires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good communication and interaction skills, and the ability show empathy towards the feelings of other individuals. 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Teachers can encourage the growth of Interpersonal Intelligences by designing lessons that include group work and by planning cooperative learning activities.</a:t>
            </a:r>
          </a:p>
        </p:txBody>
      </p:sp>
    </p:spTree>
    <p:extLst>
      <p:ext uri="{BB962C8B-B14F-4D97-AF65-F5344CB8AC3E}">
        <p14:creationId xmlns:p14="http://schemas.microsoft.com/office/powerpoint/2010/main" val="138232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85799"/>
          </a:xfrm>
        </p:spPr>
        <p:txBody>
          <a:bodyPr/>
          <a:lstStyle/>
          <a:p>
            <a:r>
              <a:rPr lang="en-US" sz="4400" dirty="0" smtClean="0"/>
              <a:t>Intrapersonal Intelligence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8229600" cy="25908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The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ability to know oneself. 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Must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be able to understand their own emotions, motivations, and be aware of their own strengths and weaknesses. 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Teachers can assign reflective activities, such as journaling to awaken students' Intrapersonal Intelligence. </a:t>
            </a:r>
          </a:p>
        </p:txBody>
      </p:sp>
    </p:spTree>
    <p:extLst>
      <p:ext uri="{BB962C8B-B14F-4D97-AF65-F5344CB8AC3E}">
        <p14:creationId xmlns:p14="http://schemas.microsoft.com/office/powerpoint/2010/main" val="31637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7772400" cy="2286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Ninth Intelligence not Fully Accepted by all Experts: </a:t>
            </a:r>
            <a:br>
              <a:rPr lang="en-US" sz="3200" dirty="0" smtClean="0"/>
            </a:br>
            <a:r>
              <a:rPr lang="en-US" sz="3200" dirty="0"/>
              <a:t>Existential </a:t>
            </a:r>
            <a:r>
              <a:rPr lang="en-US" sz="3200" dirty="0" smtClean="0"/>
              <a:t>Intelligence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839200" cy="17526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3000" dirty="0">
                <a:solidFill>
                  <a:schemeClr val="tx1"/>
                </a:solidFill>
                <a:latin typeface="+mn-lt"/>
              </a:rPr>
              <a:t>ability to pose and ponder </a:t>
            </a:r>
            <a:r>
              <a:rPr lang="en-US" sz="3000" dirty="0" smtClean="0">
                <a:solidFill>
                  <a:schemeClr val="tx1"/>
                </a:solidFill>
                <a:latin typeface="+mn-lt"/>
              </a:rPr>
              <a:t>philosophical questions </a:t>
            </a:r>
            <a:r>
              <a:rPr lang="en-US" sz="3000" dirty="0">
                <a:solidFill>
                  <a:schemeClr val="tx1"/>
                </a:solidFill>
                <a:latin typeface="+mn-lt"/>
              </a:rPr>
              <a:t>regarding </a:t>
            </a:r>
            <a:r>
              <a:rPr lang="en-US" sz="3000" dirty="0" smtClean="0">
                <a:solidFill>
                  <a:schemeClr val="tx1"/>
                </a:solidFill>
                <a:latin typeface="+mn-lt"/>
              </a:rPr>
              <a:t>existence, life </a:t>
            </a:r>
            <a:r>
              <a:rPr lang="en-US" sz="3000" dirty="0">
                <a:solidFill>
                  <a:schemeClr val="tx1"/>
                </a:solidFill>
                <a:latin typeface="+mn-lt"/>
              </a:rPr>
              <a:t>and death. </a:t>
            </a:r>
            <a:endParaRPr lang="en-US" sz="3000" dirty="0" smtClean="0">
              <a:solidFill>
                <a:schemeClr val="tx1"/>
              </a:solidFill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+mn-lt"/>
              </a:rPr>
              <a:t>This intelligence is in </a:t>
            </a:r>
            <a:r>
              <a:rPr lang="en-US" sz="3000" dirty="0">
                <a:solidFill>
                  <a:schemeClr val="tx1"/>
                </a:solidFill>
                <a:latin typeface="+mn-lt"/>
              </a:rPr>
              <a:t>the domain of philosophers and religious leaders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33600"/>
            <a:ext cx="18478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4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2401455"/>
          </a:xfrm>
        </p:spPr>
        <p:txBody>
          <a:bodyPr>
            <a:noAutofit/>
          </a:bodyPr>
          <a:lstStyle/>
          <a:p>
            <a:r>
              <a:rPr lang="en-US" sz="4000" dirty="0" smtClean="0"/>
              <a:t>Ideas on how to Apply Multiple Intelligences to the Classroom</a:t>
            </a:r>
            <a:br>
              <a:rPr lang="en-US" sz="4000" dirty="0" smtClean="0"/>
            </a:br>
            <a:r>
              <a:rPr lang="en-US" sz="4000" dirty="0" smtClean="0"/>
              <a:t>Verbal/Linguistic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214745"/>
            <a:ext cx="38100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Teacher can: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+mn-lt"/>
              </a:rPr>
              <a:t>•Present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content verbally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+mn-lt"/>
              </a:rPr>
              <a:t>•Ask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questions aloud and look for student feedback 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3223736"/>
            <a:ext cx="388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Student can:</a:t>
            </a:r>
          </a:p>
          <a:p>
            <a:r>
              <a:rPr lang="en-US" sz="2400" dirty="0" smtClean="0"/>
              <a:t>•Read </a:t>
            </a:r>
            <a:r>
              <a:rPr lang="en-US" sz="2400" dirty="0"/>
              <a:t>content and prepare a </a:t>
            </a:r>
            <a:r>
              <a:rPr lang="en-US" sz="2400" dirty="0" smtClean="0"/>
              <a:t>presentation </a:t>
            </a:r>
            <a:r>
              <a:rPr lang="en-US" sz="2400" dirty="0"/>
              <a:t>for </a:t>
            </a:r>
            <a:r>
              <a:rPr lang="en-US" sz="2400" dirty="0" smtClean="0"/>
              <a:t>classmates </a:t>
            </a:r>
            <a:endParaRPr lang="en-US" sz="2400" dirty="0"/>
          </a:p>
          <a:p>
            <a:r>
              <a:rPr lang="en-US" sz="2400" dirty="0" smtClean="0"/>
              <a:t>•Debate with other students over </a:t>
            </a:r>
            <a:r>
              <a:rPr lang="en-US" sz="2400" dirty="0"/>
              <a:t>an issue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6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7772400" cy="1470025"/>
          </a:xfrm>
        </p:spPr>
        <p:txBody>
          <a:bodyPr/>
          <a:lstStyle/>
          <a:p>
            <a:r>
              <a:rPr lang="en-US" sz="4800" dirty="0" smtClean="0"/>
              <a:t>Applying Logical/Mathematical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0" y="2514600"/>
            <a:ext cx="3962400" cy="3048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Student can: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Categorize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information in logical sequences for organization.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Create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graphs or charts to explain written info. 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09600" y="2438400"/>
            <a:ext cx="41148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Teacher can: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•Provide </a:t>
            </a:r>
            <a:r>
              <a:rPr lang="en-US" sz="2400" dirty="0">
                <a:solidFill>
                  <a:schemeClr val="tx1"/>
                </a:solidFill>
              </a:rPr>
              <a:t>brain teasers or challenging questions to begin lessons.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•Make </a:t>
            </a:r>
            <a:r>
              <a:rPr lang="en-US" sz="2400" dirty="0">
                <a:solidFill>
                  <a:schemeClr val="tx1"/>
                </a:solidFill>
              </a:rPr>
              <a:t>logical connections between the subject matter and authentic </a:t>
            </a:r>
            <a:r>
              <a:rPr lang="en-US" sz="2400" dirty="0" smtClean="0">
                <a:solidFill>
                  <a:schemeClr val="tx1"/>
                </a:solidFill>
              </a:rPr>
              <a:t>situations.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87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"/>
            <a:ext cx="7772400" cy="1470025"/>
          </a:xfrm>
        </p:spPr>
        <p:txBody>
          <a:bodyPr/>
          <a:lstStyle/>
          <a:p>
            <a:r>
              <a:rPr lang="en-US" sz="4800" dirty="0"/>
              <a:t>Bodily/Kinesthetic</a:t>
            </a:r>
            <a:r>
              <a:rPr lang="en-US" dirty="0"/>
              <a:t> 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953000" y="2224825"/>
            <a:ext cx="4038600" cy="3048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Student can: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Use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computers to research subject matter.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Create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props of their own explaining subject matter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2209800"/>
            <a:ext cx="47244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Teacher can: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•Use </a:t>
            </a:r>
            <a:r>
              <a:rPr lang="en-US" sz="2400" dirty="0">
                <a:solidFill>
                  <a:schemeClr val="tx1"/>
                </a:solidFill>
              </a:rPr>
              <a:t>props during lecture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•Provide </a:t>
            </a:r>
            <a:r>
              <a:rPr lang="en-US" sz="2400" dirty="0">
                <a:solidFill>
                  <a:schemeClr val="tx1"/>
                </a:solidFill>
              </a:rPr>
              <a:t>tangible items pertaining to content for students to examine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•Review </a:t>
            </a:r>
            <a:r>
              <a:rPr lang="en-US" sz="2400" dirty="0">
                <a:solidFill>
                  <a:schemeClr val="tx1"/>
                </a:solidFill>
              </a:rPr>
              <a:t>using sports related examples </a:t>
            </a:r>
            <a:r>
              <a:rPr lang="en-US" sz="2400" dirty="0" smtClean="0">
                <a:solidFill>
                  <a:schemeClr val="tx1"/>
                </a:solidFill>
              </a:rPr>
              <a:t>(example: throw </a:t>
            </a:r>
            <a:r>
              <a:rPr lang="en-US" sz="2400" dirty="0">
                <a:solidFill>
                  <a:schemeClr val="tx1"/>
                </a:solidFill>
              </a:rPr>
              <a:t>a ball to someone to answer a question) 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7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7772400" cy="990600"/>
          </a:xfrm>
        </p:spPr>
        <p:txBody>
          <a:bodyPr/>
          <a:lstStyle/>
          <a:p>
            <a:r>
              <a:rPr lang="en-US" sz="4800" dirty="0"/>
              <a:t>Visual/Spatial 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953000" y="2590800"/>
            <a:ext cx="4114800" cy="3048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Student can: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Work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individually or in groups to create visuals pertaining to the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information such as: 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Posters, timelines, models, PowerPoint slides, maps,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illustrations,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and charts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" y="2438400"/>
            <a:ext cx="48768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Teacher can: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•</a:t>
            </a:r>
            <a:r>
              <a:rPr lang="en-US" sz="2400" dirty="0">
                <a:solidFill>
                  <a:schemeClr val="tx1"/>
                </a:solidFill>
              </a:rPr>
              <a:t>U</a:t>
            </a:r>
            <a:r>
              <a:rPr lang="en-US" sz="2400" dirty="0" smtClean="0">
                <a:solidFill>
                  <a:schemeClr val="tx1"/>
                </a:solidFill>
              </a:rPr>
              <a:t>se </a:t>
            </a:r>
            <a:r>
              <a:rPr lang="en-US" sz="2400" dirty="0">
                <a:solidFill>
                  <a:schemeClr val="tx1"/>
                </a:solidFill>
              </a:rPr>
              <a:t>visuals to explain </a:t>
            </a:r>
            <a:r>
              <a:rPr lang="en-US" sz="2400" dirty="0" smtClean="0">
                <a:solidFill>
                  <a:schemeClr val="tx1"/>
                </a:solidFill>
              </a:rPr>
              <a:t>content such as: PowerPoint </a:t>
            </a:r>
            <a:r>
              <a:rPr lang="en-US" sz="2400" dirty="0">
                <a:solidFill>
                  <a:schemeClr val="tx1"/>
                </a:solidFill>
              </a:rPr>
              <a:t>Slides, Charts, </a:t>
            </a:r>
            <a:r>
              <a:rPr lang="en-US" sz="2400" dirty="0" smtClean="0">
                <a:solidFill>
                  <a:schemeClr val="tx1"/>
                </a:solidFill>
              </a:rPr>
              <a:t>Graphs</a:t>
            </a:r>
            <a:r>
              <a:rPr lang="en-US" sz="2400" dirty="0">
                <a:solidFill>
                  <a:schemeClr val="tx1"/>
                </a:solidFill>
              </a:rPr>
              <a:t>, cartoons, videos, overheads, </a:t>
            </a:r>
            <a:r>
              <a:rPr lang="en-US" sz="2400" dirty="0" smtClean="0">
                <a:solidFill>
                  <a:schemeClr val="tx1"/>
                </a:solidFill>
              </a:rPr>
              <a:t>and </a:t>
            </a:r>
            <a:r>
              <a:rPr lang="en-US" sz="2400" dirty="0" err="1" smtClean="0">
                <a:solidFill>
                  <a:schemeClr val="tx1"/>
                </a:solidFill>
              </a:rPr>
              <a:t>smartboards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34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sz="4800" dirty="0" smtClean="0"/>
              <a:t>Musical</a:t>
            </a:r>
            <a:endParaRPr lang="en-US" sz="48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953000" y="2590800"/>
            <a:ext cx="4114800" cy="3048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Student can: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•Create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a song or melody with the content embedded for memory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•Use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well known songs to memorize formulas, skills, or test content 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200" y="2438400"/>
            <a:ext cx="48768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Teacher can: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•Play </a:t>
            </a:r>
            <a:r>
              <a:rPr lang="en-US" sz="2400" dirty="0">
                <a:solidFill>
                  <a:schemeClr val="tx1"/>
                </a:solidFill>
              </a:rPr>
              <a:t>music in the classroom during reflection periods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•Show </a:t>
            </a:r>
            <a:r>
              <a:rPr lang="en-US" sz="2400" dirty="0">
                <a:solidFill>
                  <a:schemeClr val="tx1"/>
                </a:solidFill>
              </a:rPr>
              <a:t>examples or create musical rhythms for students to remember things 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58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305800" cy="41148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Based on his research, Gardner established eight criteria for identifying the seven separate intelligences</a:t>
            </a:r>
            <a:r>
              <a:rPr lang="en-US" sz="3200" dirty="0" smtClean="0">
                <a:latin typeface="+mn-lt"/>
              </a:rPr>
              <a:t>.</a:t>
            </a:r>
          </a:p>
          <a:p>
            <a:pPr algn="l"/>
            <a:endParaRPr lang="en-US" sz="3200" dirty="0" smtClean="0">
              <a:latin typeface="+mn-lt"/>
            </a:endParaRPr>
          </a:p>
          <a:p>
            <a:pPr algn="l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Later Gardner added two more to have nine intelligences.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206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sz="4800" dirty="0" smtClean="0"/>
              <a:t>Interpersonal</a:t>
            </a:r>
            <a:endParaRPr lang="en-US" sz="480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953000" y="2590800"/>
            <a:ext cx="4114800" cy="3048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Student can: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•Encourage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collaboration among peers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• Participate in group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work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to strengthen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interpersonal connections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•Provide peer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feedback and peer tutoring 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" y="2438400"/>
            <a:ext cx="48768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Teacher can: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•Be </a:t>
            </a:r>
            <a:r>
              <a:rPr lang="en-US" sz="2400" dirty="0">
                <a:solidFill>
                  <a:schemeClr val="tx1"/>
                </a:solidFill>
              </a:rPr>
              <a:t>aware of body language and facial expressions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•Offer </a:t>
            </a:r>
            <a:r>
              <a:rPr lang="en-US" sz="2400" dirty="0">
                <a:solidFill>
                  <a:schemeClr val="tx1"/>
                </a:solidFill>
              </a:rPr>
              <a:t>assistance whenever needed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•Encourage </a:t>
            </a:r>
            <a:r>
              <a:rPr lang="en-US" sz="2400" dirty="0">
                <a:solidFill>
                  <a:schemeClr val="tx1"/>
                </a:solidFill>
              </a:rPr>
              <a:t>classroom discussion 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3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sz="4800" dirty="0" smtClean="0"/>
              <a:t>Intrapersonal</a:t>
            </a:r>
            <a:endParaRPr lang="en-US" sz="480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953000" y="2590800"/>
            <a:ext cx="4114800" cy="3048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Student can: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•Keep a journal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•Do individual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research on content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•Create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personal portfolios of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their work 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2438400"/>
            <a:ext cx="45720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Teacher can: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•Encourage </a:t>
            </a:r>
            <a:r>
              <a:rPr lang="en-US" sz="2400" dirty="0">
                <a:solidFill>
                  <a:schemeClr val="tx1"/>
                </a:solidFill>
              </a:rPr>
              <a:t>journaling as a positive outlet for expression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•Introduce </a:t>
            </a:r>
            <a:r>
              <a:rPr lang="en-US" sz="2400" dirty="0">
                <a:solidFill>
                  <a:schemeClr val="tx1"/>
                </a:solidFill>
              </a:rPr>
              <a:t>web logging (blogs)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•Make questions </a:t>
            </a:r>
            <a:r>
              <a:rPr lang="en-US" sz="2400" dirty="0">
                <a:solidFill>
                  <a:schemeClr val="tx1"/>
                </a:solidFill>
              </a:rPr>
              <a:t>welcome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•Create </a:t>
            </a:r>
            <a:r>
              <a:rPr lang="en-US" sz="2400" dirty="0">
                <a:solidFill>
                  <a:schemeClr val="tx1"/>
                </a:solidFill>
              </a:rPr>
              <a:t>a positive </a:t>
            </a:r>
            <a:r>
              <a:rPr lang="en-US" sz="2400" dirty="0" smtClean="0">
                <a:solidFill>
                  <a:schemeClr val="tx1"/>
                </a:solidFill>
              </a:rPr>
              <a:t>environment 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07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sz="4800" dirty="0" smtClean="0"/>
              <a:t>Naturalistic</a:t>
            </a:r>
            <a:endParaRPr lang="en-US" sz="480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876800" y="2133600"/>
            <a:ext cx="4114800" cy="3048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Student can: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•Organize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thoughts using natural cycles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•Make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relationships among content and the natural environment </a:t>
            </a:r>
            <a:endParaRPr lang="en-US" sz="24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2133600"/>
            <a:ext cx="48768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Teacher can: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•Take </a:t>
            </a:r>
            <a:r>
              <a:rPr lang="en-US" sz="2400" dirty="0">
                <a:solidFill>
                  <a:schemeClr val="tx1"/>
                </a:solidFill>
              </a:rPr>
              <a:t>students outside to enjoy nature while in learning </a:t>
            </a:r>
            <a:r>
              <a:rPr lang="en-US" sz="2400" dirty="0" smtClean="0">
                <a:solidFill>
                  <a:schemeClr val="tx1"/>
                </a:solidFill>
              </a:rPr>
              <a:t>process. 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•Compare </a:t>
            </a:r>
            <a:r>
              <a:rPr lang="en-US" sz="2400" dirty="0">
                <a:solidFill>
                  <a:schemeClr val="tx1"/>
                </a:solidFill>
              </a:rPr>
              <a:t>authentic subject matter to natural occurrences.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•Relate </a:t>
            </a:r>
            <a:r>
              <a:rPr lang="en-US" sz="2400" dirty="0">
                <a:solidFill>
                  <a:schemeClr val="tx1"/>
                </a:solidFill>
              </a:rPr>
              <a:t>subject matter to stages that occur in nature </a:t>
            </a:r>
          </a:p>
        </p:txBody>
      </p:sp>
    </p:spTree>
    <p:extLst>
      <p:ext uri="{BB962C8B-B14F-4D97-AF65-F5344CB8AC3E}">
        <p14:creationId xmlns:p14="http://schemas.microsoft.com/office/powerpoint/2010/main" val="251082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772400" cy="8381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Reference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81200"/>
            <a:ext cx="7162800" cy="2286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Giles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, E.,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Pitre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, S., Womack, S. (2003). Multiple intelligences and 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learning  styles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.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In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M.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Orey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(Ed.), 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Emerging perspectives  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on learning, teaching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, and 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technology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.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Retrieved from: http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://epltt.coe.uga.edu/</a:t>
            </a:r>
          </a:p>
        </p:txBody>
      </p:sp>
    </p:spTree>
    <p:extLst>
      <p:ext uri="{BB962C8B-B14F-4D97-AF65-F5344CB8AC3E}">
        <p14:creationId xmlns:p14="http://schemas.microsoft.com/office/powerpoint/2010/main" val="353363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sz="4000" dirty="0" smtClean="0"/>
              <a:t>Eight Criteria for Identifying Intelligences: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82" y="2057400"/>
            <a:ext cx="8991600" cy="4038600"/>
          </a:xfrm>
        </p:spPr>
        <p:txBody>
          <a:bodyPr>
            <a:normAutofit fontScale="55000" lnSpcReduction="20000"/>
          </a:bodyPr>
          <a:lstStyle/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5000" dirty="0" smtClean="0">
                <a:solidFill>
                  <a:schemeClr val="tx1"/>
                </a:solidFill>
              </a:rPr>
              <a:t>•	</a:t>
            </a:r>
            <a:r>
              <a:rPr lang="en-US" sz="5000" dirty="0" smtClean="0">
                <a:solidFill>
                  <a:schemeClr val="tx1"/>
                </a:solidFill>
                <a:latin typeface="+mn-lt"/>
              </a:rPr>
              <a:t>Isolation by brain damage/neurological evidence </a:t>
            </a:r>
          </a:p>
          <a:p>
            <a:pPr algn="l"/>
            <a:r>
              <a:rPr lang="en-US" sz="5000" dirty="0" smtClean="0">
                <a:solidFill>
                  <a:schemeClr val="tx1"/>
                </a:solidFill>
                <a:latin typeface="+mn-lt"/>
              </a:rPr>
              <a:t>•	The existence of prodigies, idiot savants, and 	exceptional individuals </a:t>
            </a:r>
          </a:p>
          <a:p>
            <a:pPr algn="l"/>
            <a:r>
              <a:rPr lang="en-US" sz="5000" dirty="0" smtClean="0">
                <a:solidFill>
                  <a:schemeClr val="tx1"/>
                </a:solidFill>
                <a:latin typeface="+mn-lt"/>
              </a:rPr>
              <a:t>•	Distinguishable set of core operations </a:t>
            </a:r>
          </a:p>
          <a:p>
            <a:pPr algn="l"/>
            <a:r>
              <a:rPr lang="en-US" sz="5000" dirty="0" smtClean="0">
                <a:solidFill>
                  <a:schemeClr val="tx1"/>
                </a:solidFill>
                <a:latin typeface="+mn-lt"/>
              </a:rPr>
              <a:t>•	Developmental stages with an expert end state </a:t>
            </a:r>
          </a:p>
          <a:p>
            <a:pPr algn="l"/>
            <a:r>
              <a:rPr lang="en-US" sz="5000" dirty="0" smtClean="0">
                <a:solidFill>
                  <a:schemeClr val="tx1"/>
                </a:solidFill>
                <a:latin typeface="+mn-lt"/>
              </a:rPr>
              <a:t>•	Evolutionary history and plausibility </a:t>
            </a:r>
          </a:p>
          <a:p>
            <a:pPr algn="l"/>
            <a:r>
              <a:rPr lang="en-US" sz="5000" dirty="0" smtClean="0">
                <a:solidFill>
                  <a:schemeClr val="tx1"/>
                </a:solidFill>
                <a:latin typeface="+mn-lt"/>
              </a:rPr>
              <a:t>•	Susceptibility to encoding in a symbol system </a:t>
            </a:r>
          </a:p>
          <a:p>
            <a:pPr algn="l"/>
            <a:r>
              <a:rPr lang="en-US" sz="5000" dirty="0" smtClean="0">
                <a:solidFill>
                  <a:schemeClr val="tx1"/>
                </a:solidFill>
                <a:latin typeface="+mn-lt"/>
              </a:rPr>
              <a:t>•	Support from experimental psychological tasks </a:t>
            </a:r>
          </a:p>
          <a:p>
            <a:pPr algn="l"/>
            <a:r>
              <a:rPr lang="en-US" sz="5000" dirty="0" smtClean="0">
                <a:solidFill>
                  <a:schemeClr val="tx1"/>
                </a:solidFill>
                <a:latin typeface="+mn-lt"/>
              </a:rPr>
              <a:t>•	Support from psychometric research </a:t>
            </a:r>
          </a:p>
          <a:p>
            <a:pPr algn="l"/>
            <a:endParaRPr lang="en-US" sz="5000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6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sz="4000" dirty="0" smtClean="0"/>
              <a:t>Key Points of Gardner's Theory: 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458200" cy="365760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All human beings possess all nine intelligences in varying degrees.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Each individual has a different intelligence profile.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Education can be improved by assessment of students' intelligence profiles and designing activities accordingly.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Each intelligence occupies a different area of the brain.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The nine intelligences may operate in consort or independently from one another.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These nine intelligences may define the human species</a:t>
            </a:r>
            <a:r>
              <a:rPr lang="en-US" dirty="0" smtClean="0">
                <a:latin typeface="+mn-lt"/>
              </a:rPr>
              <a:t>. 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502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1066800"/>
          </a:xfrm>
        </p:spPr>
        <p:txBody>
          <a:bodyPr/>
          <a:lstStyle/>
          <a:p>
            <a:r>
              <a:rPr lang="en-US" sz="4000" dirty="0" smtClean="0"/>
              <a:t>The Nine Intelligences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7543800" cy="4876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Verbal/Linguistic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Logical/Mathematical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Visual/Spatial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Bodily/Kinesthetic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Naturalistic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Musical Intelligence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Interpersonal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Intrapersonal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Existential intelligence (the newly added)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437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772400" cy="1470025"/>
          </a:xfrm>
        </p:spPr>
        <p:txBody>
          <a:bodyPr/>
          <a:lstStyle/>
          <a:p>
            <a:r>
              <a:rPr lang="en-US" sz="4000" dirty="0" smtClean="0"/>
              <a:t>A Close Look at Each Intelligence:</a:t>
            </a:r>
            <a:br>
              <a:rPr lang="en-US" sz="4000" dirty="0" smtClean="0"/>
            </a:br>
            <a:r>
              <a:rPr lang="en-US" sz="4000" dirty="0" smtClean="0"/>
              <a:t>Verbal/Linguistic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657600"/>
            <a:ext cx="8763000" cy="41910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Ability to understand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and manipulate words and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languages.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Teachers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can enhance their students' verbal/linguistic intelligence by having them keep journals, play word games, and by encouraging discussion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Linguistic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intelligence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is highly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valued in education and learning environments. </a:t>
            </a: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19506"/>
            <a:ext cx="2133600" cy="111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23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229600" cy="1470025"/>
          </a:xfrm>
        </p:spPr>
        <p:txBody>
          <a:bodyPr/>
          <a:lstStyle/>
          <a:p>
            <a:r>
              <a:rPr lang="en-US" sz="4000" dirty="0" smtClean="0"/>
              <a:t>Logical/Mathematical Intelligence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7772400" cy="35814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+mn-lt"/>
              </a:rPr>
              <a:t>Ability </a:t>
            </a:r>
            <a:r>
              <a:rPr lang="en-US" sz="2600" dirty="0">
                <a:solidFill>
                  <a:schemeClr val="tx1"/>
                </a:solidFill>
                <a:latin typeface="+mn-lt"/>
              </a:rPr>
              <a:t>to do things with </a:t>
            </a:r>
            <a:r>
              <a:rPr lang="en-US" sz="2600" dirty="0" smtClean="0">
                <a:solidFill>
                  <a:schemeClr val="tx1"/>
                </a:solidFill>
                <a:latin typeface="+mn-lt"/>
              </a:rPr>
              <a:t>data such as </a:t>
            </a:r>
            <a:r>
              <a:rPr lang="en-US" sz="2600" dirty="0">
                <a:solidFill>
                  <a:schemeClr val="tx1"/>
                </a:solidFill>
                <a:latin typeface="+mn-lt"/>
              </a:rPr>
              <a:t>collect, </a:t>
            </a:r>
            <a:r>
              <a:rPr lang="en-US" sz="2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+mn-lt"/>
              </a:rPr>
              <a:t>organize, </a:t>
            </a:r>
            <a:r>
              <a:rPr lang="en-US" sz="2600" dirty="0" smtClean="0">
                <a:solidFill>
                  <a:schemeClr val="tx1"/>
                </a:solidFill>
                <a:latin typeface="+mn-lt"/>
              </a:rPr>
              <a:t>analyze, interpret</a:t>
            </a:r>
            <a:r>
              <a:rPr lang="en-US" sz="2600" dirty="0">
                <a:solidFill>
                  <a:schemeClr val="tx1"/>
                </a:solidFill>
                <a:latin typeface="+mn-lt"/>
              </a:rPr>
              <a:t>, conclude and predict. </a:t>
            </a:r>
            <a:endParaRPr lang="en-US" sz="2600" dirty="0" smtClean="0">
              <a:solidFill>
                <a:schemeClr val="tx1"/>
              </a:solidFill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</a:rPr>
              <a:t>Being strong in this intelligence often implies great scientific </a:t>
            </a:r>
            <a:r>
              <a:rPr lang="en-US" sz="2600" dirty="0" smtClean="0">
                <a:solidFill>
                  <a:schemeClr val="tx1"/>
                </a:solidFill>
                <a:latin typeface="+mn-lt"/>
              </a:rPr>
              <a:t>ability.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+mn-lt"/>
              </a:rPr>
              <a:t>These individuals use inductive </a:t>
            </a:r>
            <a:r>
              <a:rPr lang="en-US" sz="2600" dirty="0">
                <a:solidFill>
                  <a:schemeClr val="tx1"/>
                </a:solidFill>
                <a:latin typeface="+mn-lt"/>
              </a:rPr>
              <a:t>and deductive logic, numeration, and abstract patterns. </a:t>
            </a:r>
            <a:endParaRPr lang="en-US" sz="2600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 Teachers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can strengthen this intelligence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by: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Including critical-thinking activities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Using linear outlining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Creating science-fiction scenarios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Having the students complete logic puzzles</a:t>
            </a: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562600"/>
            <a:ext cx="1155700" cy="120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73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76199"/>
            <a:ext cx="7772400" cy="990599"/>
          </a:xfrm>
        </p:spPr>
        <p:txBody>
          <a:bodyPr/>
          <a:lstStyle/>
          <a:p>
            <a:r>
              <a:rPr lang="en-US" sz="4400" dirty="0" smtClean="0"/>
              <a:t>Visual/Spatial Intelligence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534400" cy="4724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Ability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to form and manipulate a mental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model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People with this kind of intelligence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learn best from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visual presentations such as movies, pictures, videos, and demonstrations using models and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props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They also like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to draw, paint, or sculpt their ideas and often express their feelings and moods through art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They are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especially good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at reading diagrams and maps and enjoy solving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puzzles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. </a:t>
            </a: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Teachers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can foster this intelligence by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using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charts,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diagrams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videotapes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color, art activities,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microscopes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and computer graphics software. 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257800"/>
            <a:ext cx="11430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887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6945"/>
            <a:ext cx="7772400" cy="953655"/>
          </a:xfrm>
        </p:spPr>
        <p:txBody>
          <a:bodyPr/>
          <a:lstStyle/>
          <a:p>
            <a:r>
              <a:rPr lang="en-US" sz="4000" dirty="0"/>
              <a:t>Bodily/Kinesthetic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276600"/>
            <a:ext cx="8915400" cy="3048000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Refers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to people who process information through the sensations they feel in their bodies. </a:t>
            </a: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They like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to move around, touch the people they are talking to and act things out. </a:t>
            </a: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They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enjoy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sports and often can express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themselves through dance. </a:t>
            </a: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Teachers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can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encourage growth in this area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through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the use of touching, feeling, movement,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“hands-on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" activities,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and allowing students to sometimes “squirm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and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wiggle.”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47800"/>
            <a:ext cx="1444625" cy="1869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912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192</TotalTime>
  <Words>1138</Words>
  <Application>Microsoft Office PowerPoint</Application>
  <PresentationFormat>On-screen Show (4:3)</PresentationFormat>
  <Paragraphs>138</Paragraphs>
  <Slides>23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Executive</vt:lpstr>
      <vt:lpstr>Chapter 9: Gardner’s Multiple Intelligences</vt:lpstr>
      <vt:lpstr>PowerPoint Presentation</vt:lpstr>
      <vt:lpstr>Eight Criteria for Identifying Intelligences:</vt:lpstr>
      <vt:lpstr>Key Points of Gardner's Theory:  </vt:lpstr>
      <vt:lpstr>The Nine Intelligences </vt:lpstr>
      <vt:lpstr>A Close Look at Each Intelligence: Verbal/Linguistic</vt:lpstr>
      <vt:lpstr>Logical/Mathematical Intelligence</vt:lpstr>
      <vt:lpstr>Visual/Spatial Intelligence</vt:lpstr>
      <vt:lpstr>Bodily/Kinesthetic</vt:lpstr>
      <vt:lpstr>Naturalistic Intelligence</vt:lpstr>
      <vt:lpstr> Musical Intelligence</vt:lpstr>
      <vt:lpstr>Interpersonal Intelligence</vt:lpstr>
      <vt:lpstr>Intrapersonal Intelligence</vt:lpstr>
      <vt:lpstr>The Ninth Intelligence not Fully Accepted by all Experts:  Existential Intelligence </vt:lpstr>
      <vt:lpstr>Ideas on how to Apply Multiple Intelligences to the Classroom Verbal/Linguistic</vt:lpstr>
      <vt:lpstr>Applying Logical/Mathematical</vt:lpstr>
      <vt:lpstr>Bodily/Kinesthetic </vt:lpstr>
      <vt:lpstr>Visual/Spatial </vt:lpstr>
      <vt:lpstr>Musical</vt:lpstr>
      <vt:lpstr>Interpersonal</vt:lpstr>
      <vt:lpstr>Intrapersonal</vt:lpstr>
      <vt:lpstr>Naturalistic</vt:lpstr>
      <vt:lpstr>Reference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Gardner’s Multiple Intelligences</dc:title>
  <dc:creator>katie</dc:creator>
  <cp:lastModifiedBy>molly</cp:lastModifiedBy>
  <cp:revision>37</cp:revision>
  <dcterms:created xsi:type="dcterms:W3CDTF">2014-12-15T01:50:39Z</dcterms:created>
  <dcterms:modified xsi:type="dcterms:W3CDTF">2015-01-05T03:00:17Z</dcterms:modified>
</cp:coreProperties>
</file>