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831FE68-B04D-4CDC-BC92-E0E29144609C}" type="datetimeFigureOut">
              <a:rPr lang="en-US" smtClean="0"/>
              <a:t>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2FE7E-31E5-4D3D-8EF8-2C6CAAAF0AFC}"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31FE68-B04D-4CDC-BC92-E0E29144609C}" type="datetimeFigureOut">
              <a:rPr lang="en-US" smtClean="0"/>
              <a:t>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2FE7E-31E5-4D3D-8EF8-2C6CAAAF0AF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31FE68-B04D-4CDC-BC92-E0E29144609C}" type="datetimeFigureOut">
              <a:rPr lang="en-US" smtClean="0"/>
              <a:t>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2FE7E-31E5-4D3D-8EF8-2C6CAAAF0AF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831FE68-B04D-4CDC-BC92-E0E29144609C}" type="datetimeFigureOut">
              <a:rPr lang="en-US" smtClean="0"/>
              <a:t>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2FE7E-31E5-4D3D-8EF8-2C6CAAAF0AF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31FE68-B04D-4CDC-BC92-E0E29144609C}" type="datetimeFigureOut">
              <a:rPr lang="en-US" smtClean="0"/>
              <a:t>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2FE7E-31E5-4D3D-8EF8-2C6CAAAF0AF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831FE68-B04D-4CDC-BC92-E0E29144609C}" type="datetimeFigureOut">
              <a:rPr lang="en-US" smtClean="0"/>
              <a:t>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D2FE7E-31E5-4D3D-8EF8-2C6CAAAF0AF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31FE68-B04D-4CDC-BC92-E0E29144609C}" type="datetimeFigureOut">
              <a:rPr lang="en-US" smtClean="0"/>
              <a:t>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D2FE7E-31E5-4D3D-8EF8-2C6CAAAF0AFC}"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31FE68-B04D-4CDC-BC92-E0E29144609C}" type="datetimeFigureOut">
              <a:rPr lang="en-US" smtClean="0"/>
              <a:t>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D2FE7E-31E5-4D3D-8EF8-2C6CAAAF0AF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31FE68-B04D-4CDC-BC92-E0E29144609C}" type="datetimeFigureOut">
              <a:rPr lang="en-US" smtClean="0"/>
              <a:t>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D2FE7E-31E5-4D3D-8EF8-2C6CAAAF0AF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31FE68-B04D-4CDC-BC92-E0E29144609C}" type="datetimeFigureOut">
              <a:rPr lang="en-US" smtClean="0"/>
              <a:t>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D2FE7E-31E5-4D3D-8EF8-2C6CAAAF0AF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31FE68-B04D-4CDC-BC92-E0E29144609C}" type="datetimeFigureOut">
              <a:rPr lang="en-US" smtClean="0"/>
              <a:t>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D2FE7E-31E5-4D3D-8EF8-2C6CAAAF0AFC}"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831FE68-B04D-4CDC-BC92-E0E29144609C}" type="datetimeFigureOut">
              <a:rPr lang="en-US" smtClean="0"/>
              <a:t>1/4/2015</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1D2FE7E-31E5-4D3D-8EF8-2C6CAAAF0AF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 Behaviorism</a:t>
            </a:r>
            <a:endParaRPr lang="en-US" dirty="0"/>
          </a:p>
        </p:txBody>
      </p:sp>
    </p:spTree>
    <p:extLst>
      <p:ext uri="{BB962C8B-B14F-4D97-AF65-F5344CB8AC3E}">
        <p14:creationId xmlns:p14="http://schemas.microsoft.com/office/powerpoint/2010/main" val="2471452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CLASSROOM MANAGEMENT: PUNISHMENT</a:t>
            </a:r>
            <a:br>
              <a:rPr lang="en-US" dirty="0"/>
            </a:br>
            <a:endParaRPr lang="en-US" dirty="0"/>
          </a:p>
        </p:txBody>
      </p:sp>
      <p:sp>
        <p:nvSpPr>
          <p:cNvPr id="3" name="Content Placeholder 2"/>
          <p:cNvSpPr>
            <a:spLocks noGrp="1"/>
          </p:cNvSpPr>
          <p:nvPr>
            <p:ph sz="quarter" idx="13"/>
          </p:nvPr>
        </p:nvSpPr>
        <p:spPr/>
        <p:txBody>
          <a:bodyPr>
            <a:normAutofit fontScale="92500" lnSpcReduction="10000"/>
          </a:bodyPr>
          <a:lstStyle/>
          <a:p>
            <a:pPr lvl="0"/>
            <a:r>
              <a:rPr lang="en-US" dirty="0"/>
              <a:t>In contrast to reinforcement, punishment presents a strong stimulus that </a:t>
            </a:r>
            <a:r>
              <a:rPr lang="en-US" b="1" dirty="0"/>
              <a:t>decreases</a:t>
            </a:r>
            <a:r>
              <a:rPr lang="en-US" dirty="0"/>
              <a:t> the frequency of an </a:t>
            </a:r>
            <a:r>
              <a:rPr lang="en-US" b="1" dirty="0"/>
              <a:t>undesired</a:t>
            </a:r>
            <a:r>
              <a:rPr lang="en-US" dirty="0"/>
              <a:t> behavior.</a:t>
            </a:r>
          </a:p>
          <a:p>
            <a:pPr lvl="0"/>
            <a:r>
              <a:rPr lang="en-US" dirty="0"/>
              <a:t>With positive punishment, something is </a:t>
            </a:r>
            <a:r>
              <a:rPr lang="en-US" b="1" dirty="0"/>
              <a:t>added</a:t>
            </a:r>
            <a:r>
              <a:rPr lang="en-US" dirty="0"/>
              <a:t> to decrease the undesired behavior.  For example, give a student detention for failing to do their homework. </a:t>
            </a:r>
          </a:p>
          <a:p>
            <a:pPr lvl="0"/>
            <a:r>
              <a:rPr lang="en-US" dirty="0"/>
              <a:t>With negative punishment, something is </a:t>
            </a:r>
            <a:r>
              <a:rPr lang="en-US" b="1" dirty="0"/>
              <a:t>removed</a:t>
            </a:r>
            <a:r>
              <a:rPr lang="en-US" dirty="0"/>
              <a:t> to decrease the undesired behavior.  For example, take away a student’s recess time for not following class rules.</a:t>
            </a:r>
          </a:p>
          <a:p>
            <a:endParaRPr lang="en-US" dirty="0"/>
          </a:p>
        </p:txBody>
      </p:sp>
    </p:spTree>
    <p:extLst>
      <p:ext uri="{BB962C8B-B14F-4D97-AF65-F5344CB8AC3E}">
        <p14:creationId xmlns:p14="http://schemas.microsoft.com/office/powerpoint/2010/main" val="3145195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CLASSROOM MANAGEMENT: CONTRACTS</a:t>
            </a:r>
            <a:br>
              <a:rPr lang="en-US" dirty="0"/>
            </a:br>
            <a:endParaRPr lang="en-US" dirty="0"/>
          </a:p>
        </p:txBody>
      </p:sp>
      <p:sp>
        <p:nvSpPr>
          <p:cNvPr id="3" name="Content Placeholder 2"/>
          <p:cNvSpPr>
            <a:spLocks noGrp="1"/>
          </p:cNvSpPr>
          <p:nvPr>
            <p:ph sz="quarter" idx="13"/>
          </p:nvPr>
        </p:nvSpPr>
        <p:spPr/>
        <p:txBody>
          <a:bodyPr>
            <a:normAutofit lnSpcReduction="10000"/>
          </a:bodyPr>
          <a:lstStyle/>
          <a:p>
            <a:pPr lvl="0"/>
            <a:r>
              <a:rPr lang="en-US" dirty="0"/>
              <a:t>Contracts are an effective way of helping students focus on changing an undesirable behavior.</a:t>
            </a:r>
          </a:p>
          <a:p>
            <a:pPr lvl="0"/>
            <a:r>
              <a:rPr lang="en-US" dirty="0"/>
              <a:t>The agreement between the student and the teacher should focus on the behavioral change.  </a:t>
            </a:r>
          </a:p>
          <a:p>
            <a:pPr lvl="1"/>
            <a:r>
              <a:rPr lang="en-US" dirty="0"/>
              <a:t>The relevant behavior should be identified</a:t>
            </a:r>
          </a:p>
          <a:p>
            <a:pPr lvl="1"/>
            <a:r>
              <a:rPr lang="en-US" dirty="0"/>
              <a:t>Together, the student and teacher should decide on the terms of the </a:t>
            </a:r>
            <a:r>
              <a:rPr lang="en-US" dirty="0" smtClean="0"/>
              <a:t>contract.</a:t>
            </a:r>
          </a:p>
          <a:p>
            <a:pPr lvl="1"/>
            <a:r>
              <a:rPr lang="en-US" dirty="0" smtClean="0"/>
              <a:t>Teachers </a:t>
            </a:r>
            <a:r>
              <a:rPr lang="en-US" dirty="0"/>
              <a:t>and parents work together to ensure that the contract is being fulfilled.</a:t>
            </a:r>
          </a:p>
          <a:p>
            <a:endParaRPr lang="en-US" dirty="0"/>
          </a:p>
        </p:txBody>
      </p:sp>
    </p:spTree>
    <p:extLst>
      <p:ext uri="{BB962C8B-B14F-4D97-AF65-F5344CB8AC3E}">
        <p14:creationId xmlns:p14="http://schemas.microsoft.com/office/powerpoint/2010/main" val="2908295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An Example</a:t>
            </a:r>
            <a:endParaRPr lang="en-US" dirty="0"/>
          </a:p>
        </p:txBody>
      </p:sp>
      <p:sp>
        <p:nvSpPr>
          <p:cNvPr id="3" name="Content Placeholder 2"/>
          <p:cNvSpPr>
            <a:spLocks noGrp="1"/>
          </p:cNvSpPr>
          <p:nvPr>
            <p:ph sz="quarter" idx="13"/>
          </p:nvPr>
        </p:nvSpPr>
        <p:spPr/>
        <p:txBody>
          <a:bodyPr/>
          <a:lstStyle/>
          <a:p>
            <a:pPr lvl="0"/>
            <a:r>
              <a:rPr lang="en-US" dirty="0"/>
              <a:t>For example, a contract can help a student who is not completing homework assignments. The teacher and the student design a contract agreeing that the student will stay for extra help, ask parents for help, and complete assigned work on time. The teacher will be available after school, and during free periods for additional assistance.</a:t>
            </a:r>
          </a:p>
          <a:p>
            <a:endParaRPr lang="en-US" dirty="0"/>
          </a:p>
        </p:txBody>
      </p:sp>
    </p:spTree>
    <p:extLst>
      <p:ext uri="{BB962C8B-B14F-4D97-AF65-F5344CB8AC3E}">
        <p14:creationId xmlns:p14="http://schemas.microsoft.com/office/powerpoint/2010/main" val="1492868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CLASSROOM MANAGEMENT: EXTINCTION</a:t>
            </a:r>
          </a:p>
        </p:txBody>
      </p:sp>
      <p:sp>
        <p:nvSpPr>
          <p:cNvPr id="3" name="Content Placeholder 2"/>
          <p:cNvSpPr>
            <a:spLocks noGrp="1"/>
          </p:cNvSpPr>
          <p:nvPr>
            <p:ph sz="quarter" idx="13"/>
          </p:nvPr>
        </p:nvSpPr>
        <p:spPr/>
        <p:txBody>
          <a:bodyPr>
            <a:normAutofit lnSpcReduction="10000"/>
          </a:bodyPr>
          <a:lstStyle/>
          <a:p>
            <a:pPr lvl="0"/>
            <a:r>
              <a:rPr lang="en-US" dirty="0"/>
              <a:t>Extinction is the removal of a previously reinforcing stimulus in order to decrease an undesired behavior.</a:t>
            </a:r>
          </a:p>
          <a:p>
            <a:pPr lvl="0"/>
            <a:r>
              <a:rPr lang="en-US" dirty="0"/>
              <a:t>Example of extinction: Students are frequently late to class, and contrary to school policy, the teacher does not require a late pass.  The teacher decides to enforce the rule requiring a late pass and students begin to arrive on time.  The behavior of being late to class is extinguished.</a:t>
            </a:r>
          </a:p>
          <a:p>
            <a:endParaRPr lang="en-US" dirty="0"/>
          </a:p>
        </p:txBody>
      </p:sp>
    </p:spTree>
    <p:extLst>
      <p:ext uri="{BB962C8B-B14F-4D97-AF65-F5344CB8AC3E}">
        <p14:creationId xmlns:p14="http://schemas.microsoft.com/office/powerpoint/2010/main" val="499229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BEHAVIORISM?</a:t>
            </a:r>
          </a:p>
        </p:txBody>
      </p:sp>
      <p:sp>
        <p:nvSpPr>
          <p:cNvPr id="3" name="Content Placeholder 2"/>
          <p:cNvSpPr>
            <a:spLocks noGrp="1"/>
          </p:cNvSpPr>
          <p:nvPr>
            <p:ph sz="quarter" idx="13"/>
          </p:nvPr>
        </p:nvSpPr>
        <p:spPr/>
        <p:txBody>
          <a:bodyPr>
            <a:normAutofit fontScale="92500" lnSpcReduction="10000"/>
          </a:bodyPr>
          <a:lstStyle/>
          <a:p>
            <a:pPr lvl="0"/>
            <a:r>
              <a:rPr lang="en-US" dirty="0"/>
              <a:t>No matter the various interpretation of Behaviorism, all focus on measurable and observable aspects of human behavior. </a:t>
            </a:r>
            <a:endParaRPr lang="en-US" dirty="0" smtClean="0"/>
          </a:p>
          <a:p>
            <a:pPr lvl="0"/>
            <a:r>
              <a:rPr lang="en-US" dirty="0" smtClean="0"/>
              <a:t>Behaviors </a:t>
            </a:r>
            <a:r>
              <a:rPr lang="en-US" dirty="0"/>
              <a:t>and actions, rather than thoughts or emotions, are worthy of study.</a:t>
            </a:r>
          </a:p>
          <a:p>
            <a:pPr lvl="0"/>
            <a:r>
              <a:rPr lang="en-US" dirty="0"/>
              <a:t>Behaviorists believe that all behavior is learned and can also be unlearned and replaced by new behaviors.  </a:t>
            </a:r>
          </a:p>
          <a:p>
            <a:pPr lvl="0"/>
            <a:r>
              <a:rPr lang="en-US" dirty="0"/>
              <a:t>A key element to this theory of learning is the rewarded response. The desired response must be rewarded in order for learning to take place.</a:t>
            </a:r>
          </a:p>
          <a:p>
            <a:endParaRPr lang="en-US" dirty="0"/>
          </a:p>
        </p:txBody>
      </p:sp>
    </p:spTree>
    <p:extLst>
      <p:ext uri="{BB962C8B-B14F-4D97-AF65-F5344CB8AC3E}">
        <p14:creationId xmlns:p14="http://schemas.microsoft.com/office/powerpoint/2010/main" val="1916101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91600" cy="1447800"/>
          </a:xfrm>
        </p:spPr>
        <p:txBody>
          <a:bodyPr>
            <a:normAutofit fontScale="90000"/>
          </a:bodyPr>
          <a:lstStyle/>
          <a:p>
            <a:r>
              <a:rPr lang="en-US" dirty="0" smtClean="0"/>
              <a:t/>
            </a:r>
            <a:br>
              <a:rPr lang="en-US" dirty="0" smtClean="0"/>
            </a:br>
            <a:r>
              <a:rPr lang="en-US" dirty="0" smtClean="0"/>
              <a:t>ADVOCATES</a:t>
            </a:r>
            <a:r>
              <a:rPr lang="en-US" dirty="0"/>
              <a:t>: JOHN B. </a:t>
            </a:r>
            <a:r>
              <a:rPr lang="en-US" dirty="0" smtClean="0"/>
              <a:t>WATSON &amp; B. F. SKINNER</a:t>
            </a:r>
            <a:r>
              <a:rPr lang="en-US" dirty="0"/>
              <a:t/>
            </a:r>
            <a:br>
              <a:rPr lang="en-US" dirty="0"/>
            </a:br>
            <a:endParaRPr lang="en-US" dirty="0"/>
          </a:p>
        </p:txBody>
      </p:sp>
      <p:sp>
        <p:nvSpPr>
          <p:cNvPr id="3" name="Content Placeholder 2"/>
          <p:cNvSpPr>
            <a:spLocks noGrp="1"/>
          </p:cNvSpPr>
          <p:nvPr>
            <p:ph sz="quarter" idx="13"/>
          </p:nvPr>
        </p:nvSpPr>
        <p:spPr>
          <a:xfrm>
            <a:off x="1219200" y="2362200"/>
            <a:ext cx="6400800" cy="3474720"/>
          </a:xfrm>
        </p:spPr>
        <p:txBody>
          <a:bodyPr>
            <a:normAutofit lnSpcReduction="10000"/>
          </a:bodyPr>
          <a:lstStyle/>
          <a:p>
            <a:pPr lvl="0"/>
            <a:r>
              <a:rPr lang="en-US" dirty="0"/>
              <a:t>John B. Watson and B. F. Skinner are the principal originators of the behaviorist approaches to learning.</a:t>
            </a:r>
          </a:p>
          <a:p>
            <a:pPr lvl="0"/>
            <a:r>
              <a:rPr lang="en-US" dirty="0"/>
              <a:t>Watson was influenced by Pavlov’s theory of classical conditioning and believed that conclusions about human development could only be made from directly observable overt behavior.  In his stimulus-response model, specific stimuli evoked observable responses in human behavior.</a:t>
            </a:r>
          </a:p>
          <a:p>
            <a:endParaRPr lang="en-US" dirty="0"/>
          </a:p>
        </p:txBody>
      </p:sp>
    </p:spTree>
    <p:extLst>
      <p:ext uri="{BB962C8B-B14F-4D97-AF65-F5344CB8AC3E}">
        <p14:creationId xmlns:p14="http://schemas.microsoft.com/office/powerpoint/2010/main" val="3475246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ADVOCATES</a:t>
            </a:r>
            <a:r>
              <a:rPr lang="en-US" dirty="0"/>
              <a:t> </a:t>
            </a:r>
            <a:r>
              <a:rPr lang="en-US" dirty="0" smtClean="0"/>
              <a:t>continue….</a:t>
            </a:r>
            <a:endParaRPr lang="en-US" dirty="0"/>
          </a:p>
        </p:txBody>
      </p:sp>
      <p:sp>
        <p:nvSpPr>
          <p:cNvPr id="3" name="Content Placeholder 2"/>
          <p:cNvSpPr>
            <a:spLocks noGrp="1"/>
          </p:cNvSpPr>
          <p:nvPr>
            <p:ph sz="quarter" idx="13"/>
          </p:nvPr>
        </p:nvSpPr>
        <p:spPr/>
        <p:txBody>
          <a:bodyPr>
            <a:normAutofit fontScale="85000" lnSpcReduction="20000"/>
          </a:bodyPr>
          <a:lstStyle/>
          <a:p>
            <a:pPr lvl="0"/>
            <a:r>
              <a:rPr lang="en-US" dirty="0"/>
              <a:t>Skinner expanded on Watson’s stimulus-response model by developing his operant  conditioning model.</a:t>
            </a:r>
          </a:p>
          <a:p>
            <a:pPr lvl="0"/>
            <a:r>
              <a:rPr lang="en-US" dirty="0"/>
              <a:t>With operant conditioning, part of the desired behavior or a random act that approaches it is rewarded. According to Skinner, “things we call pleasant have an energizing or strengthening effect on our behavior” so humans and animals repeat pleasurable acts and stop unpleasant ones.  </a:t>
            </a:r>
          </a:p>
          <a:p>
            <a:pPr lvl="0"/>
            <a:r>
              <a:rPr lang="en-US" dirty="0"/>
              <a:t>Skinner’s experiments on animals demonstrate operant conditioning.  For example, a rat presses a bar and receives a food pellet; it will likely press the bar again.  The pressing of the bar is the operant and the food pellet is </a:t>
            </a:r>
            <a:r>
              <a:rPr lang="en-US" dirty="0" smtClean="0"/>
              <a:t>the </a:t>
            </a:r>
            <a:r>
              <a:rPr lang="en-US" dirty="0" err="1" smtClean="0"/>
              <a:t>reinforcer</a:t>
            </a:r>
            <a:r>
              <a:rPr lang="en-US" dirty="0"/>
              <a:t>.  </a:t>
            </a:r>
          </a:p>
          <a:p>
            <a:endParaRPr lang="en-US" dirty="0"/>
          </a:p>
        </p:txBody>
      </p:sp>
    </p:spTree>
    <p:extLst>
      <p:ext uri="{BB962C8B-B14F-4D97-AF65-F5344CB8AC3E}">
        <p14:creationId xmlns:p14="http://schemas.microsoft.com/office/powerpoint/2010/main" val="187753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BEHAVIORISM LEARNING: MODELING</a:t>
            </a:r>
          </a:p>
        </p:txBody>
      </p:sp>
      <p:sp>
        <p:nvSpPr>
          <p:cNvPr id="3" name="Content Placeholder 2"/>
          <p:cNvSpPr>
            <a:spLocks noGrp="1"/>
          </p:cNvSpPr>
          <p:nvPr>
            <p:ph sz="quarter" idx="13"/>
          </p:nvPr>
        </p:nvSpPr>
        <p:spPr/>
        <p:txBody>
          <a:bodyPr>
            <a:normAutofit lnSpcReduction="10000"/>
          </a:bodyPr>
          <a:lstStyle/>
          <a:p>
            <a:pPr lvl="0"/>
            <a:r>
              <a:rPr lang="en-US" dirty="0"/>
              <a:t>Modeling is observational learning in which a child sees a behavior and attempts to reproduce that behavior.  </a:t>
            </a:r>
          </a:p>
          <a:p>
            <a:pPr lvl="0"/>
            <a:r>
              <a:rPr lang="en-US" dirty="0"/>
              <a:t>Children acquire favorable and unfavorable behaviors through modeling.  An example of modeling is a child who kicks another child after seeing this on the playground.</a:t>
            </a:r>
          </a:p>
          <a:p>
            <a:r>
              <a:rPr lang="en-US" dirty="0"/>
              <a:t>Teachers can use modeling to demonstrate behavior and encourage children to learn from observation.</a:t>
            </a:r>
          </a:p>
        </p:txBody>
      </p:sp>
    </p:spTree>
    <p:extLst>
      <p:ext uri="{BB962C8B-B14F-4D97-AF65-F5344CB8AC3E}">
        <p14:creationId xmlns:p14="http://schemas.microsoft.com/office/powerpoint/2010/main" val="3433290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BEHAVIORISM LEARNING: SHAPING</a:t>
            </a:r>
            <a:br>
              <a:rPr lang="en-US" dirty="0"/>
            </a:br>
            <a:endParaRPr lang="en-US" dirty="0"/>
          </a:p>
        </p:txBody>
      </p:sp>
      <p:sp>
        <p:nvSpPr>
          <p:cNvPr id="3" name="Content Placeholder 2"/>
          <p:cNvSpPr>
            <a:spLocks noGrp="1"/>
          </p:cNvSpPr>
          <p:nvPr>
            <p:ph sz="quarter" idx="13"/>
          </p:nvPr>
        </p:nvSpPr>
        <p:spPr/>
        <p:txBody>
          <a:bodyPr/>
          <a:lstStyle/>
          <a:p>
            <a:pPr lvl="0"/>
            <a:r>
              <a:rPr lang="en-US" dirty="0"/>
              <a:t>Shaping is the process of gradually changing a given response over a period of time. </a:t>
            </a:r>
          </a:p>
          <a:p>
            <a:pPr lvl="0"/>
            <a:r>
              <a:rPr lang="en-US" dirty="0"/>
              <a:t>The desired behavior is segmented into small steps.  As each step progresses toward the desired behavior, it is rewarded with a positive </a:t>
            </a:r>
            <a:r>
              <a:rPr lang="en-US" dirty="0" err="1"/>
              <a:t>reinforcer</a:t>
            </a:r>
            <a:r>
              <a:rPr lang="en-US" dirty="0"/>
              <a:t>.</a:t>
            </a:r>
          </a:p>
          <a:p>
            <a:pPr lvl="0"/>
            <a:r>
              <a:rPr lang="en-US" dirty="0"/>
              <a:t>The behavior gradually changes from a negative one to a positive one.</a:t>
            </a:r>
          </a:p>
          <a:p>
            <a:endParaRPr lang="en-US" dirty="0"/>
          </a:p>
        </p:txBody>
      </p:sp>
    </p:spTree>
    <p:extLst>
      <p:ext uri="{BB962C8B-B14F-4D97-AF65-F5344CB8AC3E}">
        <p14:creationId xmlns:p14="http://schemas.microsoft.com/office/powerpoint/2010/main" val="514177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sp>
        <p:nvSpPr>
          <p:cNvPr id="3" name="Content Placeholder 2"/>
          <p:cNvSpPr>
            <a:spLocks noGrp="1"/>
          </p:cNvSpPr>
          <p:nvPr>
            <p:ph sz="quarter" idx="13"/>
          </p:nvPr>
        </p:nvSpPr>
        <p:spPr/>
        <p:txBody>
          <a:bodyPr>
            <a:normAutofit fontScale="92500" lnSpcReduction="10000"/>
          </a:bodyPr>
          <a:lstStyle/>
          <a:p>
            <a:pPr lvl="0"/>
            <a:r>
              <a:rPr lang="en-US" dirty="0" smtClean="0"/>
              <a:t>A </a:t>
            </a:r>
            <a:r>
              <a:rPr lang="en-US" dirty="0"/>
              <a:t>group of students enter the classroom noisily and walk around the room.  The classroom teacher wants students to enter the classroom, sit down and wait quietly until the bell rings.  She offers a point system to the students, in which they accumulate points to redeem rewards.  They enter the classroom and sit down, but continue to talk after the bell rings.  They earn one point for improvement since all students are seated.  Next time, the students must be seated and quiet to earn points.  </a:t>
            </a:r>
          </a:p>
          <a:p>
            <a:endParaRPr lang="en-US" dirty="0"/>
          </a:p>
        </p:txBody>
      </p:sp>
    </p:spTree>
    <p:extLst>
      <p:ext uri="{BB962C8B-B14F-4D97-AF65-F5344CB8AC3E}">
        <p14:creationId xmlns:p14="http://schemas.microsoft.com/office/powerpoint/2010/main" val="1742718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BEHAVIORISM LEARNING: CUEING</a:t>
            </a:r>
            <a:br>
              <a:rPr lang="en-US" dirty="0"/>
            </a:br>
            <a:endParaRPr lang="en-US" dirty="0"/>
          </a:p>
        </p:txBody>
      </p:sp>
      <p:sp>
        <p:nvSpPr>
          <p:cNvPr id="3" name="Content Placeholder 2"/>
          <p:cNvSpPr>
            <a:spLocks noGrp="1"/>
          </p:cNvSpPr>
          <p:nvPr>
            <p:ph sz="quarter" idx="13"/>
          </p:nvPr>
        </p:nvSpPr>
        <p:spPr/>
        <p:txBody>
          <a:bodyPr>
            <a:normAutofit fontScale="92500" lnSpcReduction="20000"/>
          </a:bodyPr>
          <a:lstStyle/>
          <a:p>
            <a:pPr lvl="0"/>
            <a:r>
              <a:rPr lang="en-US" dirty="0"/>
              <a:t>Cueing uses verbal or non-verbal responses to make someone aware if their behavior is appropriate or inappropriate.</a:t>
            </a:r>
          </a:p>
          <a:p>
            <a:pPr lvl="0"/>
            <a:r>
              <a:rPr lang="en-US" dirty="0"/>
              <a:t>Teachers can discuss the use of a cue immediately before the desired action is expected to help student recall correct behavior.</a:t>
            </a:r>
          </a:p>
          <a:p>
            <a:pPr lvl="0"/>
            <a:r>
              <a:rPr lang="en-US" dirty="0"/>
              <a:t>For example: If the teacher is working with a student who consistently answers without raising his hand, the teacher should discuss how she will use a cue of hand-raising at the end of a question posed to the class to remind him to raise his hand before answering.</a:t>
            </a:r>
          </a:p>
          <a:p>
            <a:endParaRPr lang="en-US" dirty="0"/>
          </a:p>
        </p:txBody>
      </p:sp>
    </p:spTree>
    <p:extLst>
      <p:ext uri="{BB962C8B-B14F-4D97-AF65-F5344CB8AC3E}">
        <p14:creationId xmlns:p14="http://schemas.microsoft.com/office/powerpoint/2010/main" val="2143511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CLASSROOM MANAGEMENT: REINFORCEMENT  </a:t>
            </a:r>
            <a:br>
              <a:rPr lang="en-US" dirty="0"/>
            </a:br>
            <a:endParaRPr lang="en-US" dirty="0"/>
          </a:p>
        </p:txBody>
      </p:sp>
      <p:sp>
        <p:nvSpPr>
          <p:cNvPr id="3" name="Content Placeholder 2"/>
          <p:cNvSpPr>
            <a:spLocks noGrp="1"/>
          </p:cNvSpPr>
          <p:nvPr>
            <p:ph sz="quarter" idx="13"/>
          </p:nvPr>
        </p:nvSpPr>
        <p:spPr>
          <a:xfrm>
            <a:off x="304800" y="731520"/>
            <a:ext cx="8382000" cy="3474720"/>
          </a:xfrm>
        </p:spPr>
        <p:txBody>
          <a:bodyPr>
            <a:noAutofit/>
          </a:bodyPr>
          <a:lstStyle/>
          <a:p>
            <a:pPr lvl="0"/>
            <a:r>
              <a:rPr lang="en-US" sz="1600" dirty="0"/>
              <a:t>Behaviorist techniques have long been used in education to promote desirable behavior and discourage inappropriate behavior.  Some of the methods that come from behaviorist theory used in classroom management are reinforcement, punishment, contracts, and extinction.</a:t>
            </a:r>
          </a:p>
          <a:p>
            <a:pPr lvl="0"/>
            <a:r>
              <a:rPr lang="en-US" sz="1600" dirty="0"/>
              <a:t>Reinforcement is defined as anything that </a:t>
            </a:r>
            <a:r>
              <a:rPr lang="en-US" sz="1600" b="1" dirty="0"/>
              <a:t>increases</a:t>
            </a:r>
            <a:r>
              <a:rPr lang="en-US" sz="1600" dirty="0"/>
              <a:t> the </a:t>
            </a:r>
            <a:r>
              <a:rPr lang="en-US" sz="1600" b="1" dirty="0"/>
              <a:t>desired</a:t>
            </a:r>
            <a:r>
              <a:rPr lang="en-US" sz="1600" dirty="0"/>
              <a:t> behavior.</a:t>
            </a:r>
          </a:p>
          <a:p>
            <a:pPr lvl="0"/>
            <a:r>
              <a:rPr lang="en-US" sz="1600" dirty="0"/>
              <a:t>With positive reinforcement, something is </a:t>
            </a:r>
            <a:r>
              <a:rPr lang="en-US" sz="1600" b="1" dirty="0"/>
              <a:t>added</a:t>
            </a:r>
            <a:r>
              <a:rPr lang="en-US" sz="1600" dirty="0"/>
              <a:t> to increase the desired behavior.  An example of positive reinforcement would be giving a student a compliment on good performance.  Students are rewarded by this and therefore, they will continue to perform the desired behavior in order to receive the positive reinforcement.</a:t>
            </a:r>
          </a:p>
          <a:p>
            <a:pPr lvl="0"/>
            <a:r>
              <a:rPr lang="en-US" sz="1600" dirty="0"/>
              <a:t>With negative reinforcement, something is </a:t>
            </a:r>
            <a:r>
              <a:rPr lang="en-US" sz="1600" b="1" dirty="0"/>
              <a:t>removed</a:t>
            </a:r>
            <a:r>
              <a:rPr lang="en-US" sz="1600" dirty="0"/>
              <a:t> to increase a desired behavior.  For example, give a free homework pass for turning in assignments on time.  You increase the desired behavior by removing something that a student finds unpleasant; lightening the load so to speak.</a:t>
            </a:r>
          </a:p>
          <a:p>
            <a:endParaRPr lang="en-US" sz="1600" dirty="0"/>
          </a:p>
        </p:txBody>
      </p:sp>
    </p:spTree>
    <p:extLst>
      <p:ext uri="{BB962C8B-B14F-4D97-AF65-F5344CB8AC3E}">
        <p14:creationId xmlns:p14="http://schemas.microsoft.com/office/powerpoint/2010/main" val="3583968066"/>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124</TotalTime>
  <Words>1021</Words>
  <Application>Microsoft Office PowerPoint</Application>
  <PresentationFormat>On-screen Show (4:3)</PresentationFormat>
  <Paragraphs>47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Slipstream</vt:lpstr>
      <vt:lpstr>Chapter 1: Behaviorism</vt:lpstr>
      <vt:lpstr>WHAT IS BEHAVIORISM?</vt:lpstr>
      <vt:lpstr> ADVOCATES: JOHN B. WATSON &amp; B. F. SKINNER </vt:lpstr>
      <vt:lpstr>ADVOCATES continue….</vt:lpstr>
      <vt:lpstr>BEHAVIORISM LEARNING: MODELING</vt:lpstr>
      <vt:lpstr>BEHAVIORISM LEARNING: SHAPING </vt:lpstr>
      <vt:lpstr>An Example</vt:lpstr>
      <vt:lpstr>BEHAVIORISM LEARNING: CUEING </vt:lpstr>
      <vt:lpstr>CLASSROOM MANAGEMENT: REINFORCEMENT   </vt:lpstr>
      <vt:lpstr>CLASSROOM MANAGEMENT: PUNISHMENT </vt:lpstr>
      <vt:lpstr>CLASSROOM MANAGEMENT: CONTRACTS </vt:lpstr>
      <vt:lpstr>Contract: An Example</vt:lpstr>
      <vt:lpstr>CLASSROOM MANAGEMENT: EXTINCTION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dc:creator>
  <cp:lastModifiedBy>molly</cp:lastModifiedBy>
  <cp:revision>4</cp:revision>
  <dcterms:created xsi:type="dcterms:W3CDTF">2014-12-22T08:12:02Z</dcterms:created>
  <dcterms:modified xsi:type="dcterms:W3CDTF">2015-01-04T18:43:57Z</dcterms:modified>
</cp:coreProperties>
</file>