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784B-C9A1-45EC-8788-54D2D8BD4F1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D1BBA-8E39-499A-A556-908B73E07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772400" cy="10437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12: Information </a:t>
            </a:r>
            <a:r>
              <a:rPr lang="en-US" dirty="0" smtClean="0"/>
              <a:t>Processing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7346" y="4953000"/>
            <a:ext cx="7608454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Developed by multiple researchers in the 1950s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table below summarizes the purpose, capacity and duration of each type of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Tab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97934"/>
            <a:ext cx="9144000" cy="2686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/>
              <a:t>Implications of Information Processing Theory for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828800"/>
            <a:ext cx="8991600" cy="43434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Memory </a:t>
            </a:r>
            <a:r>
              <a:rPr lang="en-US" sz="2400" dirty="0">
                <a:solidFill>
                  <a:schemeClr val="tx1"/>
                </a:solidFill>
              </a:rPr>
              <a:t>stores are extremely limited in both sensory and working </a:t>
            </a:r>
            <a:r>
              <a:rPr lang="en-US" sz="2400" dirty="0" smtClean="0">
                <a:solidFill>
                  <a:schemeClr val="tx1"/>
                </a:solidFill>
              </a:rPr>
              <a:t>memory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Teachers should make sure students selectively focus </a:t>
            </a:r>
            <a:r>
              <a:rPr lang="en-US" sz="2400" dirty="0">
                <a:solidFill>
                  <a:schemeClr val="tx1"/>
                </a:solidFill>
              </a:rPr>
              <a:t>their attention on important information and </a:t>
            </a:r>
            <a:r>
              <a:rPr lang="en-US" sz="2400" dirty="0" smtClean="0">
                <a:solidFill>
                  <a:schemeClr val="tx1"/>
                </a:solidFill>
              </a:rPr>
              <a:t>engage </a:t>
            </a:r>
            <a:r>
              <a:rPr lang="en-US" sz="2400" dirty="0">
                <a:solidFill>
                  <a:schemeClr val="tx1"/>
                </a:solidFill>
              </a:rPr>
              <a:t>in as much automated processing as </a:t>
            </a:r>
            <a:r>
              <a:rPr lang="en-US" sz="2400" dirty="0" smtClean="0">
                <a:solidFill>
                  <a:schemeClr val="tx1"/>
                </a:solidFill>
              </a:rPr>
              <a:t>possible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Relevant </a:t>
            </a:r>
            <a:r>
              <a:rPr lang="en-US" sz="2400" dirty="0">
                <a:solidFill>
                  <a:schemeClr val="tx1"/>
                </a:solidFill>
              </a:rPr>
              <a:t>prior knowledge facilitates encoding and retrieval </a:t>
            </a:r>
            <a:r>
              <a:rPr lang="en-US" sz="2400" dirty="0" smtClean="0">
                <a:solidFill>
                  <a:schemeClr val="tx1"/>
                </a:solidFill>
              </a:rPr>
              <a:t>processes.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Helping </a:t>
            </a:r>
            <a:r>
              <a:rPr lang="en-US" sz="2400" dirty="0">
                <a:solidFill>
                  <a:schemeClr val="tx1"/>
                </a:solidFill>
              </a:rPr>
              <a:t>students use their prior knowledge when learning new information promotes learning.</a:t>
            </a:r>
          </a:p>
        </p:txBody>
      </p:sp>
    </p:spTree>
    <p:extLst>
      <p:ext uri="{BB962C8B-B14F-4D97-AF65-F5344CB8AC3E}">
        <p14:creationId xmlns:p14="http://schemas.microsoft.com/office/powerpoint/2010/main" val="2497405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839200" cy="1470025"/>
          </a:xfrm>
        </p:spPr>
        <p:txBody>
          <a:bodyPr/>
          <a:lstStyle/>
          <a:p>
            <a:r>
              <a:rPr lang="en-US" dirty="0"/>
              <a:t>Importance </a:t>
            </a:r>
            <a:r>
              <a:rPr lang="en-US" dirty="0" smtClean="0"/>
              <a:t>of organization</a:t>
            </a:r>
            <a:r>
              <a:rPr lang="en-US" dirty="0"/>
              <a:t>, inferences, and elaboration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828800"/>
            <a:ext cx="8991600" cy="4572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Organization</a:t>
            </a:r>
            <a:r>
              <a:rPr lang="en-US" sz="2400" dirty="0" smtClean="0">
                <a:solidFill>
                  <a:schemeClr val="tx1"/>
                </a:solidFill>
              </a:rPr>
              <a:t>-Activating </a:t>
            </a:r>
            <a:r>
              <a:rPr lang="en-US" sz="2400" dirty="0">
                <a:solidFill>
                  <a:schemeClr val="tx1"/>
                </a:solidFill>
              </a:rPr>
              <a:t>existing knowledge prior to instruction, or providing a visual diagram of how information is organized, is one of the best ways to facilitate learning new information.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Inferences</a:t>
            </a:r>
            <a:r>
              <a:rPr lang="en-US" sz="2400" dirty="0">
                <a:solidFill>
                  <a:schemeClr val="tx1"/>
                </a:solidFill>
              </a:rPr>
              <a:t>-Constructing inferences involves making connections between separate concepts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Elaboration</a:t>
            </a:r>
            <a:r>
              <a:rPr lang="en-US" sz="2400" dirty="0" smtClean="0">
                <a:solidFill>
                  <a:schemeClr val="tx1"/>
                </a:solidFill>
              </a:rPr>
              <a:t>-Refers </a:t>
            </a:r>
            <a:r>
              <a:rPr lang="en-US" sz="2400" dirty="0">
                <a:solidFill>
                  <a:schemeClr val="tx1"/>
                </a:solidFill>
              </a:rPr>
              <a:t>to increasing the meaningfulness of information by connecting new information to ideas already known.</a:t>
            </a:r>
          </a:p>
        </p:txBody>
      </p:sp>
    </p:spTree>
    <p:extLst>
      <p:ext uri="{BB962C8B-B14F-4D97-AF65-F5344CB8AC3E}">
        <p14:creationId xmlns:p14="http://schemas.microsoft.com/office/powerpoint/2010/main" val="3496371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06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Reference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295400"/>
            <a:ext cx="8991600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solidFill>
                  <a:schemeClr val="tx1"/>
                </a:solidFill>
              </a:rPr>
              <a:t>Schraw</a:t>
            </a:r>
            <a:r>
              <a:rPr lang="en-US" sz="2400" dirty="0">
                <a:solidFill>
                  <a:schemeClr val="tx1"/>
                </a:solidFill>
              </a:rPr>
              <a:t>, G., &amp; </a:t>
            </a:r>
            <a:r>
              <a:rPr lang="en-US" sz="2400" dirty="0" err="1">
                <a:solidFill>
                  <a:schemeClr val="tx1"/>
                </a:solidFill>
              </a:rPr>
              <a:t>McCrudden</a:t>
            </a:r>
            <a:r>
              <a:rPr lang="en-US" sz="2400" dirty="0">
                <a:solidFill>
                  <a:schemeClr val="tx1"/>
                </a:solidFill>
              </a:rPr>
              <a:t>, M. (n. d.) Information processing theory</a:t>
            </a:r>
            <a:r>
              <a:rPr lang="en-US" sz="2400" dirty="0" smtClean="0">
                <a:solidFill>
                  <a:schemeClr val="tx1"/>
                </a:solidFill>
              </a:rPr>
              <a:t>. 	</a:t>
            </a:r>
            <a:r>
              <a:rPr lang="en-US" sz="2400" i="1" dirty="0" smtClean="0">
                <a:solidFill>
                  <a:schemeClr val="tx1"/>
                </a:solidFill>
              </a:rPr>
              <a:t>Education.com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>
                <a:solidFill>
                  <a:schemeClr val="tx1"/>
                </a:solidFill>
              </a:rPr>
              <a:t>Retrieved from </a:t>
            </a:r>
            <a:r>
              <a:rPr lang="en-US" sz="2400" dirty="0" smtClean="0">
                <a:solidFill>
                  <a:schemeClr val="tx1"/>
                </a:solidFill>
              </a:rPr>
              <a:t>	http</a:t>
            </a:r>
            <a:r>
              <a:rPr lang="en-US" sz="2400" dirty="0">
                <a:solidFill>
                  <a:schemeClr val="tx1"/>
                </a:solidFill>
              </a:rPr>
              <a:t>://</a:t>
            </a:r>
            <a:r>
              <a:rPr lang="en-US" sz="2400" dirty="0" smtClean="0">
                <a:solidFill>
                  <a:schemeClr val="tx1"/>
                </a:solidFill>
              </a:rPr>
              <a:t>www.education.com/reference/article/information-	processing-theory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0591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Information Processing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077200" cy="3962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Consists of three components: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S</a:t>
            </a:r>
            <a:r>
              <a:rPr lang="en-US" sz="3600" dirty="0" smtClean="0">
                <a:solidFill>
                  <a:schemeClr val="tx1"/>
                </a:solidFill>
              </a:rPr>
              <a:t>ensory memory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W</a:t>
            </a:r>
            <a:r>
              <a:rPr lang="en-US" sz="3600" dirty="0" smtClean="0">
                <a:solidFill>
                  <a:schemeClr val="tx1"/>
                </a:solidFill>
              </a:rPr>
              <a:t>orking memory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L</a:t>
            </a:r>
            <a:r>
              <a:rPr lang="en-US" sz="3600" dirty="0" smtClean="0">
                <a:solidFill>
                  <a:schemeClr val="tx1"/>
                </a:solidFill>
              </a:rPr>
              <a:t>ong-term memory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Information Processing Model</a:t>
            </a:r>
            <a:endParaRPr lang="en-US" dirty="0"/>
          </a:p>
        </p:txBody>
      </p:sp>
      <p:pic>
        <p:nvPicPr>
          <p:cNvPr id="4" name="Picture 2" descr="Fig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62200"/>
            <a:ext cx="7260095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499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66799"/>
          </a:xfrm>
        </p:spPr>
        <p:txBody>
          <a:bodyPr/>
          <a:lstStyle/>
          <a:p>
            <a:r>
              <a:rPr lang="en-US" dirty="0" smtClean="0"/>
              <a:t>Sensory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1816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The main purpose of sensory memory is to screen incoming stimuli and process only those stimuli that are most relevant at the present time.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Sensory memory processes incoming sensory information for very only a few seconds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The amount of information held at any given moment in sensory memory is limited to only a few elements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8458200" cy="914400"/>
          </a:xfrm>
        </p:spPr>
        <p:txBody>
          <a:bodyPr/>
          <a:lstStyle/>
          <a:p>
            <a:r>
              <a:rPr lang="en-US" dirty="0" smtClean="0"/>
              <a:t>Sensory Memory Continued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772400" cy="36576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nformation processing in sensory memory usually occurs too quickly for people to consciously control what they attend to.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Information that is relevant to the task at hand, and familiar are the most likely types of information to be processed and forwarded to the working memory buffer.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Information that is highly relevant receives conscious processing only if it is crucial to a task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Working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763000" cy="3200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Working memory is a multi-component temporary memory system in which information is assigned meaning, and linked to other information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After stimuli enter sensory memory, they are either forwarded to working memory or deleted from the system.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686800" cy="1470025"/>
          </a:xfrm>
        </p:spPr>
        <p:txBody>
          <a:bodyPr/>
          <a:lstStyle/>
          <a:p>
            <a:r>
              <a:rPr lang="en-US" dirty="0" smtClean="0"/>
              <a:t>Three Components of Working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362200"/>
            <a:ext cx="8991600" cy="3276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i="1" dirty="0" smtClean="0">
                <a:solidFill>
                  <a:schemeClr val="tx1"/>
                </a:solidFill>
              </a:rPr>
              <a:t>Executive control system</a:t>
            </a:r>
            <a:r>
              <a:rPr lang="en-US" sz="2400" i="1" dirty="0" smtClean="0">
                <a:solidFill>
                  <a:schemeClr val="tx1"/>
                </a:solidFill>
              </a:rPr>
              <a:t>-</a:t>
            </a: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dirty="0" smtClean="0">
                <a:solidFill>
                  <a:schemeClr val="tx1"/>
                </a:solidFill>
              </a:rPr>
              <a:t>here humans make conscious meaning of the information they process 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2400" i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i="1" dirty="0" err="1">
                <a:solidFill>
                  <a:schemeClr val="tx1"/>
                </a:solidFill>
              </a:rPr>
              <a:t>A</a:t>
            </a:r>
            <a:r>
              <a:rPr lang="en-US" sz="2400" b="1" i="1" dirty="0" err="1" smtClean="0">
                <a:solidFill>
                  <a:schemeClr val="tx1"/>
                </a:solidFill>
              </a:rPr>
              <a:t>rticulatory</a:t>
            </a:r>
            <a:r>
              <a:rPr lang="en-US" sz="2400" b="1" i="1" dirty="0" smtClean="0">
                <a:solidFill>
                  <a:schemeClr val="tx1"/>
                </a:solidFill>
              </a:rPr>
              <a:t> loop- </a:t>
            </a:r>
            <a:r>
              <a:rPr lang="en-US" sz="2400" dirty="0" smtClean="0">
                <a:solidFill>
                  <a:schemeClr val="tx1"/>
                </a:solidFill>
              </a:rPr>
              <a:t>Maintains and further processes verbal information</a:t>
            </a:r>
            <a:r>
              <a:rPr lang="en-US" sz="2400" dirty="0" smtClean="0"/>
              <a:t>. </a:t>
            </a: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i="1" dirty="0">
                <a:solidFill>
                  <a:schemeClr val="tx1"/>
                </a:solidFill>
              </a:rPr>
              <a:t>V</a:t>
            </a:r>
            <a:r>
              <a:rPr lang="en-US" sz="2400" b="1" i="1" dirty="0" smtClean="0">
                <a:solidFill>
                  <a:schemeClr val="tx1"/>
                </a:solidFill>
              </a:rPr>
              <a:t>isual-spatial sketch pad-</a:t>
            </a:r>
            <a:r>
              <a:rPr lang="en-US" sz="2400" dirty="0" smtClean="0">
                <a:solidFill>
                  <a:schemeClr val="tx1"/>
                </a:solidFill>
              </a:rPr>
              <a:t>Barring rehearsal (e.g., repeating a telephone number), information is either forwarded to long-term memory or is deleted from the system.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1"/>
            <a:ext cx="7772400" cy="1066799"/>
          </a:xfrm>
        </p:spPr>
        <p:txBody>
          <a:bodyPr/>
          <a:lstStyle/>
          <a:p>
            <a:r>
              <a:rPr lang="en-US" dirty="0" smtClean="0"/>
              <a:t>Long-Term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371600"/>
            <a:ext cx="8991600" cy="37338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</a:rPr>
              <a:t>Role is </a:t>
            </a:r>
            <a:r>
              <a:rPr lang="en-US" sz="3000" dirty="0">
                <a:solidFill>
                  <a:schemeClr val="tx1"/>
                </a:solidFill>
              </a:rPr>
              <a:t>to provide </a:t>
            </a:r>
            <a:r>
              <a:rPr lang="en-US" sz="3000" dirty="0" smtClean="0">
                <a:solidFill>
                  <a:schemeClr val="tx1"/>
                </a:solidFill>
              </a:rPr>
              <a:t>an unlimited </a:t>
            </a:r>
            <a:r>
              <a:rPr lang="en-US" sz="3000" dirty="0">
                <a:solidFill>
                  <a:schemeClr val="tx1"/>
                </a:solidFill>
              </a:rPr>
              <a:t>repository for all the facts and knowledge in memory. 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</a:rPr>
              <a:t>Unlike </a:t>
            </a:r>
            <a:r>
              <a:rPr lang="en-US" sz="3000" dirty="0">
                <a:solidFill>
                  <a:schemeClr val="tx1"/>
                </a:solidFill>
              </a:rPr>
              <a:t>sensory and working memory, long-term memory is not constrained by capacity or duration of attention limitations. 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</a:rPr>
              <a:t>Long-term </a:t>
            </a:r>
            <a:r>
              <a:rPr lang="en-US" sz="3000" dirty="0">
                <a:solidFill>
                  <a:schemeClr val="tx1"/>
                </a:solidFill>
              </a:rPr>
              <a:t>memory is capable of holding millions of pieces of information for very long periods of </a:t>
            </a:r>
            <a:r>
              <a:rPr lang="en-US" sz="3000" dirty="0" smtClean="0">
                <a:solidFill>
                  <a:schemeClr val="tx1"/>
                </a:solidFill>
              </a:rPr>
              <a:t>time.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</a:rPr>
              <a:t>Information in long-term memory </a:t>
            </a:r>
            <a:r>
              <a:rPr lang="en-US" dirty="0" smtClean="0">
                <a:solidFill>
                  <a:schemeClr val="tx1"/>
                </a:solidFill>
              </a:rPr>
              <a:t>must </a:t>
            </a:r>
            <a:r>
              <a:rPr lang="en-US" dirty="0">
                <a:solidFill>
                  <a:schemeClr val="tx1"/>
                </a:solidFill>
              </a:rPr>
              <a:t>be organized, and therefore quickly accessible, to be of practical use to learners.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437" y="392806"/>
            <a:ext cx="87630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</a:t>
            </a:r>
            <a:r>
              <a:rPr lang="en-US" dirty="0"/>
              <a:t>memory and long-term memory are connected by encoding and retrieval processes.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g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77724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496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12: Information Processing Theory</vt:lpstr>
      <vt:lpstr>Information Processing Theory</vt:lpstr>
      <vt:lpstr>Information Processing Model</vt:lpstr>
      <vt:lpstr>Sensory Memory</vt:lpstr>
      <vt:lpstr>Sensory Memory Continued</vt:lpstr>
      <vt:lpstr>Working Memory</vt:lpstr>
      <vt:lpstr>Three Components of Working Memory</vt:lpstr>
      <vt:lpstr>Long-Term Memory</vt:lpstr>
      <vt:lpstr>Working memory and long-term memory are connected by encoding and retrieval processes. </vt:lpstr>
      <vt:lpstr>The table below summarizes the purpose, capacity and duration of each type of memory</vt:lpstr>
      <vt:lpstr>Implications of Information Processing Theory for Teaching</vt:lpstr>
      <vt:lpstr>Importance of organization, inferences, and elaboration  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Processing Theory</dc:title>
  <dc:creator>reference</dc:creator>
  <cp:lastModifiedBy>molly</cp:lastModifiedBy>
  <cp:revision>14</cp:revision>
  <dcterms:created xsi:type="dcterms:W3CDTF">2014-12-18T17:07:50Z</dcterms:created>
  <dcterms:modified xsi:type="dcterms:W3CDTF">2015-01-04T16:10:35Z</dcterms:modified>
</cp:coreProperties>
</file>