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E02A62B-E12E-4D5B-A0E6-4FDAA37249A7}" type="datetimeFigureOut">
              <a:rPr lang="en-US" smtClean="0"/>
              <a:pPr/>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03FBA-7B77-4C8A-99DF-7023EC3C8362}" type="slidenum">
              <a:rPr lang="en-US" smtClean="0"/>
              <a:pPr/>
              <a:t>‹#›</a:t>
            </a:fld>
            <a:endParaRPr lang="en-US"/>
          </a:p>
        </p:txBody>
      </p:sp>
    </p:spTree>
    <p:extLst>
      <p:ext uri="{BB962C8B-B14F-4D97-AF65-F5344CB8AC3E}">
        <p14:creationId xmlns:p14="http://schemas.microsoft.com/office/powerpoint/2010/main" val="11107907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02A62B-E12E-4D5B-A0E6-4FDAA37249A7}" type="datetimeFigureOut">
              <a:rPr lang="en-US" smtClean="0"/>
              <a:pPr/>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03FBA-7B77-4C8A-99DF-7023EC3C8362}" type="slidenum">
              <a:rPr lang="en-US" smtClean="0"/>
              <a:pPr/>
              <a:t>‹#›</a:t>
            </a:fld>
            <a:endParaRPr lang="en-US"/>
          </a:p>
        </p:txBody>
      </p:sp>
    </p:spTree>
    <p:extLst>
      <p:ext uri="{BB962C8B-B14F-4D97-AF65-F5344CB8AC3E}">
        <p14:creationId xmlns:p14="http://schemas.microsoft.com/office/powerpoint/2010/main" val="2530893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02A62B-E12E-4D5B-A0E6-4FDAA37249A7}" type="datetimeFigureOut">
              <a:rPr lang="en-US" smtClean="0"/>
              <a:pPr/>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03FBA-7B77-4C8A-99DF-7023EC3C8362}" type="slidenum">
              <a:rPr lang="en-US" smtClean="0"/>
              <a:pPr/>
              <a:t>‹#›</a:t>
            </a:fld>
            <a:endParaRPr lang="en-US"/>
          </a:p>
        </p:txBody>
      </p:sp>
    </p:spTree>
    <p:extLst>
      <p:ext uri="{BB962C8B-B14F-4D97-AF65-F5344CB8AC3E}">
        <p14:creationId xmlns:p14="http://schemas.microsoft.com/office/powerpoint/2010/main" val="3148604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02A62B-E12E-4D5B-A0E6-4FDAA37249A7}" type="datetimeFigureOut">
              <a:rPr lang="en-US" smtClean="0"/>
              <a:pPr/>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03FBA-7B77-4C8A-99DF-7023EC3C8362}" type="slidenum">
              <a:rPr lang="en-US" smtClean="0"/>
              <a:pPr/>
              <a:t>‹#›</a:t>
            </a:fld>
            <a:endParaRPr lang="en-US"/>
          </a:p>
        </p:txBody>
      </p:sp>
    </p:spTree>
    <p:extLst>
      <p:ext uri="{BB962C8B-B14F-4D97-AF65-F5344CB8AC3E}">
        <p14:creationId xmlns:p14="http://schemas.microsoft.com/office/powerpoint/2010/main" val="18856488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02A62B-E12E-4D5B-A0E6-4FDAA37249A7}" type="datetimeFigureOut">
              <a:rPr lang="en-US" smtClean="0"/>
              <a:pPr/>
              <a:t>12/18/2014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4D03FBA-7B77-4C8A-99DF-7023EC3C8362}" type="slidenum">
              <a:rPr lang="en-US" smtClean="0"/>
              <a:pPr/>
              <a:t>‹#›</a:t>
            </a:fld>
            <a:endParaRPr lang="en-US"/>
          </a:p>
        </p:txBody>
      </p:sp>
    </p:spTree>
    <p:extLst>
      <p:ext uri="{BB962C8B-B14F-4D97-AF65-F5344CB8AC3E}">
        <p14:creationId xmlns:p14="http://schemas.microsoft.com/office/powerpoint/2010/main" val="17330304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E02A62B-E12E-4D5B-A0E6-4FDAA37249A7}" type="datetimeFigureOut">
              <a:rPr lang="en-US" smtClean="0"/>
              <a:pPr/>
              <a:t>12/18/2014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D03FBA-7B77-4C8A-99DF-7023EC3C8362}" type="slidenum">
              <a:rPr lang="en-US" smtClean="0"/>
              <a:pPr/>
              <a:t>‹#›</a:t>
            </a:fld>
            <a:endParaRPr lang="en-US"/>
          </a:p>
        </p:txBody>
      </p:sp>
    </p:spTree>
    <p:extLst>
      <p:ext uri="{BB962C8B-B14F-4D97-AF65-F5344CB8AC3E}">
        <p14:creationId xmlns:p14="http://schemas.microsoft.com/office/powerpoint/2010/main" val="23985209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E02A62B-E12E-4D5B-A0E6-4FDAA37249A7}" type="datetimeFigureOut">
              <a:rPr lang="en-US" smtClean="0"/>
              <a:pPr/>
              <a:t>12/18/2014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4D03FBA-7B77-4C8A-99DF-7023EC3C8362}" type="slidenum">
              <a:rPr lang="en-US" smtClean="0"/>
              <a:pPr/>
              <a:t>‹#›</a:t>
            </a:fld>
            <a:endParaRPr lang="en-US"/>
          </a:p>
        </p:txBody>
      </p:sp>
    </p:spTree>
    <p:extLst>
      <p:ext uri="{BB962C8B-B14F-4D97-AF65-F5344CB8AC3E}">
        <p14:creationId xmlns:p14="http://schemas.microsoft.com/office/powerpoint/2010/main" val="28621991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E02A62B-E12E-4D5B-A0E6-4FDAA37249A7}" type="datetimeFigureOut">
              <a:rPr lang="en-US" smtClean="0"/>
              <a:pPr/>
              <a:t>12/18/2014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4D03FBA-7B77-4C8A-99DF-7023EC3C8362}" type="slidenum">
              <a:rPr lang="en-US" smtClean="0"/>
              <a:pPr/>
              <a:t>‹#›</a:t>
            </a:fld>
            <a:endParaRPr lang="en-US"/>
          </a:p>
        </p:txBody>
      </p:sp>
    </p:spTree>
    <p:extLst>
      <p:ext uri="{BB962C8B-B14F-4D97-AF65-F5344CB8AC3E}">
        <p14:creationId xmlns:p14="http://schemas.microsoft.com/office/powerpoint/2010/main" val="10915256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02A62B-E12E-4D5B-A0E6-4FDAA37249A7}" type="datetimeFigureOut">
              <a:rPr lang="en-US" smtClean="0"/>
              <a:pPr/>
              <a:t>12/18/2014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4D03FBA-7B77-4C8A-99DF-7023EC3C8362}" type="slidenum">
              <a:rPr lang="en-US" smtClean="0"/>
              <a:pPr/>
              <a:t>‹#›</a:t>
            </a:fld>
            <a:endParaRPr lang="en-US"/>
          </a:p>
        </p:txBody>
      </p:sp>
    </p:spTree>
    <p:extLst>
      <p:ext uri="{BB962C8B-B14F-4D97-AF65-F5344CB8AC3E}">
        <p14:creationId xmlns:p14="http://schemas.microsoft.com/office/powerpoint/2010/main" val="3922287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02A62B-E12E-4D5B-A0E6-4FDAA37249A7}" type="datetimeFigureOut">
              <a:rPr lang="en-US" smtClean="0"/>
              <a:pPr/>
              <a:t>12/18/2014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D03FBA-7B77-4C8A-99DF-7023EC3C8362}" type="slidenum">
              <a:rPr lang="en-US" smtClean="0"/>
              <a:pPr/>
              <a:t>‹#›</a:t>
            </a:fld>
            <a:endParaRPr lang="en-US"/>
          </a:p>
        </p:txBody>
      </p:sp>
    </p:spTree>
    <p:extLst>
      <p:ext uri="{BB962C8B-B14F-4D97-AF65-F5344CB8AC3E}">
        <p14:creationId xmlns:p14="http://schemas.microsoft.com/office/powerpoint/2010/main" val="3683938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02A62B-E12E-4D5B-A0E6-4FDAA37249A7}" type="datetimeFigureOut">
              <a:rPr lang="en-US" smtClean="0"/>
              <a:pPr/>
              <a:t>12/18/2014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4D03FBA-7B77-4C8A-99DF-7023EC3C8362}" type="slidenum">
              <a:rPr lang="en-US" smtClean="0"/>
              <a:pPr/>
              <a:t>‹#›</a:t>
            </a:fld>
            <a:endParaRPr lang="en-US"/>
          </a:p>
        </p:txBody>
      </p:sp>
    </p:spTree>
    <p:extLst>
      <p:ext uri="{BB962C8B-B14F-4D97-AF65-F5344CB8AC3E}">
        <p14:creationId xmlns:p14="http://schemas.microsoft.com/office/powerpoint/2010/main" val="42745043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E02A62B-E12E-4D5B-A0E6-4FDAA37249A7}" type="datetimeFigureOut">
              <a:rPr lang="en-US" smtClean="0"/>
              <a:pPr/>
              <a:t>12/18/2014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D03FBA-7B77-4C8A-99DF-7023EC3C8362}" type="slidenum">
              <a:rPr lang="en-US" smtClean="0"/>
              <a:pPr/>
              <a:t>‹#›</a:t>
            </a:fld>
            <a:endParaRPr lang="en-US"/>
          </a:p>
        </p:txBody>
      </p:sp>
    </p:spTree>
    <p:extLst>
      <p:ext uri="{BB962C8B-B14F-4D97-AF65-F5344CB8AC3E}">
        <p14:creationId xmlns:p14="http://schemas.microsoft.com/office/powerpoint/2010/main" val="15754729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34247" y="533400"/>
            <a:ext cx="8458200" cy="1470025"/>
          </a:xfrm>
        </p:spPr>
        <p:txBody>
          <a:bodyPr/>
          <a:lstStyle/>
          <a:p>
            <a:r>
              <a:rPr lang="en-US" dirty="0" smtClean="0"/>
              <a:t>Chapter 3: </a:t>
            </a:r>
            <a:br>
              <a:rPr lang="en-US" dirty="0" smtClean="0"/>
            </a:br>
            <a:r>
              <a:rPr lang="en-US" dirty="0" smtClean="0"/>
              <a:t>Bandura’s </a:t>
            </a:r>
            <a:r>
              <a:rPr lang="en-US" dirty="0" smtClean="0"/>
              <a:t>Social Cognitive Theory</a:t>
            </a:r>
            <a:endParaRPr lang="en-US" dirty="0"/>
          </a:p>
        </p:txBody>
      </p:sp>
      <p:sp>
        <p:nvSpPr>
          <p:cNvPr id="3" name="Subtitle 2"/>
          <p:cNvSpPr>
            <a:spLocks noGrp="1"/>
          </p:cNvSpPr>
          <p:nvPr>
            <p:ph type="subTitle" idx="1"/>
          </p:nvPr>
        </p:nvSpPr>
        <p:spPr>
          <a:xfrm>
            <a:off x="1524000" y="5486400"/>
            <a:ext cx="6400800" cy="914400"/>
          </a:xfrm>
        </p:spPr>
        <p:txBody>
          <a:bodyPr/>
          <a:lstStyle/>
          <a:p>
            <a:r>
              <a:rPr lang="en-US" dirty="0" smtClean="0">
                <a:solidFill>
                  <a:schemeClr val="tx1"/>
                </a:solidFill>
              </a:rPr>
              <a:t>Albert </a:t>
            </a:r>
            <a:r>
              <a:rPr lang="en-US" dirty="0" err="1" smtClean="0">
                <a:solidFill>
                  <a:schemeClr val="tx1"/>
                </a:solidFill>
              </a:rPr>
              <a:t>Bandura</a:t>
            </a:r>
            <a:r>
              <a:rPr lang="en-US" dirty="0" smtClean="0">
                <a:solidFill>
                  <a:schemeClr val="tx1"/>
                </a:solidFill>
              </a:rPr>
              <a:t> (1925- )</a:t>
            </a:r>
            <a:endParaRPr lang="en-US" dirty="0">
              <a:solidFill>
                <a:schemeClr val="tx1"/>
              </a:solidFill>
            </a:endParaRPr>
          </a:p>
        </p:txBody>
      </p:sp>
      <p:pic>
        <p:nvPicPr>
          <p:cNvPr id="9218" name="Picture 2" descr="http://upload.wikimedia.org/wikipedia/commons/c/cc/Albert_Bandura_Psychologist.jpg"/>
          <p:cNvPicPr>
            <a:picLocks noChangeAspect="1" noChangeArrowheads="1"/>
          </p:cNvPicPr>
          <p:nvPr/>
        </p:nvPicPr>
        <p:blipFill>
          <a:blip r:embed="rId2" cstate="print"/>
          <a:srcRect/>
          <a:stretch>
            <a:fillRect/>
          </a:stretch>
        </p:blipFill>
        <p:spPr bwMode="auto">
          <a:xfrm>
            <a:off x="3581400" y="2438400"/>
            <a:ext cx="1963895" cy="2781301"/>
          </a:xfrm>
          <a:prstGeom prst="rect">
            <a:avLst/>
          </a:prstGeom>
          <a:noFill/>
        </p:spPr>
      </p:pic>
    </p:spTree>
    <p:extLst>
      <p:ext uri="{BB962C8B-B14F-4D97-AF65-F5344CB8AC3E}">
        <p14:creationId xmlns:p14="http://schemas.microsoft.com/office/powerpoint/2010/main" val="37660515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1"/>
            <a:ext cx="7772400" cy="1295400"/>
          </a:xfrm>
        </p:spPr>
        <p:txBody>
          <a:bodyPr/>
          <a:lstStyle/>
          <a:p>
            <a:r>
              <a:rPr lang="en-US" dirty="0" smtClean="0"/>
              <a:t>Self-Regulation</a:t>
            </a:r>
            <a:endParaRPr lang="en-US" dirty="0"/>
          </a:p>
        </p:txBody>
      </p:sp>
      <p:sp>
        <p:nvSpPr>
          <p:cNvPr id="3" name="Subtitle 2"/>
          <p:cNvSpPr>
            <a:spLocks noGrp="1"/>
          </p:cNvSpPr>
          <p:nvPr>
            <p:ph type="subTitle" idx="1"/>
          </p:nvPr>
        </p:nvSpPr>
        <p:spPr>
          <a:xfrm>
            <a:off x="152400" y="1219200"/>
            <a:ext cx="8839200" cy="5334000"/>
          </a:xfrm>
        </p:spPr>
        <p:txBody>
          <a:bodyPr>
            <a:normAutofit fontScale="92500"/>
          </a:bodyPr>
          <a:lstStyle/>
          <a:p>
            <a:pPr marL="457200" indent="-457200" algn="l">
              <a:buFont typeface="Wingdings" panose="05000000000000000000" pitchFamily="2" charset="2"/>
              <a:buChar char="q"/>
            </a:pPr>
            <a:r>
              <a:rPr lang="en-US" dirty="0" smtClean="0">
                <a:solidFill>
                  <a:schemeClr val="tx1"/>
                </a:solidFill>
              </a:rPr>
              <a:t>Dependent on goal </a:t>
            </a:r>
            <a:r>
              <a:rPr lang="en-US" dirty="0" smtClean="0">
                <a:solidFill>
                  <a:schemeClr val="tx1"/>
                </a:solidFill>
              </a:rPr>
              <a:t>setting </a:t>
            </a:r>
            <a:r>
              <a:rPr lang="en-US" dirty="0" smtClean="0">
                <a:solidFill>
                  <a:schemeClr val="tx1"/>
                </a:solidFill>
              </a:rPr>
              <a:t>in that students are thought to manage their thoughts and actions in order to reach particular outcomes</a:t>
            </a:r>
          </a:p>
          <a:p>
            <a:pPr marL="457200" indent="-457200" algn="l">
              <a:buFont typeface="Wingdings" panose="05000000000000000000" pitchFamily="2" charset="2"/>
              <a:buChar char="q"/>
            </a:pPr>
            <a:r>
              <a:rPr lang="en-US" dirty="0" smtClean="0">
                <a:solidFill>
                  <a:schemeClr val="tx1"/>
                </a:solidFill>
              </a:rPr>
              <a:t>Contains three sub-processes:</a:t>
            </a:r>
          </a:p>
          <a:p>
            <a:pPr marL="800100" lvl="1" indent="-342900" algn="l">
              <a:buFont typeface="Wingdings" panose="05000000000000000000" pitchFamily="2" charset="2"/>
              <a:buChar char="q"/>
            </a:pPr>
            <a:r>
              <a:rPr lang="en-US" sz="2400" dirty="0" smtClean="0">
                <a:solidFill>
                  <a:schemeClr val="tx1"/>
                </a:solidFill>
              </a:rPr>
              <a:t>Self-observation-</a:t>
            </a:r>
            <a:r>
              <a:rPr lang="en-US" sz="2400" dirty="0" smtClean="0"/>
              <a:t> </a:t>
            </a:r>
            <a:r>
              <a:rPr lang="en-US" sz="2400" dirty="0" smtClean="0">
                <a:solidFill>
                  <a:schemeClr val="tx1"/>
                </a:solidFill>
              </a:rPr>
              <a:t>student’s</a:t>
            </a:r>
            <a:r>
              <a:rPr lang="en-US" sz="2400" dirty="0" smtClean="0"/>
              <a:t> </a:t>
            </a:r>
            <a:r>
              <a:rPr lang="en-US" sz="2400" dirty="0" smtClean="0">
                <a:solidFill>
                  <a:schemeClr val="tx1"/>
                </a:solidFill>
              </a:rPr>
              <a:t>ability to monitor or keep track of own behaviors and outcomes. </a:t>
            </a:r>
          </a:p>
          <a:p>
            <a:pPr marL="800100" lvl="1" indent="-342900" algn="l">
              <a:buFont typeface="Wingdings" panose="05000000000000000000" pitchFamily="2" charset="2"/>
              <a:buChar char="q"/>
            </a:pPr>
            <a:r>
              <a:rPr lang="en-US" sz="2400" dirty="0" smtClean="0">
                <a:solidFill>
                  <a:schemeClr val="tx1"/>
                </a:solidFill>
              </a:rPr>
              <a:t>Self-judgment-</a:t>
            </a:r>
            <a:r>
              <a:rPr lang="en-US" sz="2400" dirty="0" smtClean="0"/>
              <a:t> </a:t>
            </a:r>
            <a:r>
              <a:rPr lang="en-US" sz="2400" dirty="0" smtClean="0">
                <a:solidFill>
                  <a:schemeClr val="tx1"/>
                </a:solidFill>
              </a:rPr>
              <a:t>students' evaluate whether their actions are effective and allow them to make progress toward their goals. </a:t>
            </a:r>
          </a:p>
          <a:p>
            <a:pPr marL="800100" lvl="1" indent="-342900" algn="l">
              <a:buFont typeface="Wingdings" panose="05000000000000000000" pitchFamily="2" charset="2"/>
              <a:buChar char="q"/>
            </a:pPr>
            <a:r>
              <a:rPr lang="en-US" sz="2400" dirty="0" smtClean="0">
                <a:solidFill>
                  <a:schemeClr val="tx1"/>
                </a:solidFill>
              </a:rPr>
              <a:t>Self-reaction-</a:t>
            </a:r>
            <a:r>
              <a:rPr lang="en-US" sz="2400" dirty="0" smtClean="0"/>
              <a:t> </a:t>
            </a:r>
            <a:r>
              <a:rPr lang="en-US" sz="2400" dirty="0" smtClean="0">
                <a:solidFill>
                  <a:schemeClr val="tx1"/>
                </a:solidFill>
              </a:rPr>
              <a:t>students' respond to the evaluations they have made by modifying their behavior, rewarding it, or discontinuing it.</a:t>
            </a:r>
          </a:p>
          <a:p>
            <a:pPr marL="457200" indent="-457200" algn="l">
              <a:buFont typeface="Wingdings" panose="05000000000000000000" pitchFamily="2" charset="2"/>
              <a:buChar char="q"/>
            </a:pPr>
            <a:r>
              <a:rPr lang="en-US" dirty="0" smtClean="0">
                <a:solidFill>
                  <a:schemeClr val="tx1"/>
                </a:solidFill>
              </a:rPr>
              <a:t>Self-regulation is dependent on other processes within SCT, especially goal setting and self-efficacy.</a:t>
            </a:r>
          </a:p>
          <a:p>
            <a:pPr algn="l">
              <a:buFont typeface="Arial" pitchFamily="34" charset="0"/>
              <a:buChar char="•"/>
            </a:pPr>
            <a:endParaRPr lang="en-US" dirty="0" smtClean="0">
              <a:solidFill>
                <a:schemeClr val="tx1"/>
              </a:solidFill>
            </a:endParaRPr>
          </a:p>
          <a:p>
            <a:pPr lvl="1" algn="l">
              <a:buFont typeface="Arial" pitchFamily="34" charset="0"/>
              <a:buChar char="•"/>
            </a:pPr>
            <a:endParaRPr lang="en-US" sz="2400" dirty="0">
              <a:solidFill>
                <a:schemeClr val="tx1"/>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9144000" cy="1470025"/>
          </a:xfrm>
        </p:spPr>
        <p:txBody>
          <a:bodyPr/>
          <a:lstStyle/>
          <a:p>
            <a:r>
              <a:rPr lang="en-US" dirty="0" smtClean="0"/>
              <a:t>Television and Social Cognitive Theory</a:t>
            </a:r>
            <a:endParaRPr lang="en-US" dirty="0"/>
          </a:p>
        </p:txBody>
      </p:sp>
      <p:sp>
        <p:nvSpPr>
          <p:cNvPr id="3" name="Subtitle 2"/>
          <p:cNvSpPr>
            <a:spLocks noGrp="1"/>
          </p:cNvSpPr>
          <p:nvPr>
            <p:ph type="subTitle" idx="1"/>
          </p:nvPr>
        </p:nvSpPr>
        <p:spPr>
          <a:xfrm>
            <a:off x="228600" y="3733800"/>
            <a:ext cx="8763000" cy="2667000"/>
          </a:xfrm>
        </p:spPr>
        <p:txBody>
          <a:bodyPr>
            <a:normAutofit fontScale="92500"/>
          </a:bodyPr>
          <a:lstStyle/>
          <a:p>
            <a:r>
              <a:rPr lang="en-US" dirty="0" smtClean="0">
                <a:solidFill>
                  <a:schemeClr val="tx1"/>
                </a:solidFill>
              </a:rPr>
              <a:t>Young children are particularly unable to discriminate between the fiction of television and real life. Research shows that they are likely to apply the aggressive behaviors they have seen on television to the playground as early as nursery school age.</a:t>
            </a:r>
            <a:endParaRPr lang="en-US" dirty="0">
              <a:solidFill>
                <a:schemeClr val="tx1"/>
              </a:solidFill>
            </a:endParaRPr>
          </a:p>
        </p:txBody>
      </p:sp>
      <p:pic>
        <p:nvPicPr>
          <p:cNvPr id="22530" name="Picture 2" descr="http://photos1.blogger.com/blogger/5345/37/1600/Television.jpg"/>
          <p:cNvPicPr>
            <a:picLocks noChangeAspect="1" noChangeArrowheads="1"/>
          </p:cNvPicPr>
          <p:nvPr/>
        </p:nvPicPr>
        <p:blipFill>
          <a:blip r:embed="rId2" cstate="print"/>
          <a:srcRect/>
          <a:stretch>
            <a:fillRect/>
          </a:stretch>
        </p:blipFill>
        <p:spPr bwMode="auto">
          <a:xfrm>
            <a:off x="3352800" y="1447800"/>
            <a:ext cx="2029624" cy="2201912"/>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28600"/>
            <a:ext cx="8991600" cy="1470025"/>
          </a:xfrm>
        </p:spPr>
        <p:txBody>
          <a:bodyPr/>
          <a:lstStyle/>
          <a:p>
            <a:r>
              <a:rPr lang="en-US" dirty="0" smtClean="0"/>
              <a:t>Television and Social Cognitive Theory</a:t>
            </a:r>
            <a:br>
              <a:rPr lang="en-US" dirty="0" smtClean="0"/>
            </a:br>
            <a:r>
              <a:rPr lang="en-US" dirty="0" smtClean="0"/>
              <a:t>continued….</a:t>
            </a:r>
            <a:endParaRPr lang="en-US" dirty="0"/>
          </a:p>
        </p:txBody>
      </p:sp>
      <p:sp>
        <p:nvSpPr>
          <p:cNvPr id="3" name="Subtitle 2"/>
          <p:cNvSpPr>
            <a:spLocks noGrp="1"/>
          </p:cNvSpPr>
          <p:nvPr>
            <p:ph type="subTitle" idx="1"/>
          </p:nvPr>
        </p:nvSpPr>
        <p:spPr>
          <a:xfrm>
            <a:off x="609600" y="1905000"/>
            <a:ext cx="8077200" cy="4191000"/>
          </a:xfrm>
        </p:spPr>
        <p:txBody>
          <a:bodyPr>
            <a:normAutofit fontScale="92500" lnSpcReduction="20000"/>
          </a:bodyPr>
          <a:lstStyle/>
          <a:p>
            <a:pPr marL="457200" indent="-457200" algn="l">
              <a:buFont typeface="Wingdings" panose="05000000000000000000" pitchFamily="2" charset="2"/>
              <a:buChar char="q"/>
            </a:pPr>
            <a:r>
              <a:rPr lang="en-US" dirty="0" smtClean="0">
                <a:solidFill>
                  <a:schemeClr val="tx1"/>
                </a:solidFill>
              </a:rPr>
              <a:t>If Bandura's social cognitive </a:t>
            </a:r>
            <a:r>
              <a:rPr lang="en-US" dirty="0" smtClean="0">
                <a:solidFill>
                  <a:schemeClr val="tx1"/>
                </a:solidFill>
              </a:rPr>
              <a:t>theory </a:t>
            </a:r>
            <a:r>
              <a:rPr lang="en-US" dirty="0" smtClean="0">
                <a:solidFill>
                  <a:schemeClr val="tx1"/>
                </a:solidFill>
              </a:rPr>
              <a:t>is extended to television viewing, it would indicate that children would learn aggressive behavior through observation of violence on television. </a:t>
            </a:r>
          </a:p>
          <a:p>
            <a:pPr marL="457200" indent="-457200" algn="l">
              <a:buFont typeface="Wingdings" panose="05000000000000000000" pitchFamily="2" charset="2"/>
              <a:buChar char="q"/>
            </a:pPr>
            <a:r>
              <a:rPr lang="en-US" dirty="0" smtClean="0">
                <a:solidFill>
                  <a:schemeClr val="tx1"/>
                </a:solidFill>
              </a:rPr>
              <a:t>If children observe positive behaviors in television programming, they should emulate those behaviors as well. </a:t>
            </a:r>
          </a:p>
          <a:p>
            <a:pPr marL="457200" indent="-457200" algn="l">
              <a:buFont typeface="Wingdings" panose="05000000000000000000" pitchFamily="2" charset="2"/>
              <a:buChar char="q"/>
            </a:pPr>
            <a:r>
              <a:rPr lang="en-US" dirty="0" err="1" smtClean="0">
                <a:solidFill>
                  <a:schemeClr val="tx1"/>
                </a:solidFill>
              </a:rPr>
              <a:t>Bandura's</a:t>
            </a:r>
            <a:r>
              <a:rPr lang="en-US" dirty="0" smtClean="0">
                <a:solidFill>
                  <a:schemeClr val="tx1"/>
                </a:solidFill>
              </a:rPr>
              <a:t> theory states that when children see behavior modeled, they will accept it and use it when they deem it appropriate.</a:t>
            </a:r>
            <a:endParaRPr lang="en-US"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2400"/>
            <a:ext cx="8991600" cy="1219200"/>
          </a:xfrm>
        </p:spPr>
        <p:txBody>
          <a:bodyPr>
            <a:normAutofit/>
          </a:bodyPr>
          <a:lstStyle/>
          <a:p>
            <a:r>
              <a:rPr lang="en-US" sz="3600" dirty="0" smtClean="0"/>
              <a:t>Television and Social Cognitive Theory</a:t>
            </a:r>
            <a:br>
              <a:rPr lang="en-US" sz="3600" dirty="0" smtClean="0"/>
            </a:br>
            <a:r>
              <a:rPr lang="en-US" sz="3600" dirty="0" smtClean="0"/>
              <a:t>continued….</a:t>
            </a:r>
            <a:endParaRPr lang="en-US" sz="3600" dirty="0"/>
          </a:p>
        </p:txBody>
      </p:sp>
      <p:sp>
        <p:nvSpPr>
          <p:cNvPr id="3" name="Subtitle 2"/>
          <p:cNvSpPr>
            <a:spLocks noGrp="1"/>
          </p:cNvSpPr>
          <p:nvPr>
            <p:ph type="subTitle" idx="1"/>
          </p:nvPr>
        </p:nvSpPr>
        <p:spPr>
          <a:xfrm>
            <a:off x="304800" y="3386070"/>
            <a:ext cx="8534400" cy="2800082"/>
          </a:xfrm>
        </p:spPr>
        <p:txBody>
          <a:bodyPr>
            <a:normAutofit fontScale="92500" lnSpcReduction="10000"/>
          </a:bodyPr>
          <a:lstStyle/>
          <a:p>
            <a:pPr marL="457200" indent="-457200" algn="l">
              <a:buFont typeface="Wingdings" panose="05000000000000000000" pitchFamily="2" charset="2"/>
              <a:buChar char="q"/>
            </a:pPr>
            <a:r>
              <a:rPr lang="en-US" sz="2800" dirty="0" smtClean="0">
                <a:solidFill>
                  <a:schemeClr val="tx1"/>
                </a:solidFill>
              </a:rPr>
              <a:t>Research shows that violent acts in regular television programming have more of an effect on children's behavior than sports programming. </a:t>
            </a:r>
          </a:p>
          <a:p>
            <a:pPr marL="457200" indent="-457200" algn="l">
              <a:buFont typeface="Wingdings" panose="05000000000000000000" pitchFamily="2" charset="2"/>
              <a:buChar char="q"/>
            </a:pPr>
            <a:r>
              <a:rPr lang="en-US" sz="2800" dirty="0" smtClean="0">
                <a:solidFill>
                  <a:schemeClr val="tx1"/>
                </a:solidFill>
              </a:rPr>
              <a:t>Research </a:t>
            </a:r>
            <a:r>
              <a:rPr lang="en-US" sz="2800" dirty="0" smtClean="0">
                <a:solidFill>
                  <a:schemeClr val="tx1"/>
                </a:solidFill>
              </a:rPr>
              <a:t>also shows that </a:t>
            </a:r>
            <a:r>
              <a:rPr lang="en-US" sz="2800" dirty="0" smtClean="0">
                <a:solidFill>
                  <a:schemeClr val="tx1"/>
                </a:solidFill>
              </a:rPr>
              <a:t>children </a:t>
            </a:r>
            <a:r>
              <a:rPr lang="en-US" sz="2800" dirty="0" smtClean="0">
                <a:solidFill>
                  <a:schemeClr val="tx1"/>
                </a:solidFill>
              </a:rPr>
              <a:t>who observe violence in prime time television or on Saturday morning children's shows will behave aggressively whether or not they were pre-disposed to behave aggressively.</a:t>
            </a:r>
          </a:p>
        </p:txBody>
      </p:sp>
      <p:pic>
        <p:nvPicPr>
          <p:cNvPr id="24578" name="Picture 2" descr="https://openclipart.org/image/300px/svg_to_png/1726/einarfa_Television_violence.png"/>
          <p:cNvPicPr>
            <a:picLocks noChangeAspect="1" noChangeArrowheads="1"/>
          </p:cNvPicPr>
          <p:nvPr/>
        </p:nvPicPr>
        <p:blipFill>
          <a:blip r:embed="rId2" cstate="print"/>
          <a:srcRect/>
          <a:stretch>
            <a:fillRect/>
          </a:stretch>
        </p:blipFill>
        <p:spPr bwMode="auto">
          <a:xfrm>
            <a:off x="457200" y="838200"/>
            <a:ext cx="2488405" cy="2514600"/>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152400"/>
            <a:ext cx="7772400" cy="1470025"/>
          </a:xfrm>
        </p:spPr>
        <p:txBody>
          <a:bodyPr/>
          <a:lstStyle/>
          <a:p>
            <a:r>
              <a:rPr lang="en-US" dirty="0" smtClean="0"/>
              <a:t>Classroom Implications of Social Cognitive Theory</a:t>
            </a:r>
            <a:endParaRPr lang="en-US" dirty="0"/>
          </a:p>
        </p:txBody>
      </p:sp>
      <p:sp>
        <p:nvSpPr>
          <p:cNvPr id="3" name="Subtitle 2"/>
          <p:cNvSpPr>
            <a:spLocks noGrp="1"/>
          </p:cNvSpPr>
          <p:nvPr>
            <p:ph type="subTitle" idx="1"/>
          </p:nvPr>
        </p:nvSpPr>
        <p:spPr>
          <a:xfrm>
            <a:off x="533400" y="1828800"/>
            <a:ext cx="8229600" cy="4419600"/>
          </a:xfrm>
        </p:spPr>
        <p:txBody>
          <a:bodyPr>
            <a:normAutofit/>
          </a:bodyPr>
          <a:lstStyle/>
          <a:p>
            <a:pPr marL="342900" indent="-342900" algn="l">
              <a:buFont typeface="Wingdings" panose="05000000000000000000" pitchFamily="2" charset="2"/>
              <a:buChar char="q"/>
            </a:pPr>
            <a:r>
              <a:rPr lang="en-US" sz="2400" dirty="0" smtClean="0">
                <a:solidFill>
                  <a:schemeClr val="tx1"/>
                </a:solidFill>
              </a:rPr>
              <a:t>Teachers should model the behaviors and cognitive processes they want students to learn.</a:t>
            </a:r>
          </a:p>
          <a:p>
            <a:pPr marL="342900" indent="-342900" algn="l">
              <a:buFont typeface="Wingdings" panose="05000000000000000000" pitchFamily="2" charset="2"/>
              <a:buChar char="q"/>
            </a:pPr>
            <a:r>
              <a:rPr lang="en-US" sz="2400" dirty="0" smtClean="0">
                <a:solidFill>
                  <a:schemeClr val="tx1"/>
                </a:solidFill>
              </a:rPr>
              <a:t>To improve motivation, teachers should also model attitudes that they want students to adopt such as enthusiasm or interest in the material.</a:t>
            </a:r>
          </a:p>
          <a:p>
            <a:pPr marL="342900" indent="-342900" algn="l">
              <a:buFont typeface="Wingdings" panose="05000000000000000000" pitchFamily="2" charset="2"/>
              <a:buChar char="q"/>
            </a:pPr>
            <a:r>
              <a:rPr lang="en-US" sz="2400" dirty="0" smtClean="0">
                <a:solidFill>
                  <a:schemeClr val="tx1"/>
                </a:solidFill>
              </a:rPr>
              <a:t>Students </a:t>
            </a:r>
            <a:r>
              <a:rPr lang="en-US" sz="2400" dirty="0" smtClean="0">
                <a:solidFill>
                  <a:schemeClr val="tx1"/>
                </a:solidFill>
              </a:rPr>
              <a:t>must believe that, if they complete learning tasks successfully, the outcomes they achieve are meaningful, useful, or worthy of the effort necessary to reach them. </a:t>
            </a:r>
          </a:p>
          <a:p>
            <a:pPr marL="342900" indent="-342900" algn="l">
              <a:buFont typeface="Wingdings" panose="05000000000000000000" pitchFamily="2" charset="2"/>
              <a:buChar char="q"/>
            </a:pPr>
            <a:r>
              <a:rPr lang="en-US" sz="2400" dirty="0" smtClean="0">
                <a:solidFill>
                  <a:schemeClr val="tx1"/>
                </a:solidFill>
              </a:rPr>
              <a:t>To encourage these beliefs, teachers should create lessons that emphasize real-world applications and the relevance of material to students' own lives. </a:t>
            </a:r>
          </a:p>
          <a:p>
            <a:pPr algn="l"/>
            <a:endParaRPr lang="en-US" dirty="0" smtClean="0">
              <a:solidFill>
                <a:schemeClr val="tx1"/>
              </a:solidFill>
            </a:endParaRP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763000" cy="1470025"/>
          </a:xfrm>
        </p:spPr>
        <p:txBody>
          <a:bodyPr/>
          <a:lstStyle/>
          <a:p>
            <a:r>
              <a:rPr lang="en-US" dirty="0" smtClean="0"/>
              <a:t>Classroom Implications of Social Cognitive Theory </a:t>
            </a:r>
            <a:r>
              <a:rPr lang="en-US" dirty="0" smtClean="0"/>
              <a:t>Continued….</a:t>
            </a:r>
            <a:endParaRPr lang="en-US" dirty="0"/>
          </a:p>
        </p:txBody>
      </p:sp>
      <p:sp>
        <p:nvSpPr>
          <p:cNvPr id="3" name="Subtitle 2"/>
          <p:cNvSpPr>
            <a:spLocks noGrp="1"/>
          </p:cNvSpPr>
          <p:nvPr>
            <p:ph type="subTitle" idx="1"/>
          </p:nvPr>
        </p:nvSpPr>
        <p:spPr>
          <a:xfrm>
            <a:off x="457200" y="1752600"/>
            <a:ext cx="8305800" cy="4267200"/>
          </a:xfrm>
        </p:spPr>
        <p:txBody>
          <a:bodyPr>
            <a:normAutofit/>
          </a:bodyPr>
          <a:lstStyle/>
          <a:p>
            <a:pPr marL="342900" indent="-342900" algn="l">
              <a:buFont typeface="Wingdings" panose="05000000000000000000" pitchFamily="2" charset="2"/>
              <a:buChar char="q"/>
            </a:pPr>
            <a:r>
              <a:rPr lang="en-US" sz="2400" dirty="0" smtClean="0">
                <a:solidFill>
                  <a:schemeClr val="tx1"/>
                </a:solidFill>
              </a:rPr>
              <a:t>Teachers should ensure that students have the prerequisite knowledge and strategies needed to be successful at more complex and rigorous tasks. </a:t>
            </a:r>
          </a:p>
          <a:p>
            <a:pPr marL="342900" indent="-342900" algn="l">
              <a:buFont typeface="Wingdings" panose="05000000000000000000" pitchFamily="2" charset="2"/>
              <a:buChar char="q"/>
            </a:pPr>
            <a:r>
              <a:rPr lang="en-US" sz="2400" dirty="0" smtClean="0">
                <a:solidFill>
                  <a:schemeClr val="tx1"/>
                </a:solidFill>
              </a:rPr>
              <a:t>Teachers can make direct statements to learners as a way to boost their confidence.</a:t>
            </a:r>
          </a:p>
          <a:p>
            <a:pPr marL="342900" indent="-342900" algn="l">
              <a:buFont typeface="Wingdings" panose="05000000000000000000" pitchFamily="2" charset="2"/>
              <a:buChar char="q"/>
            </a:pPr>
            <a:r>
              <a:rPr lang="en-US" sz="2400" dirty="0" smtClean="0">
                <a:solidFill>
                  <a:schemeClr val="tx1"/>
                </a:solidFill>
              </a:rPr>
              <a:t>Instructional practices should promote students' efforts to set attainable goals that are clear, specific, and moderately challenging.</a:t>
            </a:r>
          </a:p>
          <a:p>
            <a:pPr marL="342900" indent="-342900" algn="l">
              <a:buFont typeface="Wingdings" panose="05000000000000000000" pitchFamily="2" charset="2"/>
              <a:buChar char="q"/>
            </a:pPr>
            <a:r>
              <a:rPr lang="en-US" sz="2400" dirty="0" smtClean="0">
                <a:solidFill>
                  <a:schemeClr val="tx1"/>
                </a:solidFill>
              </a:rPr>
              <a:t>Teachers should help students become skilled at self-observation, self-judgment, and self-reaction.</a:t>
            </a:r>
          </a:p>
          <a:p>
            <a:pPr algn="l"/>
            <a:endParaRPr lang="en-US" sz="2400"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447800"/>
            <a:ext cx="7772400" cy="914400"/>
          </a:xfrm>
        </p:spPr>
        <p:txBody>
          <a:bodyPr>
            <a:normAutofit/>
          </a:bodyPr>
          <a:lstStyle/>
          <a:p>
            <a:r>
              <a:rPr lang="en-US" sz="3200" dirty="0" smtClean="0"/>
              <a:t>Reference</a:t>
            </a:r>
            <a:endParaRPr lang="en-US" sz="3200" dirty="0"/>
          </a:p>
        </p:txBody>
      </p:sp>
      <p:sp>
        <p:nvSpPr>
          <p:cNvPr id="3" name="Subtitle 2"/>
          <p:cNvSpPr>
            <a:spLocks noGrp="1"/>
          </p:cNvSpPr>
          <p:nvPr>
            <p:ph type="subTitle" idx="1"/>
          </p:nvPr>
        </p:nvSpPr>
        <p:spPr>
          <a:xfrm>
            <a:off x="2286000" y="2667000"/>
            <a:ext cx="4800600" cy="1752600"/>
          </a:xfrm>
        </p:spPr>
        <p:txBody>
          <a:bodyPr>
            <a:normAutofit/>
          </a:bodyPr>
          <a:lstStyle/>
          <a:p>
            <a:pPr algn="l"/>
            <a:r>
              <a:rPr lang="en-US" sz="2000" dirty="0" err="1">
                <a:solidFill>
                  <a:schemeClr val="tx1"/>
                </a:solidFill>
              </a:rPr>
              <a:t>Denler</a:t>
            </a:r>
            <a:r>
              <a:rPr lang="en-US" sz="2000" dirty="0">
                <a:solidFill>
                  <a:schemeClr val="tx1"/>
                </a:solidFill>
              </a:rPr>
              <a:t>, H., Wolters, C., &amp; </a:t>
            </a:r>
            <a:r>
              <a:rPr lang="en-US" sz="2000" dirty="0" err="1">
                <a:solidFill>
                  <a:schemeClr val="tx1"/>
                </a:solidFill>
              </a:rPr>
              <a:t>Benzon</a:t>
            </a:r>
            <a:r>
              <a:rPr lang="en-US" sz="2000" dirty="0">
                <a:solidFill>
                  <a:schemeClr val="tx1"/>
                </a:solidFill>
              </a:rPr>
              <a:t>, M. (2014). Social cognitive theory. Retrieved from 	http://www.education.com/reference/article/social-cognitive-theory/</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8153400" cy="4800600"/>
          </a:xfrm>
        </p:spPr>
        <p:txBody>
          <a:bodyPr>
            <a:normAutofit/>
          </a:bodyPr>
          <a:lstStyle/>
          <a:p>
            <a:r>
              <a:rPr lang="en-US" dirty="0" smtClean="0"/>
              <a:t>Social Cognitive Theory (SCT) has been applied broadly to areas of human functioning </a:t>
            </a:r>
            <a:r>
              <a:rPr lang="en-US" dirty="0" smtClean="0"/>
              <a:t>such as </a:t>
            </a:r>
            <a:r>
              <a:rPr lang="en-US" dirty="0" smtClean="0"/>
              <a:t>career choice, organizational behavior, athletics, and mental and physical health.</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7772400" cy="1470025"/>
          </a:xfrm>
        </p:spPr>
        <p:txBody>
          <a:bodyPr/>
          <a:lstStyle/>
          <a:p>
            <a:r>
              <a:rPr lang="en-US" dirty="0" smtClean="0"/>
              <a:t>Social Cognitive Theory</a:t>
            </a:r>
            <a:endParaRPr lang="en-US" dirty="0"/>
          </a:p>
        </p:txBody>
      </p:sp>
      <p:sp>
        <p:nvSpPr>
          <p:cNvPr id="3" name="Subtitle 2"/>
          <p:cNvSpPr>
            <a:spLocks noGrp="1"/>
          </p:cNvSpPr>
          <p:nvPr>
            <p:ph type="subTitle" idx="1"/>
          </p:nvPr>
        </p:nvSpPr>
        <p:spPr>
          <a:xfrm>
            <a:off x="304800" y="1676400"/>
            <a:ext cx="8382000" cy="4191000"/>
          </a:xfrm>
        </p:spPr>
        <p:txBody>
          <a:bodyPr>
            <a:normAutofit lnSpcReduction="10000"/>
          </a:bodyPr>
          <a:lstStyle/>
          <a:p>
            <a:pPr marL="457200" indent="-457200" algn="l">
              <a:buFont typeface="Arial" panose="020B0604020202020204" pitchFamily="34" charset="0"/>
              <a:buChar char="•"/>
            </a:pPr>
            <a:r>
              <a:rPr lang="en-US" dirty="0" smtClean="0">
                <a:solidFill>
                  <a:schemeClr val="tx1"/>
                </a:solidFill>
              </a:rPr>
              <a:t>Developed with an emphasis on the acquisition of social </a:t>
            </a:r>
            <a:r>
              <a:rPr lang="en-US" dirty="0" smtClean="0">
                <a:solidFill>
                  <a:schemeClr val="tx1"/>
                </a:solidFill>
              </a:rPr>
              <a:t>behaviors</a:t>
            </a:r>
            <a:endParaRPr lang="en-US" dirty="0" smtClean="0">
              <a:solidFill>
                <a:schemeClr val="tx1"/>
              </a:solidFill>
            </a:endParaRPr>
          </a:p>
          <a:p>
            <a:pPr marL="457200" indent="-457200" algn="l">
              <a:buFont typeface="Arial" panose="020B0604020202020204" pitchFamily="34" charset="0"/>
              <a:buChar char="•"/>
            </a:pPr>
            <a:r>
              <a:rPr lang="en-US" dirty="0" smtClean="0">
                <a:solidFill>
                  <a:schemeClr val="tx1"/>
                </a:solidFill>
              </a:rPr>
              <a:t>Learning </a:t>
            </a:r>
            <a:r>
              <a:rPr lang="en-US" dirty="0">
                <a:solidFill>
                  <a:schemeClr val="tx1"/>
                </a:solidFill>
              </a:rPr>
              <a:t>occurs in a social context </a:t>
            </a:r>
            <a:r>
              <a:rPr lang="en-US" dirty="0" smtClean="0">
                <a:solidFill>
                  <a:schemeClr val="tx1"/>
                </a:solidFill>
              </a:rPr>
              <a:t>.</a:t>
            </a:r>
            <a:endParaRPr lang="en-US" dirty="0" smtClean="0">
              <a:solidFill>
                <a:schemeClr val="tx1"/>
              </a:solidFill>
            </a:endParaRPr>
          </a:p>
          <a:p>
            <a:pPr marL="457200" indent="-457200" algn="l">
              <a:buFont typeface="Arial" panose="020B0604020202020204" pitchFamily="34" charset="0"/>
              <a:buChar char="•"/>
            </a:pPr>
            <a:r>
              <a:rPr lang="en-US" dirty="0" smtClean="0">
                <a:solidFill>
                  <a:schemeClr val="tx1"/>
                </a:solidFill>
              </a:rPr>
              <a:t>Much </a:t>
            </a:r>
            <a:r>
              <a:rPr lang="en-US" dirty="0">
                <a:solidFill>
                  <a:schemeClr val="tx1"/>
                </a:solidFill>
              </a:rPr>
              <a:t>of what is learned is gained through </a:t>
            </a:r>
            <a:r>
              <a:rPr lang="en-US" dirty="0" smtClean="0">
                <a:solidFill>
                  <a:schemeClr val="tx1"/>
                </a:solidFill>
              </a:rPr>
              <a:t>observation.</a:t>
            </a:r>
            <a:endParaRPr lang="en-US" dirty="0" smtClean="0">
              <a:solidFill>
                <a:schemeClr val="tx1"/>
              </a:solidFill>
            </a:endParaRPr>
          </a:p>
          <a:p>
            <a:pPr marL="457200" indent="-457200" algn="l">
              <a:buFont typeface="Arial" panose="020B0604020202020204" pitchFamily="34" charset="0"/>
              <a:buChar char="•"/>
            </a:pPr>
            <a:r>
              <a:rPr lang="en-US" dirty="0" smtClean="0">
                <a:solidFill>
                  <a:schemeClr val="tx1"/>
                </a:solidFill>
              </a:rPr>
              <a:t>A person's on-going functioning is a product of a continuous interaction between cognitive, behavioral, and contextual </a:t>
            </a:r>
            <a:r>
              <a:rPr lang="en-US" dirty="0" smtClean="0">
                <a:solidFill>
                  <a:schemeClr val="tx1"/>
                </a:solidFill>
              </a:rPr>
              <a:t>factors.</a:t>
            </a:r>
            <a:endParaRPr lang="en-US" dirty="0" smtClean="0">
              <a:solidFill>
                <a:schemeClr val="tx1"/>
              </a:solidFill>
            </a:endParaRPr>
          </a:p>
          <a:p>
            <a:pPr marL="457200" indent="-457200" algn="l">
              <a:buFont typeface="Arial" panose="020B0604020202020204" pitchFamily="34" charset="0"/>
              <a:buChar char="•"/>
            </a:pPr>
            <a:endParaRPr lang="en-US" dirty="0" smtClean="0">
              <a:solidFill>
                <a:schemeClr val="tx1"/>
              </a:solidFill>
            </a:endParaRPr>
          </a:p>
          <a:p>
            <a:endParaRPr lang="en-US" dirty="0"/>
          </a:p>
        </p:txBody>
      </p:sp>
    </p:spTree>
    <p:extLst>
      <p:ext uri="{BB962C8B-B14F-4D97-AF65-F5344CB8AC3E}">
        <p14:creationId xmlns:p14="http://schemas.microsoft.com/office/powerpoint/2010/main" val="26077659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762000"/>
            <a:ext cx="7772400" cy="1470025"/>
          </a:xfrm>
        </p:spPr>
        <p:txBody>
          <a:bodyPr/>
          <a:lstStyle/>
          <a:p>
            <a:r>
              <a:rPr lang="en-US" dirty="0" smtClean="0"/>
              <a:t>Five Central Concepts of Social Cognitive Theory</a:t>
            </a:r>
            <a:endParaRPr lang="en-US" dirty="0"/>
          </a:p>
        </p:txBody>
      </p:sp>
      <p:sp>
        <p:nvSpPr>
          <p:cNvPr id="3" name="Subtitle 2"/>
          <p:cNvSpPr>
            <a:spLocks noGrp="1"/>
          </p:cNvSpPr>
          <p:nvPr>
            <p:ph type="subTitle" idx="1"/>
          </p:nvPr>
        </p:nvSpPr>
        <p:spPr>
          <a:xfrm>
            <a:off x="838200" y="2362200"/>
            <a:ext cx="8153400" cy="4038600"/>
          </a:xfrm>
        </p:spPr>
        <p:txBody>
          <a:bodyPr/>
          <a:lstStyle/>
          <a:p>
            <a:pPr marL="457200" indent="-457200" algn="l">
              <a:buFont typeface="Wingdings" panose="05000000000000000000" pitchFamily="2" charset="2"/>
              <a:buChar char="q"/>
            </a:pPr>
            <a:r>
              <a:rPr lang="en-US" dirty="0" smtClean="0">
                <a:solidFill>
                  <a:schemeClr val="tx1"/>
                </a:solidFill>
              </a:rPr>
              <a:t>Observational Learning/Modeling</a:t>
            </a:r>
          </a:p>
          <a:p>
            <a:pPr marL="457200" indent="-457200" algn="l">
              <a:buFont typeface="Wingdings" panose="05000000000000000000" pitchFamily="2" charset="2"/>
              <a:buChar char="q"/>
            </a:pPr>
            <a:r>
              <a:rPr lang="en-US" dirty="0" smtClean="0">
                <a:solidFill>
                  <a:schemeClr val="tx1"/>
                </a:solidFill>
              </a:rPr>
              <a:t>Outcome Expectations</a:t>
            </a:r>
          </a:p>
          <a:p>
            <a:pPr marL="457200" indent="-457200" algn="l">
              <a:buFont typeface="Wingdings" panose="05000000000000000000" pitchFamily="2" charset="2"/>
              <a:buChar char="q"/>
            </a:pPr>
            <a:r>
              <a:rPr lang="en-US" dirty="0" smtClean="0">
                <a:solidFill>
                  <a:schemeClr val="tx1"/>
                </a:solidFill>
              </a:rPr>
              <a:t>Perceived </a:t>
            </a:r>
            <a:r>
              <a:rPr lang="en-US" dirty="0" smtClean="0">
                <a:solidFill>
                  <a:schemeClr val="tx1"/>
                </a:solidFill>
              </a:rPr>
              <a:t>Self-efficacy</a:t>
            </a:r>
          </a:p>
          <a:p>
            <a:pPr marL="457200" indent="-457200" algn="l">
              <a:buFont typeface="Wingdings" panose="05000000000000000000" pitchFamily="2" charset="2"/>
              <a:buChar char="q"/>
            </a:pPr>
            <a:r>
              <a:rPr lang="en-US" dirty="0" smtClean="0">
                <a:solidFill>
                  <a:schemeClr val="tx1"/>
                </a:solidFill>
              </a:rPr>
              <a:t>Goal Setting</a:t>
            </a:r>
          </a:p>
          <a:p>
            <a:pPr marL="457200" indent="-457200" algn="l">
              <a:buFont typeface="Wingdings" panose="05000000000000000000" pitchFamily="2" charset="2"/>
              <a:buChar char="q"/>
            </a:pPr>
            <a:r>
              <a:rPr lang="en-US" dirty="0" smtClean="0">
                <a:solidFill>
                  <a:schemeClr val="tx1"/>
                </a:solidFill>
              </a:rPr>
              <a:t>Self-regulation</a:t>
            </a:r>
            <a:endParaRPr lang="en-US"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14400" y="304800"/>
            <a:ext cx="7772400" cy="1698625"/>
          </a:xfrm>
        </p:spPr>
        <p:txBody>
          <a:bodyPr>
            <a:normAutofit fontScale="90000"/>
          </a:bodyPr>
          <a:lstStyle/>
          <a:p>
            <a:r>
              <a:rPr lang="en-US" dirty="0" smtClean="0"/>
              <a:t>First Concept: Observational Learning/Modeling</a:t>
            </a:r>
            <a:br>
              <a:rPr lang="en-US" dirty="0" smtClean="0"/>
            </a:br>
            <a:endParaRPr lang="en-US" dirty="0"/>
          </a:p>
        </p:txBody>
      </p:sp>
      <p:sp>
        <p:nvSpPr>
          <p:cNvPr id="3" name="Subtitle 2"/>
          <p:cNvSpPr>
            <a:spLocks noGrp="1"/>
          </p:cNvSpPr>
          <p:nvPr>
            <p:ph type="subTitle" idx="1"/>
          </p:nvPr>
        </p:nvSpPr>
        <p:spPr>
          <a:xfrm>
            <a:off x="762000" y="2057400"/>
            <a:ext cx="8001000" cy="3733800"/>
          </a:xfrm>
        </p:spPr>
        <p:txBody>
          <a:bodyPr>
            <a:normAutofit lnSpcReduction="10000"/>
          </a:bodyPr>
          <a:lstStyle/>
          <a:p>
            <a:pPr marL="457200" indent="-457200" algn="l">
              <a:buFont typeface="Wingdings" panose="05000000000000000000" pitchFamily="2" charset="2"/>
              <a:buChar char="q"/>
            </a:pPr>
            <a:r>
              <a:rPr lang="en-US" sz="2800" dirty="0" smtClean="0">
                <a:solidFill>
                  <a:schemeClr val="tx1"/>
                </a:solidFill>
              </a:rPr>
              <a:t>Learning is a result of watching the behavior and consequences of models in the environment. </a:t>
            </a:r>
          </a:p>
          <a:p>
            <a:pPr marL="457200" indent="-457200" algn="l">
              <a:buFont typeface="Wingdings" panose="05000000000000000000" pitchFamily="2" charset="2"/>
              <a:buChar char="q"/>
            </a:pPr>
            <a:r>
              <a:rPr lang="en-US" sz="2800" dirty="0" smtClean="0">
                <a:solidFill>
                  <a:schemeClr val="tx1"/>
                </a:solidFill>
              </a:rPr>
              <a:t>Live demonstrations of a behavior or skill by a teacher or classmate, of course, typify the notion of modeling. </a:t>
            </a:r>
          </a:p>
          <a:p>
            <a:pPr marL="457200" indent="-457200" algn="l">
              <a:buFont typeface="Wingdings" panose="05000000000000000000" pitchFamily="2" charset="2"/>
              <a:buChar char="q"/>
            </a:pPr>
            <a:r>
              <a:rPr lang="en-US" sz="2800" dirty="0" smtClean="0">
                <a:solidFill>
                  <a:schemeClr val="tx1"/>
                </a:solidFill>
              </a:rPr>
              <a:t>Verbal or written descriptions, video or audio recordings, and other less direct forms of performance are also considered forms of modeling. </a:t>
            </a:r>
            <a:endParaRPr lang="en-US" sz="28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152401"/>
            <a:ext cx="8382000" cy="1219199"/>
          </a:xfrm>
        </p:spPr>
        <p:txBody>
          <a:bodyPr>
            <a:normAutofit/>
          </a:bodyPr>
          <a:lstStyle/>
          <a:p>
            <a:r>
              <a:rPr lang="en-US" sz="3600" dirty="0" smtClean="0"/>
              <a:t>Observational Learning/Modeling</a:t>
            </a:r>
            <a:br>
              <a:rPr lang="en-US" sz="3600" dirty="0" smtClean="0"/>
            </a:br>
            <a:r>
              <a:rPr lang="en-US" sz="3600" dirty="0" smtClean="0"/>
              <a:t>Continued….</a:t>
            </a:r>
            <a:endParaRPr lang="en-US" sz="3600" dirty="0"/>
          </a:p>
        </p:txBody>
      </p:sp>
      <p:sp>
        <p:nvSpPr>
          <p:cNvPr id="3" name="Subtitle 2"/>
          <p:cNvSpPr>
            <a:spLocks noGrp="1"/>
          </p:cNvSpPr>
          <p:nvPr>
            <p:ph type="subTitle" idx="1"/>
          </p:nvPr>
        </p:nvSpPr>
        <p:spPr>
          <a:xfrm>
            <a:off x="0" y="1676400"/>
            <a:ext cx="9144000" cy="4800600"/>
          </a:xfrm>
        </p:spPr>
        <p:txBody>
          <a:bodyPr>
            <a:normAutofit/>
          </a:bodyPr>
          <a:lstStyle/>
          <a:p>
            <a:pPr algn="l"/>
            <a:r>
              <a:rPr lang="en-US" sz="2400" dirty="0" smtClean="0">
                <a:solidFill>
                  <a:schemeClr val="tx1"/>
                </a:solidFill>
              </a:rPr>
              <a:t>Observational learning of novel behaviors is dependent on four inter-related processes: </a:t>
            </a:r>
            <a:r>
              <a:rPr lang="en-US" sz="2400" u="sng" dirty="0" smtClean="0">
                <a:solidFill>
                  <a:schemeClr val="tx1"/>
                </a:solidFill>
              </a:rPr>
              <a:t>attention</a:t>
            </a:r>
            <a:r>
              <a:rPr lang="en-US" sz="2400" dirty="0" smtClean="0">
                <a:solidFill>
                  <a:schemeClr val="tx1"/>
                </a:solidFill>
              </a:rPr>
              <a:t>, </a:t>
            </a:r>
            <a:r>
              <a:rPr lang="en-US" sz="2400" u="sng" dirty="0" smtClean="0">
                <a:solidFill>
                  <a:schemeClr val="tx1"/>
                </a:solidFill>
              </a:rPr>
              <a:t>retention</a:t>
            </a:r>
            <a:r>
              <a:rPr lang="en-US" sz="2400" dirty="0" smtClean="0">
                <a:solidFill>
                  <a:schemeClr val="tx1"/>
                </a:solidFill>
              </a:rPr>
              <a:t>, </a:t>
            </a:r>
            <a:r>
              <a:rPr lang="en-US" sz="2400" u="sng" dirty="0" smtClean="0">
                <a:solidFill>
                  <a:schemeClr val="tx1"/>
                </a:solidFill>
              </a:rPr>
              <a:t>production</a:t>
            </a:r>
            <a:r>
              <a:rPr lang="en-US" sz="2400" dirty="0" smtClean="0">
                <a:solidFill>
                  <a:schemeClr val="tx1"/>
                </a:solidFill>
              </a:rPr>
              <a:t>, and </a:t>
            </a:r>
            <a:r>
              <a:rPr lang="en-US" sz="2400" u="sng" dirty="0" smtClean="0">
                <a:solidFill>
                  <a:schemeClr val="tx1"/>
                </a:solidFill>
              </a:rPr>
              <a:t>motivation</a:t>
            </a:r>
            <a:r>
              <a:rPr lang="en-US" sz="2400" dirty="0" smtClean="0">
                <a:solidFill>
                  <a:schemeClr val="tx1"/>
                </a:solidFill>
              </a:rPr>
              <a:t>.</a:t>
            </a:r>
          </a:p>
          <a:p>
            <a:pPr marL="342900" indent="-342900" algn="l">
              <a:buFont typeface="Wingdings" panose="05000000000000000000" pitchFamily="2" charset="2"/>
              <a:buChar char="Ø"/>
            </a:pPr>
            <a:r>
              <a:rPr lang="en-US" sz="2400" b="1" dirty="0" smtClean="0">
                <a:solidFill>
                  <a:schemeClr val="tx1"/>
                </a:solidFill>
              </a:rPr>
              <a:t>Attention	</a:t>
            </a:r>
            <a:r>
              <a:rPr lang="en-US" sz="2400" dirty="0" smtClean="0">
                <a:solidFill>
                  <a:schemeClr val="tx1"/>
                </a:solidFill>
              </a:rPr>
              <a:t>Students </a:t>
            </a:r>
            <a:r>
              <a:rPr lang="en-US" sz="2400" dirty="0" smtClean="0">
                <a:solidFill>
                  <a:schemeClr val="tx1"/>
                </a:solidFill>
              </a:rPr>
              <a:t>must attend to a model and the relevant </a:t>
            </a:r>
            <a:r>
              <a:rPr lang="en-US" sz="2400" dirty="0" smtClean="0">
                <a:solidFill>
                  <a:schemeClr val="tx1"/>
                </a:solidFill>
              </a:rPr>
              <a:t>			aspects of </a:t>
            </a:r>
            <a:r>
              <a:rPr lang="en-US" sz="2400" dirty="0" smtClean="0">
                <a:solidFill>
                  <a:schemeClr val="tx1"/>
                </a:solidFill>
              </a:rPr>
              <a:t>behavior in order to learn.</a:t>
            </a:r>
          </a:p>
          <a:p>
            <a:pPr marL="342900" indent="-342900" algn="l">
              <a:buFont typeface="Wingdings" panose="05000000000000000000" pitchFamily="2" charset="2"/>
              <a:buChar char="Ø"/>
            </a:pPr>
            <a:r>
              <a:rPr lang="en-US" sz="2400" b="1" dirty="0" smtClean="0">
                <a:solidFill>
                  <a:schemeClr val="tx1"/>
                </a:solidFill>
              </a:rPr>
              <a:t>Retention	</a:t>
            </a:r>
            <a:r>
              <a:rPr lang="en-US" sz="2400" dirty="0" smtClean="0">
                <a:solidFill>
                  <a:schemeClr val="tx1"/>
                </a:solidFill>
              </a:rPr>
              <a:t>Reducing </a:t>
            </a:r>
            <a:r>
              <a:rPr lang="en-US" sz="2400" dirty="0" smtClean="0">
                <a:solidFill>
                  <a:schemeClr val="tx1"/>
                </a:solidFill>
              </a:rPr>
              <a:t>and transforming what is observed into a </a:t>
            </a:r>
            <a:r>
              <a:rPr lang="en-US" sz="2400" dirty="0" smtClean="0">
                <a:solidFill>
                  <a:schemeClr val="tx1"/>
                </a:solidFill>
              </a:rPr>
              <a:t>			symbolic </a:t>
            </a:r>
            <a:r>
              <a:rPr lang="en-US" sz="2400" dirty="0" smtClean="0">
                <a:solidFill>
                  <a:schemeClr val="tx1"/>
                </a:solidFill>
              </a:rPr>
              <a:t>form that can be stored for later use. </a:t>
            </a:r>
            <a:endParaRPr lang="en-US" sz="2400" b="1" dirty="0" smtClean="0">
              <a:solidFill>
                <a:schemeClr val="tx1"/>
              </a:solidFill>
            </a:endParaRPr>
          </a:p>
          <a:p>
            <a:pPr marL="342900" indent="-342900" algn="l">
              <a:buFont typeface="Wingdings" panose="05000000000000000000" pitchFamily="2" charset="2"/>
              <a:buChar char="Ø"/>
            </a:pPr>
            <a:r>
              <a:rPr lang="en-US" sz="2400" b="1" dirty="0" smtClean="0">
                <a:solidFill>
                  <a:schemeClr val="tx1"/>
                </a:solidFill>
              </a:rPr>
              <a:t>Production	</a:t>
            </a:r>
            <a:r>
              <a:rPr lang="en-US" sz="2400" dirty="0" smtClean="0">
                <a:solidFill>
                  <a:schemeClr val="tx1"/>
                </a:solidFill>
              </a:rPr>
              <a:t>Students </a:t>
            </a:r>
            <a:r>
              <a:rPr lang="en-US" sz="2400" dirty="0" smtClean="0">
                <a:solidFill>
                  <a:schemeClr val="tx1"/>
                </a:solidFill>
              </a:rPr>
              <a:t>draw on their stored codes and make an effort </a:t>
            </a:r>
            <a:r>
              <a:rPr lang="en-US" sz="2400" dirty="0" smtClean="0">
                <a:solidFill>
                  <a:schemeClr val="tx1"/>
                </a:solidFill>
              </a:rPr>
              <a:t>		to </a:t>
            </a:r>
            <a:r>
              <a:rPr lang="en-US" sz="2400" dirty="0" smtClean="0">
                <a:solidFill>
                  <a:schemeClr val="tx1"/>
                </a:solidFill>
              </a:rPr>
              <a:t>perform what they have observed.</a:t>
            </a:r>
            <a:endParaRPr lang="en-US" sz="2400" b="1" dirty="0" smtClean="0">
              <a:solidFill>
                <a:schemeClr val="tx1"/>
              </a:solidFill>
            </a:endParaRPr>
          </a:p>
          <a:p>
            <a:pPr marL="342900" indent="-342900" algn="l">
              <a:buFont typeface="Wingdings" panose="05000000000000000000" pitchFamily="2" charset="2"/>
              <a:buChar char="Ø"/>
            </a:pPr>
            <a:r>
              <a:rPr lang="en-US" sz="2400" b="1" dirty="0" smtClean="0">
                <a:solidFill>
                  <a:schemeClr val="tx1"/>
                </a:solidFill>
              </a:rPr>
              <a:t>Motivation	</a:t>
            </a:r>
            <a:r>
              <a:rPr lang="en-US" sz="2400" dirty="0" smtClean="0">
                <a:solidFill>
                  <a:schemeClr val="tx1"/>
                </a:solidFill>
              </a:rPr>
              <a:t>Why </a:t>
            </a:r>
            <a:r>
              <a:rPr lang="en-US" sz="2400" dirty="0" smtClean="0">
                <a:solidFill>
                  <a:schemeClr val="tx1"/>
                </a:solidFill>
              </a:rPr>
              <a:t>students engage in the prior sub-processes, </a:t>
            </a:r>
            <a:r>
              <a:rPr lang="en-US" sz="2400" dirty="0" smtClean="0">
                <a:solidFill>
                  <a:schemeClr val="tx1"/>
                </a:solidFill>
              </a:rPr>
              <a:t>			including </a:t>
            </a:r>
            <a:r>
              <a:rPr lang="en-US" sz="2400" dirty="0" smtClean="0">
                <a:solidFill>
                  <a:schemeClr val="tx1"/>
                </a:solidFill>
              </a:rPr>
              <a:t>whether they ever attempt to use or recreate </a:t>
            </a:r>
            <a:r>
              <a:rPr lang="en-US" sz="2400" dirty="0" smtClean="0">
                <a:solidFill>
                  <a:schemeClr val="tx1"/>
                </a:solidFill>
              </a:rPr>
              <a:t>		the </a:t>
            </a:r>
            <a:r>
              <a:rPr lang="en-US" sz="2400" dirty="0" smtClean="0">
                <a:solidFill>
                  <a:schemeClr val="tx1"/>
                </a:solidFill>
              </a:rPr>
              <a:t>new skills they have observed. </a:t>
            </a:r>
            <a:endParaRPr lang="en-US" sz="2400" b="1"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28600"/>
            <a:ext cx="8763000" cy="1219200"/>
          </a:xfrm>
        </p:spPr>
        <p:txBody>
          <a:bodyPr>
            <a:normAutofit fontScale="90000"/>
          </a:bodyPr>
          <a:lstStyle/>
          <a:p>
            <a:r>
              <a:rPr lang="en-US" dirty="0" smtClean="0"/>
              <a:t>Second Concept: Outcome Expectations</a:t>
            </a:r>
            <a:endParaRPr lang="en-US" dirty="0"/>
          </a:p>
        </p:txBody>
      </p:sp>
      <p:sp>
        <p:nvSpPr>
          <p:cNvPr id="3" name="Subtitle 2"/>
          <p:cNvSpPr>
            <a:spLocks noGrp="1"/>
          </p:cNvSpPr>
          <p:nvPr>
            <p:ph type="subTitle" idx="1"/>
          </p:nvPr>
        </p:nvSpPr>
        <p:spPr>
          <a:xfrm>
            <a:off x="762000" y="1447800"/>
            <a:ext cx="7848600" cy="5181600"/>
          </a:xfrm>
        </p:spPr>
        <p:txBody>
          <a:bodyPr>
            <a:normAutofit fontScale="92500"/>
          </a:bodyPr>
          <a:lstStyle/>
          <a:p>
            <a:pPr marL="342900" indent="-342900" algn="l">
              <a:buFont typeface="Wingdings" panose="05000000000000000000" pitchFamily="2" charset="2"/>
              <a:buChar char="q"/>
            </a:pPr>
            <a:r>
              <a:rPr lang="en-US" sz="2400" dirty="0" smtClean="0">
                <a:solidFill>
                  <a:schemeClr val="tx1"/>
                </a:solidFill>
              </a:rPr>
              <a:t>Reflect individuals' beliefs about what consequences are most likely to ensue if particular behaviors are performed.</a:t>
            </a:r>
          </a:p>
          <a:p>
            <a:pPr marL="342900" indent="-342900" algn="l">
              <a:buFont typeface="Wingdings" panose="05000000000000000000" pitchFamily="2" charset="2"/>
              <a:buChar char="q"/>
            </a:pPr>
            <a:endParaRPr lang="en-US" sz="2400" dirty="0" smtClean="0">
              <a:solidFill>
                <a:schemeClr val="tx1"/>
              </a:solidFill>
            </a:endParaRPr>
          </a:p>
          <a:p>
            <a:pPr marL="342900" indent="-342900" algn="l">
              <a:buFont typeface="Wingdings" panose="05000000000000000000" pitchFamily="2" charset="2"/>
              <a:buChar char="q"/>
            </a:pPr>
            <a:r>
              <a:rPr lang="en-US" sz="2400" dirty="0" smtClean="0">
                <a:solidFill>
                  <a:schemeClr val="tx1"/>
                </a:solidFill>
              </a:rPr>
              <a:t>These beliefs are formed </a:t>
            </a:r>
            <a:r>
              <a:rPr lang="en-US" sz="2400" dirty="0" err="1" smtClean="0">
                <a:solidFill>
                  <a:schemeClr val="tx1"/>
                </a:solidFill>
              </a:rPr>
              <a:t>enactively</a:t>
            </a:r>
            <a:r>
              <a:rPr lang="en-US" sz="2400" dirty="0" smtClean="0">
                <a:solidFill>
                  <a:schemeClr val="tx1"/>
                </a:solidFill>
              </a:rPr>
              <a:t> through students' own past experiences and vicariously through the observation of others</a:t>
            </a:r>
            <a:r>
              <a:rPr lang="en-US" sz="2400" dirty="0" smtClean="0">
                <a:solidFill>
                  <a:schemeClr val="tx1"/>
                </a:solidFill>
              </a:rPr>
              <a:t>.</a:t>
            </a:r>
          </a:p>
          <a:p>
            <a:pPr marL="342900" indent="-342900" algn="l">
              <a:buFont typeface="Wingdings" panose="05000000000000000000" pitchFamily="2" charset="2"/>
              <a:buChar char="q"/>
            </a:pPr>
            <a:endParaRPr lang="en-US" sz="2400" dirty="0" smtClean="0">
              <a:solidFill>
                <a:schemeClr val="tx1"/>
              </a:solidFill>
            </a:endParaRPr>
          </a:p>
          <a:p>
            <a:pPr marL="342900" indent="-342900" algn="l">
              <a:buFont typeface="Wingdings" panose="05000000000000000000" pitchFamily="2" charset="2"/>
              <a:buChar char="q"/>
            </a:pPr>
            <a:r>
              <a:rPr lang="en-US" sz="2400" dirty="0" smtClean="0">
                <a:solidFill>
                  <a:schemeClr val="tx1"/>
                </a:solidFill>
              </a:rPr>
              <a:t>Outcome </a:t>
            </a:r>
            <a:r>
              <a:rPr lang="en-US" sz="2400" dirty="0" smtClean="0">
                <a:solidFill>
                  <a:schemeClr val="tx1"/>
                </a:solidFill>
              </a:rPr>
              <a:t>expectations shape the decisions people make about what actions to take and which behaviors to suppress. </a:t>
            </a:r>
          </a:p>
          <a:p>
            <a:pPr marL="342900" indent="-342900" algn="l">
              <a:buFont typeface="Wingdings" panose="05000000000000000000" pitchFamily="2" charset="2"/>
              <a:buChar char="q"/>
            </a:pPr>
            <a:endParaRPr lang="en-US" sz="2400" dirty="0" smtClean="0">
              <a:solidFill>
                <a:schemeClr val="tx1"/>
              </a:solidFill>
            </a:endParaRPr>
          </a:p>
          <a:p>
            <a:pPr marL="342900" indent="-342900" algn="l">
              <a:buFont typeface="Wingdings" panose="05000000000000000000" pitchFamily="2" charset="2"/>
              <a:buChar char="q"/>
            </a:pPr>
            <a:r>
              <a:rPr lang="en-US" sz="2400" dirty="0" smtClean="0">
                <a:solidFill>
                  <a:schemeClr val="tx1"/>
                </a:solidFill>
              </a:rPr>
              <a:t>The frequency of a behavior should increase when the outcomes expected are valued, whereas behaviors associated with unfavorable or irrelevant outcomes will be avoided.</a:t>
            </a:r>
          </a:p>
          <a:p>
            <a:pPr algn="l"/>
            <a:endParaRPr lang="en-US" sz="2400" dirty="0" smtClean="0">
              <a:solidFill>
                <a:schemeClr val="tx1"/>
              </a:solidFill>
            </a:endParaRPr>
          </a:p>
          <a:p>
            <a:pPr algn="l"/>
            <a:endParaRPr lang="en-US" sz="2400" dirty="0" smtClean="0">
              <a:solidFill>
                <a:schemeClr val="tx1"/>
              </a:solidFill>
            </a:endParaRPr>
          </a:p>
          <a:p>
            <a:pPr algn="l"/>
            <a:endParaRPr lang="en-US" sz="2400" dirty="0">
              <a:solidFill>
                <a:schemeClr val="tx1"/>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8991600" cy="1470025"/>
          </a:xfrm>
        </p:spPr>
        <p:txBody>
          <a:bodyPr/>
          <a:lstStyle/>
          <a:p>
            <a:r>
              <a:rPr lang="en-US" dirty="0" smtClean="0"/>
              <a:t>Third Concept: Perceived </a:t>
            </a:r>
            <a:r>
              <a:rPr lang="en-US" dirty="0" smtClean="0"/>
              <a:t>Self-Efficacy</a:t>
            </a:r>
            <a:endParaRPr lang="en-US" dirty="0"/>
          </a:p>
        </p:txBody>
      </p:sp>
      <p:sp>
        <p:nvSpPr>
          <p:cNvPr id="3" name="Subtitle 2"/>
          <p:cNvSpPr>
            <a:spLocks noGrp="1"/>
          </p:cNvSpPr>
          <p:nvPr>
            <p:ph type="subTitle" idx="1"/>
          </p:nvPr>
        </p:nvSpPr>
        <p:spPr>
          <a:xfrm>
            <a:off x="152400" y="1524000"/>
            <a:ext cx="8839200" cy="3733800"/>
          </a:xfrm>
        </p:spPr>
        <p:txBody>
          <a:bodyPr>
            <a:normAutofit/>
          </a:bodyPr>
          <a:lstStyle/>
          <a:p>
            <a:pPr marL="342900" indent="-342900" algn="l">
              <a:buFont typeface="Wingdings" panose="05000000000000000000" pitchFamily="2" charset="2"/>
              <a:buChar char="q"/>
            </a:pPr>
            <a:r>
              <a:rPr lang="en-US" sz="2400" dirty="0" smtClean="0">
                <a:solidFill>
                  <a:schemeClr val="tx1"/>
                </a:solidFill>
              </a:rPr>
              <a:t>Reflects individuals' beliefs about whether they can achieve a given level of </a:t>
            </a:r>
            <a:r>
              <a:rPr lang="en-US" sz="2400" dirty="0" smtClean="0">
                <a:solidFill>
                  <a:schemeClr val="tx1"/>
                </a:solidFill>
              </a:rPr>
              <a:t>success </a:t>
            </a:r>
            <a:r>
              <a:rPr lang="en-US" sz="2400" dirty="0" smtClean="0">
                <a:solidFill>
                  <a:schemeClr val="tx1"/>
                </a:solidFill>
              </a:rPr>
              <a:t>at a particular </a:t>
            </a:r>
            <a:r>
              <a:rPr lang="en-US" sz="2400" dirty="0" smtClean="0">
                <a:solidFill>
                  <a:schemeClr val="tx1"/>
                </a:solidFill>
              </a:rPr>
              <a:t>task.</a:t>
            </a:r>
            <a:endParaRPr lang="en-US" sz="2400" dirty="0" smtClean="0">
              <a:solidFill>
                <a:schemeClr val="tx1"/>
              </a:solidFill>
            </a:endParaRPr>
          </a:p>
          <a:p>
            <a:pPr marL="342900" indent="-342900" algn="l">
              <a:buFont typeface="Wingdings" panose="05000000000000000000" pitchFamily="2" charset="2"/>
              <a:buChar char="q"/>
            </a:pPr>
            <a:endParaRPr lang="en-US" sz="2400" dirty="0" smtClean="0">
              <a:solidFill>
                <a:schemeClr val="tx1"/>
              </a:solidFill>
            </a:endParaRPr>
          </a:p>
          <a:p>
            <a:pPr marL="342900" indent="-342900" algn="l">
              <a:buFont typeface="Wingdings" panose="05000000000000000000" pitchFamily="2" charset="2"/>
              <a:buChar char="q"/>
            </a:pPr>
            <a:r>
              <a:rPr lang="en-US" sz="2400" dirty="0" smtClean="0">
                <a:solidFill>
                  <a:schemeClr val="tx1"/>
                </a:solidFill>
              </a:rPr>
              <a:t>Students with greater self-efficacy are more confident in their abilities to be successful when compared to their peers with lower self-efficacy.</a:t>
            </a:r>
          </a:p>
          <a:p>
            <a:pPr marL="342900" indent="-342900" algn="l">
              <a:buFont typeface="Wingdings" panose="05000000000000000000" pitchFamily="2" charset="2"/>
              <a:buChar char="q"/>
            </a:pPr>
            <a:endParaRPr lang="en-US" sz="2400" dirty="0" smtClean="0">
              <a:solidFill>
                <a:schemeClr val="tx1"/>
              </a:solidFill>
            </a:endParaRPr>
          </a:p>
          <a:p>
            <a:pPr marL="342900" indent="-342900" algn="l">
              <a:buFont typeface="Wingdings" panose="05000000000000000000" pitchFamily="2" charset="2"/>
              <a:buChar char="q"/>
            </a:pPr>
            <a:r>
              <a:rPr lang="en-US" sz="2400" dirty="0" smtClean="0">
                <a:solidFill>
                  <a:schemeClr val="tx1"/>
                </a:solidFill>
              </a:rPr>
              <a:t>Higher levels of perceived self-efficacy have been associated with greater choice, persistence, and with more effective strategy </a:t>
            </a:r>
            <a:r>
              <a:rPr lang="en-US" sz="2400" dirty="0" smtClean="0">
                <a:solidFill>
                  <a:schemeClr val="tx1"/>
                </a:solidFill>
              </a:rPr>
              <a:t>use.</a:t>
            </a:r>
            <a:endParaRPr lang="en-US" sz="2400" dirty="0" smtClean="0">
              <a:solidFill>
                <a:schemeClr val="tx1"/>
              </a:solidFill>
            </a:endParaRPr>
          </a:p>
          <a:p>
            <a:pPr algn="l"/>
            <a:endParaRPr lang="en-US" sz="2400"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0"/>
            <a:ext cx="7772400" cy="1066799"/>
          </a:xfrm>
        </p:spPr>
        <p:txBody>
          <a:bodyPr/>
          <a:lstStyle/>
          <a:p>
            <a:r>
              <a:rPr lang="en-US" dirty="0" smtClean="0"/>
              <a:t>Fourth Concept: Goal Setting</a:t>
            </a:r>
            <a:endParaRPr lang="en-US" dirty="0"/>
          </a:p>
        </p:txBody>
      </p:sp>
      <p:sp>
        <p:nvSpPr>
          <p:cNvPr id="3" name="Subtitle 2"/>
          <p:cNvSpPr>
            <a:spLocks noGrp="1"/>
          </p:cNvSpPr>
          <p:nvPr>
            <p:ph type="subTitle" idx="1"/>
          </p:nvPr>
        </p:nvSpPr>
        <p:spPr>
          <a:xfrm>
            <a:off x="762000" y="2743200"/>
            <a:ext cx="7848600" cy="3276600"/>
          </a:xfrm>
        </p:spPr>
        <p:txBody>
          <a:bodyPr>
            <a:normAutofit/>
          </a:bodyPr>
          <a:lstStyle/>
          <a:p>
            <a:pPr marL="457200" indent="-457200" algn="l">
              <a:buFont typeface="Wingdings" panose="05000000000000000000" pitchFamily="2" charset="2"/>
              <a:buChar char="q"/>
            </a:pPr>
            <a:r>
              <a:rPr lang="en-US" sz="2800" dirty="0" smtClean="0">
                <a:solidFill>
                  <a:schemeClr val="tx1"/>
                </a:solidFill>
              </a:rPr>
              <a:t>Reflect cognitive representations of anticipated, desired, or preferred outcomes.</a:t>
            </a:r>
          </a:p>
          <a:p>
            <a:pPr marL="457200" indent="-457200" algn="l">
              <a:buFont typeface="Wingdings" panose="05000000000000000000" pitchFamily="2" charset="2"/>
              <a:buChar char="q"/>
            </a:pPr>
            <a:r>
              <a:rPr lang="en-US" sz="2800" dirty="0" smtClean="0">
                <a:solidFill>
                  <a:schemeClr val="tx1"/>
                </a:solidFill>
              </a:rPr>
              <a:t>People use forethought to envision the future, identify desired outcomes, and generate plans of action.</a:t>
            </a:r>
          </a:p>
          <a:p>
            <a:pPr marL="457200" indent="-457200" algn="l">
              <a:buFont typeface="Wingdings" panose="05000000000000000000" pitchFamily="2" charset="2"/>
              <a:buChar char="q"/>
            </a:pPr>
            <a:r>
              <a:rPr lang="en-US" sz="2800" dirty="0" smtClean="0">
                <a:solidFill>
                  <a:schemeClr val="tx1"/>
                </a:solidFill>
              </a:rPr>
              <a:t>Goals are also closely related to other important processes within SCT.</a:t>
            </a:r>
          </a:p>
          <a:p>
            <a:pPr algn="l"/>
            <a:endParaRPr lang="en-US" dirty="0">
              <a:solidFill>
                <a:schemeClr val="tx1"/>
              </a:solidFill>
            </a:endParaRPr>
          </a:p>
        </p:txBody>
      </p:sp>
      <p:pic>
        <p:nvPicPr>
          <p:cNvPr id="1026" name="Picture 2" descr="http://upload.wikimedia.org/wikipedia/commons/d/de/Sm_team_goals_logo_fundraising_2010.png"/>
          <p:cNvPicPr>
            <a:picLocks noChangeAspect="1" noChangeArrowheads="1"/>
          </p:cNvPicPr>
          <p:nvPr/>
        </p:nvPicPr>
        <p:blipFill>
          <a:blip r:embed="rId2" cstate="print"/>
          <a:srcRect/>
          <a:stretch>
            <a:fillRect/>
          </a:stretch>
        </p:blipFill>
        <p:spPr bwMode="auto">
          <a:xfrm>
            <a:off x="2739980" y="838200"/>
            <a:ext cx="3048000" cy="1581151"/>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TotalTime>
  <Words>870</Words>
  <Application>Microsoft Office PowerPoint</Application>
  <PresentationFormat>On-screen Show (4:3)</PresentationFormat>
  <Paragraphs>71</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Chapter 3:  Bandura’s Social Cognitive Theory</vt:lpstr>
      <vt:lpstr>Social Cognitive Theory (SCT) has been applied broadly to areas of human functioning such as career choice, organizational behavior, athletics, and mental and physical health.</vt:lpstr>
      <vt:lpstr>Social Cognitive Theory</vt:lpstr>
      <vt:lpstr>Five Central Concepts of Social Cognitive Theory</vt:lpstr>
      <vt:lpstr>First Concept: Observational Learning/Modeling </vt:lpstr>
      <vt:lpstr>Observational Learning/Modeling Continued….</vt:lpstr>
      <vt:lpstr>Second Concept: Outcome Expectations</vt:lpstr>
      <vt:lpstr>Third Concept: Perceived Self-Efficacy</vt:lpstr>
      <vt:lpstr>Fourth Concept: Goal Setting</vt:lpstr>
      <vt:lpstr>Self-Regulation</vt:lpstr>
      <vt:lpstr>Television and Social Cognitive Theory</vt:lpstr>
      <vt:lpstr>Television and Social Cognitive Theory continued….</vt:lpstr>
      <vt:lpstr>Television and Social Cognitive Theory continued….</vt:lpstr>
      <vt:lpstr>Classroom Implications of Social Cognitive Theory</vt:lpstr>
      <vt:lpstr>Classroom Implications of Social Cognitive Theory Continued….</vt:lpstr>
      <vt:lpstr>Reference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Bandura</dc:title>
  <dc:creator>dbrown</dc:creator>
  <cp:lastModifiedBy>molly</cp:lastModifiedBy>
  <cp:revision>32</cp:revision>
  <dcterms:created xsi:type="dcterms:W3CDTF">2014-11-26T16:42:40Z</dcterms:created>
  <dcterms:modified xsi:type="dcterms:W3CDTF">2014-12-18T13:38:08Z</dcterms:modified>
</cp:coreProperties>
</file>