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7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3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A515-5BCD-4F09-9D97-C4A7E79E4EE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8414-994A-4EFB-991E-5FB24287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8: Erik </a:t>
            </a:r>
            <a:r>
              <a:rPr lang="en-US" dirty="0" smtClean="0"/>
              <a:t>Erikson’s </a:t>
            </a:r>
            <a:br>
              <a:rPr lang="en-US" dirty="0" smtClean="0"/>
            </a:br>
            <a:r>
              <a:rPr lang="en-US" dirty="0"/>
              <a:t>Social-Emotional Development </a:t>
            </a:r>
            <a:r>
              <a:rPr lang="en-US" dirty="0" smtClean="0"/>
              <a:t>Stages </a:t>
            </a:r>
            <a:r>
              <a:rPr lang="en-US" sz="2700" dirty="0" smtClean="0"/>
              <a:t>and a Comparison with the </a:t>
            </a:r>
            <a:r>
              <a:rPr lang="en-US" sz="2700" dirty="0"/>
              <a:t>Bingham-Stryker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1771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572125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Erik Erikson (1902-1994)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4405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457201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Sixth Stage</a:t>
            </a:r>
            <a:br>
              <a:rPr lang="en-US" dirty="0" smtClean="0"/>
            </a:br>
            <a:r>
              <a:rPr lang="en-US" dirty="0" smtClean="0"/>
              <a:t>Young Adult: Intimacy vs. Isolation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0" y="4343400"/>
            <a:ext cx="7315200" cy="1752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Develops ability to give and receive </a:t>
            </a:r>
            <a:r>
              <a:rPr lang="en-US" dirty="0" smtClean="0">
                <a:solidFill>
                  <a:schemeClr val="tx1"/>
                </a:solidFill>
              </a:rPr>
              <a:t>love.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Begins </a:t>
            </a:r>
            <a:r>
              <a:rPr lang="en-US" dirty="0">
                <a:solidFill>
                  <a:schemeClr val="tx1"/>
                </a:solidFill>
              </a:rPr>
              <a:t>to make long-term commitment to </a:t>
            </a:r>
            <a:r>
              <a:rPr lang="en-US" dirty="0" smtClean="0">
                <a:solidFill>
                  <a:schemeClr val="tx1"/>
                </a:solidFill>
              </a:rPr>
              <a:t>relationships.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362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Seventh Stage</a:t>
            </a:r>
            <a:br>
              <a:rPr lang="en-US" dirty="0" smtClean="0"/>
            </a:br>
            <a:r>
              <a:rPr lang="en-US" dirty="0" smtClean="0"/>
              <a:t>Middle Adulthood: Generativity vs. Stagnation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7048"/>
            <a:ext cx="6400800" cy="11213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Develops interest in guiding the development of the next </a:t>
            </a:r>
            <a:r>
              <a:rPr lang="en-US" dirty="0" smtClean="0">
                <a:solidFill>
                  <a:schemeClr val="tx1"/>
                </a:solidFill>
              </a:rPr>
              <a:t>generation.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8194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Eighth Stage</a:t>
            </a:r>
            <a:br>
              <a:rPr lang="en-US" dirty="0" smtClean="0"/>
            </a:br>
            <a:r>
              <a:rPr lang="en-US" dirty="0" smtClean="0"/>
              <a:t>Older Adulthood: Ego Integrity vs. Despair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Develops a sense of acceptance of life as it was lived and the importance of the people and relationships that </a:t>
            </a:r>
            <a:r>
              <a:rPr lang="en-US" dirty="0" smtClean="0">
                <a:solidFill>
                  <a:schemeClr val="tx1"/>
                </a:solidFill>
              </a:rPr>
              <a:t>the individual </a:t>
            </a:r>
            <a:r>
              <a:rPr lang="en-US" dirty="0">
                <a:solidFill>
                  <a:schemeClr val="tx1"/>
                </a:solidFill>
              </a:rPr>
              <a:t>developed over the </a:t>
            </a:r>
            <a:r>
              <a:rPr lang="en-US" dirty="0" smtClean="0">
                <a:solidFill>
                  <a:schemeClr val="tx1"/>
                </a:solidFill>
              </a:rPr>
              <a:t>lifespan.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Expanding Upon Erikson’s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7010400" cy="2133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Bingham and Stryker (1995) </a:t>
            </a:r>
            <a:r>
              <a:rPr lang="en-US" dirty="0" smtClean="0">
                <a:solidFill>
                  <a:schemeClr val="tx1"/>
                </a:solidFill>
              </a:rPr>
              <a:t>propose </a:t>
            </a:r>
            <a:r>
              <a:rPr lang="en-US" dirty="0">
                <a:solidFill>
                  <a:schemeClr val="tx1"/>
                </a:solidFill>
              </a:rPr>
              <a:t>five stages of socio-emotional development </a:t>
            </a:r>
            <a:r>
              <a:rPr lang="en-US" i="1" dirty="0">
                <a:solidFill>
                  <a:schemeClr val="tx1"/>
                </a:solidFill>
              </a:rPr>
              <a:t>for girls and women </a:t>
            </a:r>
            <a:r>
              <a:rPr lang="en-US" dirty="0">
                <a:solidFill>
                  <a:schemeClr val="tx1"/>
                </a:solidFill>
              </a:rPr>
              <a:t>that parallels those proposed by Erikson.</a:t>
            </a:r>
          </a:p>
        </p:txBody>
      </p:sp>
    </p:spTree>
    <p:extLst>
      <p:ext uri="{BB962C8B-B14F-4D97-AF65-F5344CB8AC3E}">
        <p14:creationId xmlns:p14="http://schemas.microsoft.com/office/powerpoint/2010/main" val="32211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199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the </a:t>
            </a:r>
            <a:br>
              <a:rPr lang="en-US" dirty="0"/>
            </a:br>
            <a:r>
              <a:rPr lang="en-US" dirty="0"/>
              <a:t>Hardy </a:t>
            </a:r>
            <a:r>
              <a:rPr lang="en-US" dirty="0" smtClean="0"/>
              <a:t>Personality</a:t>
            </a:r>
            <a:br>
              <a:rPr lang="en-US" dirty="0" smtClean="0"/>
            </a:br>
            <a:r>
              <a:rPr lang="en-US" dirty="0" smtClean="0"/>
              <a:t>Through Age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962400"/>
            <a:ext cx="6400800" cy="237374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Feel in control of own </a:t>
            </a:r>
            <a:r>
              <a:rPr lang="en-US" dirty="0" smtClean="0">
                <a:solidFill>
                  <a:schemeClr val="tx1"/>
                </a:solidFill>
              </a:rPr>
              <a:t>life.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Committed </a:t>
            </a:r>
            <a:r>
              <a:rPr lang="en-US" dirty="0">
                <a:solidFill>
                  <a:schemeClr val="tx1"/>
                </a:solidFill>
              </a:rPr>
              <a:t>to specific </a:t>
            </a:r>
            <a:r>
              <a:rPr lang="en-US" dirty="0" smtClean="0">
                <a:solidFill>
                  <a:schemeClr val="tx1"/>
                </a:solidFill>
              </a:rPr>
              <a:t>activities.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forward to challenge and opportunity for </a:t>
            </a:r>
            <a:r>
              <a:rPr lang="en-US" dirty="0" smtClean="0">
                <a:solidFill>
                  <a:schemeClr val="tx1"/>
                </a:solidFill>
              </a:rPr>
              <a:t>growth.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78" y="20574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Forming an Identity as an Achiever </a:t>
            </a:r>
            <a:br>
              <a:rPr lang="en-US" dirty="0" smtClean="0"/>
            </a:br>
            <a:r>
              <a:rPr lang="en-US" dirty="0" smtClean="0"/>
              <a:t>Age 9-12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655" y="4572000"/>
            <a:ext cx="64008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Develop steady, durable core of self as person who is capable of accomplishment in a variety of </a:t>
            </a:r>
            <a:r>
              <a:rPr lang="en-US" dirty="0" smtClean="0">
                <a:solidFill>
                  <a:schemeClr val="tx1"/>
                </a:solidFill>
              </a:rPr>
              <a:t>areas.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80" y="175260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/>
              <a:t>Skill Building for </a:t>
            </a:r>
            <a:r>
              <a:rPr lang="en-US" dirty="0" smtClean="0"/>
              <a:t>Self-Esteem</a:t>
            </a:r>
            <a:br>
              <a:rPr lang="en-US" dirty="0" smtClean="0"/>
            </a:br>
            <a:r>
              <a:rPr lang="en-US" dirty="0" smtClean="0"/>
              <a:t>Age 13-16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239000" cy="1981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Feeling of being </a:t>
            </a:r>
            <a:r>
              <a:rPr lang="en-US" dirty="0" smtClean="0">
                <a:solidFill>
                  <a:schemeClr val="tx1"/>
                </a:solidFill>
              </a:rPr>
              <a:t>worthy and deserving.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Entitled </a:t>
            </a:r>
            <a:r>
              <a:rPr lang="en-US" dirty="0">
                <a:solidFill>
                  <a:schemeClr val="tx1"/>
                </a:solidFill>
              </a:rPr>
              <a:t>to assert needs and </a:t>
            </a:r>
            <a:r>
              <a:rPr lang="en-US" dirty="0" smtClean="0">
                <a:solidFill>
                  <a:schemeClr val="tx1"/>
                </a:solidFill>
              </a:rPr>
              <a:t>wants.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Confidence </a:t>
            </a:r>
            <a:r>
              <a:rPr lang="en-US" dirty="0">
                <a:solidFill>
                  <a:schemeClr val="tx1"/>
                </a:solidFill>
              </a:rPr>
              <a:t>in ability to cope with </a:t>
            </a:r>
            <a:r>
              <a:rPr lang="en-US" dirty="0" smtClean="0">
                <a:solidFill>
                  <a:schemeClr val="tx1"/>
                </a:solidFill>
              </a:rPr>
              <a:t>life.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153400" cy="2400445"/>
          </a:xfrm>
        </p:spPr>
        <p:txBody>
          <a:bodyPr>
            <a:normAutofit/>
          </a:bodyPr>
          <a:lstStyle/>
          <a:p>
            <a:r>
              <a:rPr lang="en-US" dirty="0"/>
              <a:t>Strategies for Self-Sufficiency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 17-22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95800"/>
            <a:ext cx="64008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Sense of responsibility for taking care of herself and, perhaps, a </a:t>
            </a:r>
            <a:r>
              <a:rPr lang="en-US" dirty="0" smtClean="0">
                <a:solidFill>
                  <a:schemeClr val="tx1"/>
                </a:solidFill>
              </a:rPr>
              <a:t>family</a:t>
            </a:r>
            <a:r>
              <a:rPr lang="en-US" dirty="0"/>
              <a:t>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5574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6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600201"/>
          </a:xfrm>
        </p:spPr>
        <p:txBody>
          <a:bodyPr>
            <a:normAutofit/>
          </a:bodyPr>
          <a:lstStyle/>
          <a:p>
            <a:r>
              <a:rPr lang="en-US" dirty="0" smtClean="0"/>
              <a:t>Satisfaction of Work and Love</a:t>
            </a:r>
            <a:br>
              <a:rPr lang="en-US" dirty="0" smtClean="0"/>
            </a:br>
            <a:r>
              <a:rPr lang="en-US" dirty="0" smtClean="0"/>
              <a:t>Age: Adulthood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400"/>
            <a:ext cx="7619999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Contentedness in personal accomplishments and social/personal </a:t>
            </a:r>
            <a:r>
              <a:rPr lang="en-US" dirty="0" smtClean="0">
                <a:solidFill>
                  <a:schemeClr val="tx1"/>
                </a:solidFill>
              </a:rPr>
              <a:t>relationships.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According </a:t>
            </a:r>
            <a:r>
              <a:rPr lang="en-US" dirty="0"/>
              <a:t>to Bingham and Stryker (1995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“The </a:t>
            </a:r>
            <a:r>
              <a:rPr lang="en-US" b="1" i="1" dirty="0">
                <a:solidFill>
                  <a:schemeClr val="tx1"/>
                </a:solidFill>
              </a:rPr>
              <a:t>importance of self-esteem for girls in the adolescent years cannot be overemphasized</a:t>
            </a:r>
            <a:r>
              <a:rPr lang="en-US" b="1" i="1" dirty="0" smtClean="0">
                <a:solidFill>
                  <a:schemeClr val="tx1"/>
                </a:solidFill>
              </a:rPr>
              <a:t>.”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099" y="914400"/>
            <a:ext cx="77724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Crisis in Erikson’s Social-Emotional Development Stages</a:t>
            </a:r>
            <a:endParaRPr lang="en-US" sz="3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733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social environment combined with biological maturation provides each individual with a set of "crises" that must be </a:t>
            </a:r>
            <a:r>
              <a:rPr lang="en-US" sz="2800" dirty="0" smtClean="0"/>
              <a:t>resolved.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38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Studies show </a:t>
            </a:r>
            <a:r>
              <a:rPr lang="en-US" dirty="0"/>
              <a:t>that girls </a:t>
            </a:r>
            <a:r>
              <a:rPr lang="en-US" dirty="0" smtClean="0"/>
              <a:t>have </a:t>
            </a:r>
            <a:r>
              <a:rPr lang="en-US" dirty="0"/>
              <a:t>a precipitous drop in self-esteem between elementary and high school.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The decline in boys self-esteem is </a:t>
            </a:r>
            <a:r>
              <a:rPr lang="en-US" sz="3200" dirty="0"/>
              <a:t>not nearly as dramatic.</a:t>
            </a:r>
          </a:p>
        </p:txBody>
      </p:sp>
    </p:spTree>
    <p:extLst>
      <p:ext uri="{BB962C8B-B14F-4D97-AF65-F5344CB8AC3E}">
        <p14:creationId xmlns:p14="http://schemas.microsoft.com/office/powerpoint/2010/main" val="14199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971799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</a:t>
            </a:r>
            <a:r>
              <a:rPr lang="en-US" dirty="0"/>
              <a:t>between the Erikson and Bingham-Stryker models </a:t>
            </a:r>
            <a:r>
              <a:rPr lang="en-US" dirty="0" smtClean="0"/>
              <a:t>is in </a:t>
            </a:r>
            <a:r>
              <a:rPr lang="en-US" dirty="0"/>
              <a:t>the stage of early adulthood.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1242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Erikson's model the crisis is </a:t>
            </a:r>
            <a:r>
              <a:rPr lang="en-US" sz="2800" u="sng" dirty="0"/>
              <a:t>intimacy</a:t>
            </a:r>
            <a:r>
              <a:rPr lang="en-US" sz="2800" dirty="0"/>
              <a:t> versus </a:t>
            </a:r>
            <a:r>
              <a:rPr lang="en-US" sz="2800" u="sng" dirty="0"/>
              <a:t>isolation. </a:t>
            </a:r>
            <a:endParaRPr lang="en-US" sz="2800" u="sng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the Bingham-Stryker model the crisis is </a:t>
            </a:r>
            <a:r>
              <a:rPr lang="en-US" sz="2800" u="sng" dirty="0"/>
              <a:t>emotional</a:t>
            </a:r>
            <a:r>
              <a:rPr lang="en-US" sz="2800" dirty="0"/>
              <a:t> and </a:t>
            </a:r>
            <a:r>
              <a:rPr lang="en-US" sz="2800" u="sng" dirty="0"/>
              <a:t>financial self-sufficiency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65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76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References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8077200" cy="2286000"/>
          </a:xfrm>
        </p:spPr>
        <p:txBody>
          <a:bodyPr>
            <a:normAutofit lnSpcReduction="10000"/>
          </a:bodyPr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      Bingham</a:t>
            </a:r>
            <a:r>
              <a:rPr lang="en-US" sz="1800" dirty="0">
                <a:solidFill>
                  <a:schemeClr val="tx1"/>
                </a:solidFill>
              </a:rPr>
              <a:t>, M., &amp; Stryker, S. (1995). </a:t>
            </a:r>
            <a:r>
              <a:rPr lang="en-US" sz="1800" i="1" dirty="0">
                <a:solidFill>
                  <a:schemeClr val="tx1"/>
                </a:solidFill>
              </a:rPr>
              <a:t>Things will be different for my daughter: A  </a:t>
            </a:r>
            <a:r>
              <a:rPr lang="en-US" sz="1800" i="1" dirty="0" smtClean="0">
                <a:solidFill>
                  <a:schemeClr val="tx1"/>
                </a:solidFill>
              </a:rPr>
              <a:t>    	practical </a:t>
            </a:r>
            <a:r>
              <a:rPr lang="en-US" sz="1800" i="1" dirty="0">
                <a:solidFill>
                  <a:schemeClr val="tx1"/>
                </a:solidFill>
              </a:rPr>
              <a:t>guide to building her self-esteem and self-reliance</a:t>
            </a:r>
            <a:r>
              <a:rPr lang="en-US" sz="1800" dirty="0">
                <a:solidFill>
                  <a:schemeClr val="tx1"/>
                </a:solidFill>
              </a:rPr>
              <a:t>. New York: </a:t>
            </a:r>
            <a:r>
              <a:rPr lang="en-US" sz="1800" dirty="0" smtClean="0">
                <a:solidFill>
                  <a:schemeClr val="tx1"/>
                </a:solidFill>
              </a:rPr>
              <a:t>	Penguin </a:t>
            </a:r>
            <a:r>
              <a:rPr lang="en-US" sz="1800" dirty="0">
                <a:solidFill>
                  <a:schemeClr val="tx1"/>
                </a:solidFill>
              </a:rPr>
              <a:t>Books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1800" dirty="0" err="1" smtClean="0">
                <a:solidFill>
                  <a:schemeClr val="tx1"/>
                </a:solidFill>
              </a:rPr>
              <a:t>Huitt</a:t>
            </a:r>
            <a:r>
              <a:rPr lang="en-US" sz="1800" dirty="0">
                <a:solidFill>
                  <a:schemeClr val="tx1"/>
                </a:solidFill>
              </a:rPr>
              <a:t>, W. (2008). </a:t>
            </a:r>
            <a:r>
              <a:rPr lang="en-US" sz="1800" dirty="0" err="1">
                <a:solidFill>
                  <a:schemeClr val="tx1"/>
                </a:solidFill>
              </a:rPr>
              <a:t>Socioemotional</a:t>
            </a:r>
            <a:r>
              <a:rPr lang="en-US" sz="1800" dirty="0">
                <a:solidFill>
                  <a:schemeClr val="tx1"/>
                </a:solidFill>
              </a:rPr>
              <a:t> development. </a:t>
            </a:r>
            <a:r>
              <a:rPr lang="en-US" sz="1800" i="1" dirty="0">
                <a:solidFill>
                  <a:schemeClr val="tx1"/>
                </a:solidFill>
              </a:rPr>
              <a:t>Educational Psychology </a:t>
            </a:r>
            <a:r>
              <a:rPr lang="en-US" sz="1800" i="1" dirty="0" smtClean="0">
                <a:solidFill>
                  <a:schemeClr val="tx1"/>
                </a:solidFill>
              </a:rPr>
              <a:t>	Interactive</a:t>
            </a:r>
            <a:r>
              <a:rPr lang="en-US" sz="1800" dirty="0">
                <a:solidFill>
                  <a:schemeClr val="tx1"/>
                </a:solidFill>
              </a:rPr>
              <a:t>. Valdosta, GA: Valdosta State University. Retrieved from </a:t>
            </a:r>
            <a:r>
              <a:rPr lang="en-US" sz="1800" dirty="0" smtClean="0">
                <a:solidFill>
                  <a:schemeClr val="tx1"/>
                </a:solidFill>
              </a:rPr>
              <a:t>	http</a:t>
            </a:r>
            <a:r>
              <a:rPr lang="en-US" sz="1800" dirty="0">
                <a:solidFill>
                  <a:schemeClr val="tx1"/>
                </a:solidFill>
              </a:rPr>
              <a:t>://www.edpsycinteractive.org/topics/affect/erikson.html</a:t>
            </a:r>
          </a:p>
        </p:txBody>
      </p:sp>
    </p:spTree>
    <p:extLst>
      <p:ext uri="{BB962C8B-B14F-4D97-AF65-F5344CB8AC3E}">
        <p14:creationId xmlns:p14="http://schemas.microsoft.com/office/powerpoint/2010/main" val="21756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38" y="685800"/>
            <a:ext cx="8223161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According to Erikson: The individual </a:t>
            </a:r>
            <a:r>
              <a:rPr lang="en-US" dirty="0"/>
              <a:t>is provided with a </a:t>
            </a:r>
            <a:r>
              <a:rPr lang="en-US" dirty="0" smtClean="0"/>
              <a:t>period to resolve </a:t>
            </a:r>
            <a:r>
              <a:rPr lang="en-US" dirty="0"/>
              <a:t>each crisis before a new crisis </a:t>
            </a:r>
            <a:r>
              <a:rPr lang="en-US" dirty="0" smtClean="0"/>
              <a:t>begins.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924800" cy="2438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results of the resolution, whether successful or not, are carried forward to the next crisis and provide the foundation for its resolution.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967335"/>
            <a:ext cx="75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Crisis            Resolution             Crisis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3325896"/>
            <a:ext cx="990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90498"/>
            <a:ext cx="1347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8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dirty="0" smtClean="0"/>
              <a:t>Erikson Proposed in his Theory that there were Eight </a:t>
            </a:r>
            <a:r>
              <a:rPr lang="en-US" dirty="0"/>
              <a:t>S</a:t>
            </a:r>
            <a:r>
              <a:rPr lang="en-US" dirty="0" smtClean="0"/>
              <a:t>tages of Socio-emotional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Stage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Infancy: Trust vs. Mistrust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child </a:t>
            </a:r>
            <a:r>
              <a:rPr lang="en-US" dirty="0">
                <a:solidFill>
                  <a:schemeClr val="tx1"/>
                </a:solidFill>
              </a:rPr>
              <a:t>develops a belief that the environment can be counted on to meet his or her basic physiological and social </a:t>
            </a:r>
            <a:r>
              <a:rPr lang="en-US" dirty="0" smtClean="0">
                <a:solidFill>
                  <a:schemeClr val="tx1"/>
                </a:solidFill>
              </a:rPr>
              <a:t>needs.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Stage</a:t>
            </a:r>
            <a:br>
              <a:rPr lang="en-US" dirty="0" smtClean="0"/>
            </a:br>
            <a:r>
              <a:rPr lang="en-US" dirty="0" smtClean="0"/>
              <a:t>Toddlerhood: Autonomy vs. Shame and Doubt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Child learns what 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can control and develops a sense of free will and corresponding sense of regret and sorrow for inappropriate use of </a:t>
            </a:r>
            <a:r>
              <a:rPr lang="en-US" dirty="0" smtClean="0">
                <a:solidFill>
                  <a:schemeClr val="tx1"/>
                </a:solidFill>
              </a:rPr>
              <a:t>self-control.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Stage</a:t>
            </a:r>
            <a:br>
              <a:rPr lang="en-US" dirty="0" smtClean="0"/>
            </a:br>
            <a:r>
              <a:rPr lang="en-US" dirty="0" smtClean="0"/>
              <a:t>Early Childhood: Initiative vs. Guilt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8754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Child learns to begin action, to explore, to imagine as well as feeling remorse for </a:t>
            </a:r>
            <a:r>
              <a:rPr lang="en-US" dirty="0" smtClean="0">
                <a:solidFill>
                  <a:schemeClr val="tx1"/>
                </a:solidFill>
              </a:rPr>
              <a:t>actions.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98120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Stage</a:t>
            </a:r>
            <a:br>
              <a:rPr lang="en-US" dirty="0" smtClean="0"/>
            </a:br>
            <a:r>
              <a:rPr lang="en-US" dirty="0" smtClean="0"/>
              <a:t>Middle Childhood: Accomplishment vs. Inferiority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Child learns to do things well or correctly in comparison to a standard or to </a:t>
            </a:r>
            <a:r>
              <a:rPr lang="en-US" dirty="0" smtClean="0">
                <a:solidFill>
                  <a:schemeClr val="tx1"/>
                </a:solidFill>
              </a:rPr>
              <a:t>others.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52412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Fifth Stage</a:t>
            </a:r>
            <a:br>
              <a:rPr lang="en-US" dirty="0" smtClean="0"/>
            </a:br>
            <a:r>
              <a:rPr lang="en-US" dirty="0" smtClean="0"/>
              <a:t>Adolescence: Identity vs. Role Confusion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Develops a sense of self in relationship to others and to own internal thoughts and </a:t>
            </a:r>
            <a:r>
              <a:rPr lang="en-US" dirty="0" smtClean="0">
                <a:solidFill>
                  <a:schemeClr val="tx1"/>
                </a:solidFill>
              </a:rPr>
              <a:t>desires.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2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496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8: Erik Erikson’s  Social-Emotional Development Stages and a Comparison with the Bingham-Stryker model  </vt:lpstr>
      <vt:lpstr>Importance of Crisis in Erikson’s Social-Emotional Development Stages</vt:lpstr>
      <vt:lpstr>According to Erikson: The individual is provided with a period to resolve each crisis before a new crisis begins. </vt:lpstr>
      <vt:lpstr>Erikson Proposed in his Theory that there were Eight Stages of Socio-emotional Development.</vt:lpstr>
      <vt:lpstr>First Stage Infancy: Trust vs. Mistrust </vt:lpstr>
      <vt:lpstr>Second Stage Toddlerhood: Autonomy vs. Shame and Doubt  </vt:lpstr>
      <vt:lpstr>Third Stage Early Childhood: Initiative vs. Guilt </vt:lpstr>
      <vt:lpstr>Fourth Stage Middle Childhood: Accomplishment vs. Inferiority </vt:lpstr>
      <vt:lpstr>Fifth Stage Adolescence: Identity vs. Role Confusion </vt:lpstr>
      <vt:lpstr>Sixth Stage Young Adult: Intimacy vs. Isolation</vt:lpstr>
      <vt:lpstr>Seventh Stage Middle Adulthood: Generativity vs. Stagnation </vt:lpstr>
      <vt:lpstr>Eighth Stage Older Adulthood: Ego Integrity vs. Despair </vt:lpstr>
      <vt:lpstr>Expanding Upon Erikson’s Theory</vt:lpstr>
      <vt:lpstr>Developing the  Hardy Personality Through Age 8</vt:lpstr>
      <vt:lpstr>Forming an Identity as an Achiever  Age 9-12 </vt:lpstr>
      <vt:lpstr>Skill Building for Self-Esteem Age 13-16</vt:lpstr>
      <vt:lpstr>Strategies for Self-Sufficiency  Age 17-22</vt:lpstr>
      <vt:lpstr>Satisfaction of Work and Love Age: Adulthood</vt:lpstr>
      <vt:lpstr>According to Bingham and Stryker (1995)</vt:lpstr>
      <vt:lpstr>Studies show that girls have a precipitous drop in self-esteem between elementary and high school.   The decline in boys self-esteem is not nearly as dramatic.</vt:lpstr>
      <vt:lpstr>Difference between the Erikson and Bingham-Stryker models is in the stage of early adulthood. 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Erik Erikson</dc:title>
  <dc:creator>katie</dc:creator>
  <cp:lastModifiedBy>molly</cp:lastModifiedBy>
  <cp:revision>36</cp:revision>
  <dcterms:created xsi:type="dcterms:W3CDTF">2014-12-12T13:36:57Z</dcterms:created>
  <dcterms:modified xsi:type="dcterms:W3CDTF">2015-01-04T04:00:45Z</dcterms:modified>
</cp:coreProperties>
</file>