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D731BD-A89E-456D-92DE-B3F58BE563A0}"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731BD-A89E-456D-92DE-B3F58BE563A0}"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731BD-A89E-456D-92DE-B3F58BE563A0}"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731BD-A89E-456D-92DE-B3F58BE563A0}"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D731BD-A89E-456D-92DE-B3F58BE563A0}"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D731BD-A89E-456D-92DE-B3F58BE563A0}" type="datetimeFigureOut">
              <a:rPr lang="en-US" smtClean="0"/>
              <a:pPr/>
              <a:t>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D731BD-A89E-456D-92DE-B3F58BE563A0}" type="datetimeFigureOut">
              <a:rPr lang="en-US" smtClean="0"/>
              <a:pPr/>
              <a:t>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D731BD-A89E-456D-92DE-B3F58BE563A0}" type="datetimeFigureOut">
              <a:rPr lang="en-US" smtClean="0"/>
              <a:pPr/>
              <a:t>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731BD-A89E-456D-92DE-B3F58BE563A0}" type="datetimeFigureOut">
              <a:rPr lang="en-US" smtClean="0"/>
              <a:pPr/>
              <a:t>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731BD-A89E-456D-92DE-B3F58BE563A0}" type="datetimeFigureOut">
              <a:rPr lang="en-US" smtClean="0"/>
              <a:pPr/>
              <a:t>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731BD-A89E-456D-92DE-B3F58BE563A0}" type="datetimeFigureOut">
              <a:rPr lang="en-US" smtClean="0"/>
              <a:pPr/>
              <a:t>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CFE15-ED94-4614-A266-304B7941B0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731BD-A89E-456D-92DE-B3F58BE563A0}" type="datetimeFigureOut">
              <a:rPr lang="en-US" smtClean="0"/>
              <a:pPr/>
              <a:t>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CFE15-ED94-4614-A266-304B7941B0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epltt.coe.uga.edu/index.php?title=File:EltModel.gi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0"/>
            <a:ext cx="8763000" cy="1470025"/>
          </a:xfrm>
        </p:spPr>
        <p:txBody>
          <a:bodyPr/>
          <a:lstStyle/>
          <a:p>
            <a:r>
              <a:rPr lang="en-US" dirty="0" smtClean="0"/>
              <a:t>Experiential Learning Theory</a:t>
            </a:r>
            <a:endParaRPr lang="en-US" dirty="0"/>
          </a:p>
        </p:txBody>
      </p:sp>
      <p:sp>
        <p:nvSpPr>
          <p:cNvPr id="3" name="Subtitle 2"/>
          <p:cNvSpPr>
            <a:spLocks noGrp="1"/>
          </p:cNvSpPr>
          <p:nvPr>
            <p:ph type="subTitle" idx="1"/>
          </p:nvPr>
        </p:nvSpPr>
        <p:spPr>
          <a:xfrm>
            <a:off x="-457200" y="4648200"/>
            <a:ext cx="5257800" cy="1752600"/>
          </a:xfrm>
        </p:spPr>
        <p:txBody>
          <a:bodyPr>
            <a:normAutofit/>
          </a:bodyPr>
          <a:lstStyle/>
          <a:p>
            <a:r>
              <a:rPr lang="en-US" sz="2400" dirty="0" smtClean="0">
                <a:solidFill>
                  <a:schemeClr val="tx1"/>
                </a:solidFill>
              </a:rPr>
              <a:t>John Dewey 1859-1952</a:t>
            </a:r>
            <a:endParaRPr lang="en-US" sz="2400" dirty="0">
              <a:solidFill>
                <a:schemeClr val="tx1"/>
              </a:solidFill>
            </a:endParaRPr>
          </a:p>
        </p:txBody>
      </p:sp>
      <p:pic>
        <p:nvPicPr>
          <p:cNvPr id="1026" name="Picture 2" descr="http://upload.wikimedia.org/wikipedia/commons/thumb/9/91/John_Dewey_in_1902.jpg/459px-John_Dewey_in_1902.jpg"/>
          <p:cNvPicPr>
            <a:picLocks noChangeAspect="1" noChangeArrowheads="1"/>
          </p:cNvPicPr>
          <p:nvPr/>
        </p:nvPicPr>
        <p:blipFill>
          <a:blip r:embed="rId2" cstate="print"/>
          <a:srcRect/>
          <a:stretch>
            <a:fillRect/>
          </a:stretch>
        </p:blipFill>
        <p:spPr bwMode="auto">
          <a:xfrm>
            <a:off x="914400" y="1752600"/>
            <a:ext cx="2057400" cy="2688474"/>
          </a:xfrm>
          <a:prstGeom prst="rect">
            <a:avLst/>
          </a:prstGeom>
          <a:noFill/>
        </p:spPr>
      </p:pic>
      <p:pic>
        <p:nvPicPr>
          <p:cNvPr id="1028" name="Picture 4" descr="A photo of David Kolb"/>
          <p:cNvPicPr>
            <a:picLocks noChangeAspect="1" noChangeArrowheads="1"/>
          </p:cNvPicPr>
          <p:nvPr/>
        </p:nvPicPr>
        <p:blipFill>
          <a:blip r:embed="rId3" cstate="print"/>
          <a:srcRect/>
          <a:stretch>
            <a:fillRect/>
          </a:stretch>
        </p:blipFill>
        <p:spPr bwMode="auto">
          <a:xfrm>
            <a:off x="5143501" y="2057400"/>
            <a:ext cx="2476499" cy="1981200"/>
          </a:xfrm>
          <a:prstGeom prst="rect">
            <a:avLst/>
          </a:prstGeom>
          <a:noFill/>
        </p:spPr>
      </p:pic>
      <p:sp>
        <p:nvSpPr>
          <p:cNvPr id="6" name="TextBox 5"/>
          <p:cNvSpPr txBox="1"/>
          <p:nvPr/>
        </p:nvSpPr>
        <p:spPr>
          <a:xfrm>
            <a:off x="5410200" y="4572000"/>
            <a:ext cx="2362200" cy="461665"/>
          </a:xfrm>
          <a:prstGeom prst="rect">
            <a:avLst/>
          </a:prstGeom>
          <a:noFill/>
        </p:spPr>
        <p:txBody>
          <a:bodyPr wrap="square" rtlCol="0">
            <a:spAutoFit/>
          </a:bodyPr>
          <a:lstStyle/>
          <a:p>
            <a:r>
              <a:rPr lang="en-US" sz="2400" dirty="0" smtClean="0"/>
              <a:t>David Kolb 1940-</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95400"/>
            <a:ext cx="7772400" cy="1143000"/>
          </a:xfrm>
        </p:spPr>
        <p:txBody>
          <a:bodyPr>
            <a:normAutofit/>
          </a:bodyPr>
          <a:lstStyle/>
          <a:p>
            <a:r>
              <a:rPr lang="en-US" sz="3600" dirty="0" smtClean="0"/>
              <a:t>Reference</a:t>
            </a:r>
            <a:endParaRPr lang="en-US" sz="3600" dirty="0"/>
          </a:p>
        </p:txBody>
      </p:sp>
      <p:sp>
        <p:nvSpPr>
          <p:cNvPr id="3" name="Subtitle 2"/>
          <p:cNvSpPr>
            <a:spLocks noGrp="1"/>
          </p:cNvSpPr>
          <p:nvPr>
            <p:ph type="subTitle" idx="1"/>
          </p:nvPr>
        </p:nvSpPr>
        <p:spPr>
          <a:xfrm>
            <a:off x="1524000" y="2743200"/>
            <a:ext cx="6400800" cy="1828800"/>
          </a:xfrm>
        </p:spPr>
        <p:txBody>
          <a:bodyPr>
            <a:normAutofit fontScale="92500" lnSpcReduction="20000"/>
          </a:bodyPr>
          <a:lstStyle/>
          <a:p>
            <a:pPr algn="l"/>
            <a:r>
              <a:rPr lang="en-US" sz="2400" dirty="0">
                <a:solidFill>
                  <a:schemeClr val="tx1"/>
                </a:solidFill>
              </a:rPr>
              <a:t>Oxendine, C., Robinson, J., &amp; </a:t>
            </a:r>
            <a:r>
              <a:rPr lang="en-US" sz="2400" dirty="0" err="1">
                <a:solidFill>
                  <a:schemeClr val="tx1"/>
                </a:solidFill>
              </a:rPr>
              <a:t>Willson</a:t>
            </a:r>
            <a:r>
              <a:rPr lang="en-US" sz="2400" dirty="0">
                <a:solidFill>
                  <a:schemeClr val="tx1"/>
                </a:solidFill>
              </a:rPr>
              <a:t>, G. (2004). Experiential learning. In </a:t>
            </a:r>
            <a:r>
              <a:rPr lang="en-US" sz="2400" dirty="0" smtClean="0">
                <a:solidFill>
                  <a:schemeClr val="tx1"/>
                </a:solidFill>
              </a:rPr>
              <a:t>M. </a:t>
            </a:r>
            <a:r>
              <a:rPr lang="en-US" sz="2400" dirty="0" err="1" smtClean="0">
                <a:solidFill>
                  <a:schemeClr val="tx1"/>
                </a:solidFill>
              </a:rPr>
              <a:t>Orey</a:t>
            </a:r>
            <a:r>
              <a:rPr lang="en-US" sz="2400" dirty="0" smtClean="0">
                <a:solidFill>
                  <a:schemeClr val="tx1"/>
                </a:solidFill>
              </a:rPr>
              <a:t> </a:t>
            </a:r>
            <a:r>
              <a:rPr lang="en-US" sz="2400" dirty="0">
                <a:solidFill>
                  <a:schemeClr val="tx1"/>
                </a:solidFill>
              </a:rPr>
              <a:t>(Ed.), </a:t>
            </a:r>
            <a:r>
              <a:rPr lang="en-US" sz="2400" i="1" dirty="0">
                <a:solidFill>
                  <a:schemeClr val="tx1"/>
                </a:solidFill>
              </a:rPr>
              <a:t>Emerging perspectives on learning, teaching, and technology</a:t>
            </a:r>
            <a:r>
              <a:rPr lang="en-US" sz="2400" dirty="0">
                <a:solidFill>
                  <a:schemeClr val="tx1"/>
                </a:solidFill>
              </a:rPr>
              <a:t>. Retrieved  from http://epltt.coe.uga.edu/index.php?title=Experiential_Learning </a:t>
            </a:r>
          </a:p>
          <a:p>
            <a:pPr algn="l"/>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470025"/>
          </a:xfrm>
        </p:spPr>
        <p:txBody>
          <a:bodyPr/>
          <a:lstStyle/>
          <a:p>
            <a:r>
              <a:rPr lang="en-US" dirty="0" smtClean="0"/>
              <a:t>Experiential Learning Theory</a:t>
            </a:r>
            <a:endParaRPr lang="en-US" dirty="0"/>
          </a:p>
        </p:txBody>
      </p:sp>
      <p:sp>
        <p:nvSpPr>
          <p:cNvPr id="3" name="Subtitle 2"/>
          <p:cNvSpPr>
            <a:spLocks noGrp="1"/>
          </p:cNvSpPr>
          <p:nvPr>
            <p:ph type="subTitle" idx="1"/>
          </p:nvPr>
        </p:nvSpPr>
        <p:spPr>
          <a:xfrm>
            <a:off x="457200" y="2133600"/>
            <a:ext cx="8382000" cy="3505200"/>
          </a:xfrm>
        </p:spPr>
        <p:txBody>
          <a:bodyPr>
            <a:normAutofit/>
          </a:bodyPr>
          <a:lstStyle/>
          <a:p>
            <a:r>
              <a:rPr lang="en-US" dirty="0" smtClean="0">
                <a:solidFill>
                  <a:schemeClr val="tx1"/>
                </a:solidFill>
              </a:rPr>
              <a:t>Focus of theory is experience, which serves as the main driving force in learning, as knowledge is constructed through the transformative reflection on one's experience. </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7772400" cy="2133600"/>
          </a:xfrm>
        </p:spPr>
        <p:txBody>
          <a:bodyPr>
            <a:normAutofit/>
          </a:bodyPr>
          <a:lstStyle/>
          <a:p>
            <a:r>
              <a:rPr lang="en-US" dirty="0"/>
              <a:t>T</a:t>
            </a:r>
            <a:r>
              <a:rPr lang="en-US" dirty="0" smtClean="0"/>
              <a:t>wo </a:t>
            </a:r>
            <a:r>
              <a:rPr lang="en-US" dirty="0"/>
              <a:t>distinct modes of gaining experience that are related to each other on a continuum:</a:t>
            </a:r>
          </a:p>
        </p:txBody>
      </p:sp>
      <p:sp>
        <p:nvSpPr>
          <p:cNvPr id="3" name="Subtitle 2"/>
          <p:cNvSpPr>
            <a:spLocks noGrp="1"/>
          </p:cNvSpPr>
          <p:nvPr>
            <p:ph type="subTitle" idx="1"/>
          </p:nvPr>
        </p:nvSpPr>
        <p:spPr>
          <a:xfrm>
            <a:off x="1371600" y="3505200"/>
            <a:ext cx="7239000" cy="1752600"/>
          </a:xfrm>
        </p:spPr>
        <p:txBody>
          <a:bodyPr/>
          <a:lstStyle/>
          <a:p>
            <a:pPr algn="l">
              <a:buFont typeface="Arial" pitchFamily="34" charset="0"/>
              <a:buChar char="•"/>
            </a:pPr>
            <a:r>
              <a:rPr lang="en-US" dirty="0" smtClean="0">
                <a:solidFill>
                  <a:schemeClr val="tx1"/>
                </a:solidFill>
              </a:rPr>
              <a:t>Concrete </a:t>
            </a:r>
            <a:r>
              <a:rPr lang="en-US" dirty="0">
                <a:solidFill>
                  <a:schemeClr val="tx1"/>
                </a:solidFill>
              </a:rPr>
              <a:t>experience (apprehension</a:t>
            </a:r>
            <a:r>
              <a:rPr lang="en-US" dirty="0" smtClean="0">
                <a:solidFill>
                  <a:schemeClr val="tx1"/>
                </a:solidFill>
              </a:rPr>
              <a:t>)</a:t>
            </a:r>
          </a:p>
          <a:p>
            <a:pPr algn="l">
              <a:buFont typeface="Arial" pitchFamily="34" charset="0"/>
              <a:buChar char="•"/>
            </a:pPr>
            <a:r>
              <a:rPr lang="en-US" dirty="0" smtClean="0">
                <a:solidFill>
                  <a:schemeClr val="tx1"/>
                </a:solidFill>
              </a:rPr>
              <a:t>Abstract </a:t>
            </a:r>
            <a:r>
              <a:rPr lang="en-US" dirty="0">
                <a:solidFill>
                  <a:schemeClr val="tx1"/>
                </a:solidFill>
              </a:rPr>
              <a:t>conceptualization (comprehension)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698625"/>
          </a:xfrm>
        </p:spPr>
        <p:txBody>
          <a:bodyPr>
            <a:normAutofit fontScale="90000"/>
          </a:bodyPr>
          <a:lstStyle/>
          <a:p>
            <a:r>
              <a:rPr lang="en-US" dirty="0" smtClean="0"/>
              <a:t>Two </a:t>
            </a:r>
            <a:r>
              <a:rPr lang="en-US" dirty="0"/>
              <a:t>distinct modes of transforming the experience so that learning is achieved: </a:t>
            </a:r>
          </a:p>
        </p:txBody>
      </p:sp>
      <p:sp>
        <p:nvSpPr>
          <p:cNvPr id="3" name="Subtitle 2"/>
          <p:cNvSpPr>
            <a:spLocks noGrp="1"/>
          </p:cNvSpPr>
          <p:nvPr>
            <p:ph type="subTitle" idx="1"/>
          </p:nvPr>
        </p:nvSpPr>
        <p:spPr>
          <a:xfrm>
            <a:off x="1066800" y="3581400"/>
            <a:ext cx="7315200" cy="1752600"/>
          </a:xfrm>
        </p:spPr>
        <p:txBody>
          <a:bodyPr/>
          <a:lstStyle/>
          <a:p>
            <a:pPr algn="l">
              <a:buFont typeface="Arial" pitchFamily="34" charset="0"/>
              <a:buChar char="•"/>
            </a:pPr>
            <a:r>
              <a:rPr lang="en-US" dirty="0"/>
              <a:t> </a:t>
            </a:r>
            <a:r>
              <a:rPr lang="en-US" dirty="0" smtClean="0">
                <a:solidFill>
                  <a:schemeClr val="tx1"/>
                </a:solidFill>
              </a:rPr>
              <a:t>Reflective </a:t>
            </a:r>
            <a:r>
              <a:rPr lang="en-US" dirty="0">
                <a:solidFill>
                  <a:schemeClr val="tx1"/>
                </a:solidFill>
              </a:rPr>
              <a:t>observation (intension) </a:t>
            </a:r>
            <a:endParaRPr lang="en-US" dirty="0" smtClean="0">
              <a:solidFill>
                <a:schemeClr val="tx1"/>
              </a:solidFill>
            </a:endParaRPr>
          </a:p>
          <a:p>
            <a:pPr algn="l">
              <a:buFont typeface="Arial" pitchFamily="34" charset="0"/>
              <a:buChar char="•"/>
            </a:pPr>
            <a:r>
              <a:rPr lang="en-US" dirty="0" smtClean="0">
                <a:solidFill>
                  <a:schemeClr val="tx1"/>
                </a:solidFill>
              </a:rPr>
              <a:t> Active </a:t>
            </a:r>
            <a:r>
              <a:rPr lang="en-US" dirty="0">
                <a:solidFill>
                  <a:schemeClr val="tx1"/>
                </a:solidFill>
              </a:rPr>
              <a:t>experimentation (extension</a:t>
            </a:r>
            <a:r>
              <a:rPr lang="en-US" dirty="0" smtClean="0">
                <a:solidFill>
                  <a:schemeClr val="tx1"/>
                </a:solidFill>
              </a:rPr>
              <a:t>)</a:t>
            </a:r>
          </a:p>
          <a:p>
            <a:pPr algn="l"/>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848600" cy="2438400"/>
          </a:xfrm>
        </p:spPr>
        <p:txBody>
          <a:bodyPr>
            <a:normAutofit fontScale="90000"/>
          </a:bodyPr>
          <a:lstStyle/>
          <a:p>
            <a:r>
              <a:rPr lang="en-US" dirty="0" smtClean="0"/>
              <a:t>These </a:t>
            </a:r>
            <a:r>
              <a:rPr lang="en-US" dirty="0"/>
              <a:t>four modes </a:t>
            </a:r>
            <a:r>
              <a:rPr lang="en-US" dirty="0" smtClean="0"/>
              <a:t>constitute </a:t>
            </a:r>
            <a:r>
              <a:rPr lang="en-US" dirty="0"/>
              <a:t>a </a:t>
            </a:r>
            <a:r>
              <a:rPr lang="en-US" dirty="0" smtClean="0"/>
              <a:t>learning </a:t>
            </a:r>
            <a:r>
              <a:rPr lang="en-US" dirty="0"/>
              <a:t>cycle that learners go through during the experiential learning </a:t>
            </a:r>
            <a:r>
              <a:rPr lang="en-US" dirty="0" smtClean="0"/>
              <a:t>process: </a:t>
            </a:r>
            <a:endParaRPr lang="en-US" dirty="0"/>
          </a:p>
        </p:txBody>
      </p:sp>
      <p:pic>
        <p:nvPicPr>
          <p:cNvPr id="4" name="Picture 3" descr="http://epltt.coe.uga.edu/images/2/23/EltModel.gif">
            <a:hlinkClick r:id="rId2"/>
          </p:cNvPr>
          <p:cNvPicPr/>
          <p:nvPr/>
        </p:nvPicPr>
        <p:blipFill>
          <a:blip r:embed="rId3" cstate="print"/>
          <a:srcRect/>
          <a:stretch>
            <a:fillRect/>
          </a:stretch>
        </p:blipFill>
        <p:spPr bwMode="auto">
          <a:xfrm>
            <a:off x="1925392" y="3200400"/>
            <a:ext cx="5144770" cy="298196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066800"/>
            <a:ext cx="7620000" cy="5638800"/>
          </a:xfrm>
        </p:spPr>
        <p:txBody>
          <a:bodyPr>
            <a:normAutofit fontScale="92500"/>
          </a:bodyPr>
          <a:lstStyle/>
          <a:p>
            <a:pPr marL="457200" indent="-457200" algn="l">
              <a:buFont typeface="Wingdings" panose="05000000000000000000" pitchFamily="2" charset="2"/>
              <a:buChar char="q"/>
            </a:pPr>
            <a:r>
              <a:rPr lang="en-US" sz="2800" dirty="0" smtClean="0">
                <a:solidFill>
                  <a:schemeClr val="tx1"/>
                </a:solidFill>
              </a:rPr>
              <a:t>Learners begin with a concrete experience, which then leads them to observe and reflect on their experience. </a:t>
            </a:r>
          </a:p>
          <a:p>
            <a:pPr marL="457200" indent="-457200" algn="l">
              <a:buFont typeface="Wingdings" panose="05000000000000000000" pitchFamily="2" charset="2"/>
              <a:buChar char="q"/>
            </a:pPr>
            <a:r>
              <a:rPr lang="en-US" sz="2800" dirty="0" smtClean="0">
                <a:solidFill>
                  <a:schemeClr val="tx1"/>
                </a:solidFill>
              </a:rPr>
              <a:t>The learners then piece their thoughts together to create abstract concepts about what occurred, which will serve as guides for future actions. </a:t>
            </a:r>
          </a:p>
          <a:p>
            <a:pPr marL="457200" indent="-457200" algn="l">
              <a:buFont typeface="Wingdings" panose="05000000000000000000" pitchFamily="2" charset="2"/>
              <a:buChar char="q"/>
            </a:pPr>
            <a:r>
              <a:rPr lang="en-US" sz="2800" dirty="0" smtClean="0">
                <a:solidFill>
                  <a:schemeClr val="tx1"/>
                </a:solidFill>
              </a:rPr>
              <a:t>With these guides in place, the learners actively test what they have constructed leading to new. experiences and the renewing of the learning cycle </a:t>
            </a:r>
          </a:p>
          <a:p>
            <a:pPr marL="457200" indent="-457200" algn="l">
              <a:buFont typeface="Wingdings" panose="05000000000000000000" pitchFamily="2" charset="2"/>
              <a:buChar char="q"/>
            </a:pPr>
            <a:r>
              <a:rPr lang="en-US" sz="2800" dirty="0" smtClean="0">
                <a:solidFill>
                  <a:schemeClr val="tx1"/>
                </a:solidFill>
              </a:rPr>
              <a:t>Perception alone is not sufficient for learning; something must be done with it.</a:t>
            </a:r>
          </a:p>
          <a:p>
            <a:pPr marL="457200" indent="-457200" algn="l">
              <a:buFont typeface="Wingdings" panose="05000000000000000000" pitchFamily="2" charset="2"/>
              <a:buChar char="q"/>
            </a:pPr>
            <a:r>
              <a:rPr lang="en-US" sz="2800" dirty="0" smtClean="0">
                <a:solidFill>
                  <a:schemeClr val="tx1"/>
                </a:solidFill>
              </a:rPr>
              <a:t>Transformation alone cannot represent learning, for there must be something to </a:t>
            </a:r>
            <a:r>
              <a:rPr lang="en-US" sz="2800" smtClean="0">
                <a:solidFill>
                  <a:schemeClr val="tx1"/>
                </a:solidFill>
              </a:rPr>
              <a:t>be transformed.</a:t>
            </a:r>
            <a:endParaRPr lang="en-US" sz="2800" dirty="0">
              <a:solidFill>
                <a:schemeClr val="tx1"/>
              </a:solidFill>
            </a:endParaRPr>
          </a:p>
        </p:txBody>
      </p:sp>
      <p:sp>
        <p:nvSpPr>
          <p:cNvPr id="4" name="TextBox 3"/>
          <p:cNvSpPr txBox="1"/>
          <p:nvPr/>
        </p:nvSpPr>
        <p:spPr>
          <a:xfrm>
            <a:off x="152400" y="304801"/>
            <a:ext cx="8839200" cy="646331"/>
          </a:xfrm>
          <a:prstGeom prst="rect">
            <a:avLst/>
          </a:prstGeom>
          <a:noFill/>
        </p:spPr>
        <p:txBody>
          <a:bodyPr wrap="square" rtlCol="0">
            <a:spAutoFit/>
          </a:bodyPr>
          <a:lstStyle/>
          <a:p>
            <a:r>
              <a:rPr lang="en-US" sz="3600" dirty="0" smtClean="0"/>
              <a:t>Summary of the Four Mode Learning Cycle </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1470025"/>
          </a:xfrm>
        </p:spPr>
        <p:txBody>
          <a:bodyPr/>
          <a:lstStyle/>
          <a:p>
            <a:r>
              <a:rPr lang="en-US" dirty="0" smtClean="0"/>
              <a:t>Applications of Experiential Learning Theory </a:t>
            </a:r>
            <a:endParaRPr lang="en-US" dirty="0"/>
          </a:p>
        </p:txBody>
      </p:sp>
      <p:sp>
        <p:nvSpPr>
          <p:cNvPr id="3" name="Subtitle 2"/>
          <p:cNvSpPr>
            <a:spLocks noGrp="1"/>
          </p:cNvSpPr>
          <p:nvPr>
            <p:ph type="subTitle" idx="1"/>
          </p:nvPr>
        </p:nvSpPr>
        <p:spPr>
          <a:xfrm>
            <a:off x="152400" y="1676400"/>
            <a:ext cx="8839200" cy="4800600"/>
          </a:xfrm>
        </p:spPr>
        <p:txBody>
          <a:bodyPr>
            <a:normAutofit lnSpcReduction="10000"/>
          </a:bodyPr>
          <a:lstStyle/>
          <a:p>
            <a:pPr algn="l"/>
            <a:r>
              <a:rPr lang="en-US" sz="2400" b="1" dirty="0" smtClean="0">
                <a:solidFill>
                  <a:schemeClr val="tx1"/>
                </a:solidFill>
              </a:rPr>
              <a:t>Cooperative Education (co-op) </a:t>
            </a:r>
            <a:r>
              <a:rPr lang="en-US" sz="2400" dirty="0" smtClean="0">
                <a:solidFill>
                  <a:schemeClr val="tx1"/>
                </a:solidFill>
              </a:rPr>
              <a:t>is a structured educational strategy integrating classroom studies with work-based learning related to a student's academic or career goals.</a:t>
            </a:r>
          </a:p>
          <a:p>
            <a:pPr algn="l"/>
            <a:endParaRPr lang="en-US" sz="2400" dirty="0" smtClean="0">
              <a:solidFill>
                <a:schemeClr val="tx1"/>
              </a:solidFill>
            </a:endParaRPr>
          </a:p>
          <a:p>
            <a:pPr algn="l"/>
            <a:r>
              <a:rPr lang="en-US" sz="2400" b="1" dirty="0" smtClean="0">
                <a:solidFill>
                  <a:schemeClr val="tx1"/>
                </a:solidFill>
              </a:rPr>
              <a:t>An internship </a:t>
            </a:r>
            <a:r>
              <a:rPr lang="en-US" sz="2400" dirty="0" smtClean="0">
                <a:solidFill>
                  <a:schemeClr val="tx1"/>
                </a:solidFill>
              </a:rPr>
              <a:t>is typically a temporary position, which may be paid or unpaid, with an emphasis on </a:t>
            </a:r>
            <a:r>
              <a:rPr lang="en-US" sz="2400" dirty="0" err="1" smtClean="0">
                <a:solidFill>
                  <a:schemeClr val="tx1"/>
                </a:solidFill>
              </a:rPr>
              <a:t>on</a:t>
            </a:r>
            <a:r>
              <a:rPr lang="en-US" sz="2400" dirty="0" smtClean="0">
                <a:solidFill>
                  <a:schemeClr val="tx1"/>
                </a:solidFill>
              </a:rPr>
              <a:t>-the-job training, making it similar to an apprenticeship. </a:t>
            </a:r>
          </a:p>
          <a:p>
            <a:pPr algn="l"/>
            <a:endParaRPr lang="en-US" sz="2400" dirty="0" smtClean="0">
              <a:solidFill>
                <a:schemeClr val="tx1"/>
              </a:solidFill>
            </a:endParaRPr>
          </a:p>
          <a:p>
            <a:pPr algn="l"/>
            <a:r>
              <a:rPr lang="en-US" sz="2400" b="1" dirty="0" smtClean="0">
                <a:solidFill>
                  <a:schemeClr val="tx1"/>
                </a:solidFill>
              </a:rPr>
              <a:t>Service learning </a:t>
            </a:r>
            <a:r>
              <a:rPr lang="en-US" sz="2400" dirty="0" smtClean="0">
                <a:solidFill>
                  <a:schemeClr val="tx1"/>
                </a:solidFill>
              </a:rPr>
              <a:t>is a teaching and learning strategy that integrates meaningful community service with instruction and reflection to enrich the learning experience, teach civic responsibility, and strengthen communities with the emphasis on meeting community needs.</a:t>
            </a:r>
          </a:p>
          <a:p>
            <a:pPr algn="l"/>
            <a:endParaRPr lang="en-US" sz="2400" dirty="0" smtClean="0">
              <a:solidFill>
                <a:schemeClr val="tx1"/>
              </a:solidFill>
            </a:endParaRPr>
          </a:p>
          <a:p>
            <a:pPr algn="l"/>
            <a:endParaRPr lang="en-US" sz="2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534400" cy="1219200"/>
          </a:xfrm>
        </p:spPr>
        <p:txBody>
          <a:bodyPr>
            <a:normAutofit fontScale="90000"/>
          </a:bodyPr>
          <a:lstStyle/>
          <a:p>
            <a:r>
              <a:rPr lang="en-US" sz="4000" dirty="0" smtClean="0"/>
              <a:t>Integrating Experiential Learning in the Classroom</a:t>
            </a:r>
            <a:endParaRPr lang="en-US" dirty="0"/>
          </a:p>
        </p:txBody>
      </p:sp>
      <p:sp>
        <p:nvSpPr>
          <p:cNvPr id="3" name="Subtitle 2"/>
          <p:cNvSpPr>
            <a:spLocks noGrp="1"/>
          </p:cNvSpPr>
          <p:nvPr>
            <p:ph type="subTitle" idx="1"/>
          </p:nvPr>
        </p:nvSpPr>
        <p:spPr>
          <a:xfrm>
            <a:off x="0" y="1447800"/>
            <a:ext cx="8991600" cy="5410200"/>
          </a:xfrm>
        </p:spPr>
        <p:txBody>
          <a:bodyPr>
            <a:normAutofit fontScale="62500" lnSpcReduction="20000"/>
          </a:bodyPr>
          <a:lstStyle/>
          <a:p>
            <a:pPr marL="457200" lvl="0" indent="-457200" algn="l">
              <a:buFont typeface="Wingdings" panose="05000000000000000000" pitchFamily="2" charset="2"/>
              <a:buChar char="q"/>
            </a:pPr>
            <a:r>
              <a:rPr lang="en-US" dirty="0" smtClean="0">
                <a:solidFill>
                  <a:schemeClr val="tx1"/>
                </a:solidFill>
              </a:rPr>
              <a:t>Set up the experience by introducing learners to the topic and covering basic material that the learner must know beforehand.</a:t>
            </a:r>
          </a:p>
          <a:p>
            <a:pPr marL="457200" lvl="0" indent="-457200" algn="l">
              <a:buFont typeface="Wingdings" panose="05000000000000000000" pitchFamily="2" charset="2"/>
              <a:buChar char="q"/>
            </a:pPr>
            <a:endParaRPr lang="en-US" dirty="0" smtClean="0">
              <a:solidFill>
                <a:schemeClr val="tx1"/>
              </a:solidFill>
            </a:endParaRPr>
          </a:p>
          <a:p>
            <a:pPr marL="457200" lvl="0" indent="-457200" algn="l">
              <a:buFont typeface="Wingdings" panose="05000000000000000000" pitchFamily="2" charset="2"/>
              <a:buChar char="q"/>
            </a:pPr>
            <a:r>
              <a:rPr lang="en-US" dirty="0" smtClean="0">
                <a:solidFill>
                  <a:schemeClr val="tx1"/>
                </a:solidFill>
              </a:rPr>
              <a:t>Engage the learner in a realistic experience that provides intrigue as well as depth of involvement (mock trial). </a:t>
            </a:r>
          </a:p>
          <a:p>
            <a:pPr marL="457200" lvl="0" indent="-457200" algn="l">
              <a:buFont typeface="Wingdings" panose="05000000000000000000" pitchFamily="2" charset="2"/>
              <a:buChar char="q"/>
            </a:pPr>
            <a:endParaRPr lang="en-US" dirty="0" smtClean="0">
              <a:solidFill>
                <a:schemeClr val="tx1"/>
              </a:solidFill>
            </a:endParaRPr>
          </a:p>
          <a:p>
            <a:pPr marL="457200" lvl="0" indent="-457200" algn="l">
              <a:buFont typeface="Wingdings" panose="05000000000000000000" pitchFamily="2" charset="2"/>
              <a:buChar char="q"/>
            </a:pPr>
            <a:r>
              <a:rPr lang="en-US" dirty="0" smtClean="0">
                <a:solidFill>
                  <a:schemeClr val="tx1"/>
                </a:solidFill>
              </a:rPr>
              <a:t>Allow for discussion of the experience including the happenings that occurred and how the individuals involved felt (discussion afterwards). </a:t>
            </a:r>
          </a:p>
          <a:p>
            <a:pPr marL="457200" lvl="0" indent="-457200" algn="l">
              <a:buFont typeface="Wingdings" panose="05000000000000000000" pitchFamily="2" charset="2"/>
              <a:buChar char="q"/>
            </a:pPr>
            <a:endParaRPr lang="en-US" dirty="0" smtClean="0">
              <a:solidFill>
                <a:schemeClr val="tx1"/>
              </a:solidFill>
            </a:endParaRPr>
          </a:p>
          <a:p>
            <a:pPr marL="457200" lvl="0" indent="-457200" algn="l">
              <a:buFont typeface="Wingdings" panose="05000000000000000000" pitchFamily="2" charset="2"/>
              <a:buChar char="q"/>
            </a:pPr>
            <a:r>
              <a:rPr lang="en-US" dirty="0" smtClean="0">
                <a:solidFill>
                  <a:schemeClr val="tx1"/>
                </a:solidFill>
              </a:rPr>
              <a:t>The learner will then begin to formulate concepts and hypotheses concerning the experience through discussion as well as individual reflection (discussion afterwards, but also could be done with journaling). </a:t>
            </a:r>
          </a:p>
          <a:p>
            <a:pPr marL="457200" lvl="0" indent="-457200" algn="l">
              <a:buFont typeface="Wingdings" panose="05000000000000000000" pitchFamily="2" charset="2"/>
              <a:buChar char="q"/>
            </a:pPr>
            <a:endParaRPr lang="en-US" dirty="0" smtClean="0">
              <a:solidFill>
                <a:schemeClr val="tx1"/>
              </a:solidFill>
            </a:endParaRPr>
          </a:p>
          <a:p>
            <a:pPr marL="457200" lvl="0" indent="-457200" algn="l">
              <a:buFont typeface="Wingdings" panose="05000000000000000000" pitchFamily="2" charset="2"/>
              <a:buChar char="q"/>
            </a:pPr>
            <a:r>
              <a:rPr lang="en-US" dirty="0" smtClean="0">
                <a:solidFill>
                  <a:schemeClr val="tx1"/>
                </a:solidFill>
              </a:rPr>
              <a:t>Allow the learners to experiment with their newly formed concepts and experiences (interpreting current conflict and conflict resolution scenario). </a:t>
            </a:r>
          </a:p>
          <a:p>
            <a:pPr marL="457200" lvl="0" indent="-457200" algn="l">
              <a:buFont typeface="Wingdings" panose="05000000000000000000" pitchFamily="2" charset="2"/>
              <a:buChar char="q"/>
            </a:pPr>
            <a:endParaRPr lang="en-US" dirty="0" smtClean="0">
              <a:solidFill>
                <a:schemeClr val="tx1"/>
              </a:solidFill>
            </a:endParaRPr>
          </a:p>
          <a:p>
            <a:pPr marL="457200" lvl="0" indent="-457200" algn="l">
              <a:buFont typeface="Wingdings" panose="05000000000000000000" pitchFamily="2" charset="2"/>
              <a:buChar char="q"/>
            </a:pPr>
            <a:r>
              <a:rPr lang="en-US" dirty="0" smtClean="0">
                <a:solidFill>
                  <a:schemeClr val="tx1"/>
                </a:solidFill>
              </a:rPr>
              <a:t>Further reflection on experimentation (discussion, but could also be done through journaling).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685799"/>
          </a:xfrm>
        </p:spPr>
        <p:txBody>
          <a:bodyPr>
            <a:normAutofit fontScale="90000"/>
          </a:bodyPr>
          <a:lstStyle/>
          <a:p>
            <a:r>
              <a:rPr lang="en-US" dirty="0" smtClean="0"/>
              <a:t>Criticisms</a:t>
            </a:r>
            <a:endParaRPr lang="en-US" dirty="0"/>
          </a:p>
        </p:txBody>
      </p:sp>
      <p:sp>
        <p:nvSpPr>
          <p:cNvPr id="3" name="Subtitle 2"/>
          <p:cNvSpPr>
            <a:spLocks noGrp="1"/>
          </p:cNvSpPr>
          <p:nvPr>
            <p:ph type="subTitle" idx="1"/>
          </p:nvPr>
        </p:nvSpPr>
        <p:spPr>
          <a:xfrm>
            <a:off x="533400" y="1447800"/>
            <a:ext cx="7620000" cy="3886200"/>
          </a:xfrm>
        </p:spPr>
        <p:txBody>
          <a:bodyPr>
            <a:normAutofit fontScale="92500"/>
          </a:bodyPr>
          <a:lstStyle/>
          <a:p>
            <a:pPr marL="457200" indent="-457200" algn="l">
              <a:buFont typeface="Wingdings" panose="05000000000000000000" pitchFamily="2" charset="2"/>
              <a:buChar char="q"/>
            </a:pPr>
            <a:r>
              <a:rPr lang="en-US" dirty="0" smtClean="0">
                <a:solidFill>
                  <a:schemeClr val="tx1"/>
                </a:solidFill>
              </a:rPr>
              <a:t>The concrete experience part of the learning cycle is not appropriately explained in the theory and remains largely unexplored.</a:t>
            </a:r>
          </a:p>
          <a:p>
            <a:pPr marL="457200" indent="-457200" algn="l">
              <a:buFont typeface="Wingdings" panose="05000000000000000000" pitchFamily="2" charset="2"/>
              <a:buChar char="q"/>
            </a:pPr>
            <a:r>
              <a:rPr lang="en-US" dirty="0" smtClean="0">
                <a:solidFill>
                  <a:schemeClr val="tx1"/>
                </a:solidFill>
              </a:rPr>
              <a:t>The idea of immediate and concrete experience is problematic and unrealistic.</a:t>
            </a:r>
          </a:p>
          <a:p>
            <a:pPr marL="457200" indent="-457200" algn="l">
              <a:buFont typeface="Wingdings" panose="05000000000000000000" pitchFamily="2" charset="2"/>
              <a:buChar char="q"/>
            </a:pPr>
            <a:r>
              <a:rPr lang="en-US" dirty="0" smtClean="0">
                <a:solidFill>
                  <a:schemeClr val="tx1"/>
                </a:solidFill>
              </a:rPr>
              <a:t>The concepts outlined ELT are too ill-defined and open to </a:t>
            </a:r>
            <a:r>
              <a:rPr lang="en-US" smtClean="0">
                <a:solidFill>
                  <a:schemeClr val="tx1"/>
                </a:solidFill>
              </a:rPr>
              <a:t>various </a:t>
            </a:r>
            <a:r>
              <a:rPr lang="en-US" smtClean="0">
                <a:solidFill>
                  <a:schemeClr val="tx1"/>
                </a:solidFill>
              </a:rPr>
              <a:t>interpretations.</a:t>
            </a:r>
            <a:endParaRPr lang="en-US" dirty="0" smtClean="0">
              <a:solidFill>
                <a:schemeClr val="tx1"/>
              </a:solidFill>
            </a:endParaRPr>
          </a:p>
          <a:p>
            <a:pPr algn="l"/>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535</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Experiential Learning Theory</vt:lpstr>
      <vt:lpstr>Experiential Learning Theory</vt:lpstr>
      <vt:lpstr>Two distinct modes of gaining experience that are related to each other on a continuum:</vt:lpstr>
      <vt:lpstr>Two distinct modes of transforming the experience so that learning is achieved: </vt:lpstr>
      <vt:lpstr>These four modes constitute a learning cycle that learners go through during the experiential learning process: </vt:lpstr>
      <vt:lpstr>PowerPoint Presentation</vt:lpstr>
      <vt:lpstr>Applications of Experiential Learning Theory </vt:lpstr>
      <vt:lpstr>Integrating Experiential Learning in the Classroom</vt:lpstr>
      <vt:lpstr>Criticisms</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reference</dc:creator>
  <cp:lastModifiedBy>molly</cp:lastModifiedBy>
  <cp:revision>15</cp:revision>
  <dcterms:created xsi:type="dcterms:W3CDTF">2014-12-09T21:29:00Z</dcterms:created>
  <dcterms:modified xsi:type="dcterms:W3CDTF">2015-01-04T02:20:12Z</dcterms:modified>
</cp:coreProperties>
</file>