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Proxima Nova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ProximaNova-bold.fntdata"/><Relationship Id="rId12" Type="http://schemas.openxmlformats.org/officeDocument/2006/relationships/font" Target="fonts/ProximaNova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roximaNova-boldItalic.fntdata"/><Relationship Id="rId14" Type="http://schemas.openxmlformats.org/officeDocument/2006/relationships/font" Target="fonts/ProximaNova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c0050da634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c0050da634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0050da634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0050da634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c0050da634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c0050da634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c0050da634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c0050da634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c0050da634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c0050da634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https://drive.google.com/drive/folders/1nLBrXB4H6oIVbnPm4oP27GXhVTtoGIdC?usp=sharing" TargetMode="External"/><Relationship Id="rId5" Type="http://schemas.openxmlformats.org/officeDocument/2006/relationships/hyperlink" Target="http://www.canyons.edu/ztc" TargetMode="External"/><Relationship Id="rId6" Type="http://schemas.openxmlformats.org/officeDocument/2006/relationships/hyperlink" Target="http://creativecommons.org/licenses/by/4.0" TargetMode="External"/><Relationship Id="rId7" Type="http://schemas.openxmlformats.org/officeDocument/2006/relationships/hyperlink" Target="https://drive.google.com/drive/folders/1ePQQc44QEJSSfqCorTjFbb03ARe8V43c?usp=sharing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Module 2 CHLD105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Developmental and Theoretical Foundations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56" name="Google Shape;56;p13" title="CC BY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86375" y="4502425"/>
            <a:ext cx="1428750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261175" y="4289601"/>
            <a:ext cx="69015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latin typeface="Proxima Nova"/>
                <a:ea typeface="Proxima Nova"/>
                <a:cs typeface="Proxima Nova"/>
                <a:sym typeface="Proxima Nova"/>
              </a:rPr>
              <a:t>This slide show was created by Laura Paciorek as a companion to</a:t>
            </a:r>
            <a:endParaRPr sz="1300"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 u="sng">
                <a:solidFill>
                  <a:srgbClr val="1155CC"/>
                </a:solidFill>
                <a:highlight>
                  <a:srgbClr val="FFFFFF"/>
                </a:highlight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"Principles and Practices of Teaching Young Children"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by </a:t>
            </a: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</a:rPr>
              <a:t>Cindy Stephens, Gina Peterson, Sharon Eyrich, and Jennifer Paris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 sz="1000" u="sng">
                <a:solidFill>
                  <a:srgbClr val="1155CC"/>
                </a:solidFill>
                <a:highlight>
                  <a:srgbClr val="FFFFFF"/>
                </a:highlight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College of the Canyons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is licensed under </a:t>
            </a:r>
            <a:r>
              <a:rPr lang="en" sz="1000" u="sng">
                <a:solidFill>
                  <a:srgbClr val="1155CC"/>
                </a:solidFill>
                <a:highlight>
                  <a:srgbClr val="FFFFFF"/>
                </a:highlight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CC BY 4.0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 / A derivative from the </a:t>
            </a:r>
            <a:r>
              <a:rPr lang="en" sz="1000" u="sng">
                <a:solidFill>
                  <a:srgbClr val="1155CC"/>
                </a:solidFill>
                <a:highlight>
                  <a:srgbClr val="FFFFFF"/>
                </a:highlight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original work</a:t>
            </a:r>
            <a:endParaRPr sz="1300"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book contains text with various licenses. Images all contain license information.</a:t>
            </a:r>
            <a:endParaRPr sz="130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20"/>
              <a:t>Domains of Development</a:t>
            </a:r>
            <a:endParaRPr sz="3020"/>
          </a:p>
        </p:txBody>
      </p:sp>
      <p:sp>
        <p:nvSpPr>
          <p:cNvPr id="63" name="Google Shape;63;p14"/>
          <p:cNvSpPr/>
          <p:nvPr/>
        </p:nvSpPr>
        <p:spPr>
          <a:xfrm>
            <a:off x="2921425" y="1906250"/>
            <a:ext cx="3158275" cy="2504075"/>
          </a:xfrm>
          <a:prstGeom prst="flowChartExtra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4"/>
          <p:cNvSpPr txBox="1"/>
          <p:nvPr/>
        </p:nvSpPr>
        <p:spPr>
          <a:xfrm>
            <a:off x="3609475" y="1364825"/>
            <a:ext cx="19965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Physical/Motor</a:t>
            </a:r>
            <a:endParaRPr sz="2000"/>
          </a:p>
        </p:txBody>
      </p:sp>
      <p:sp>
        <p:nvSpPr>
          <p:cNvPr id="65" name="Google Shape;65;p14"/>
          <p:cNvSpPr txBox="1"/>
          <p:nvPr/>
        </p:nvSpPr>
        <p:spPr>
          <a:xfrm>
            <a:off x="1116675" y="4064900"/>
            <a:ext cx="19965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Cognitive or Intellectual</a:t>
            </a:r>
            <a:endParaRPr sz="2000"/>
          </a:p>
        </p:txBody>
      </p:sp>
      <p:sp>
        <p:nvSpPr>
          <p:cNvPr id="66" name="Google Shape;66;p14"/>
          <p:cNvSpPr txBox="1"/>
          <p:nvPr/>
        </p:nvSpPr>
        <p:spPr>
          <a:xfrm>
            <a:off x="6316825" y="4218800"/>
            <a:ext cx="19965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Affective</a:t>
            </a:r>
            <a:endParaRPr sz="2000"/>
          </a:p>
        </p:txBody>
      </p:sp>
      <p:sp>
        <p:nvSpPr>
          <p:cNvPr id="67" name="Google Shape;67;p14"/>
          <p:cNvSpPr txBox="1"/>
          <p:nvPr/>
        </p:nvSpPr>
        <p:spPr>
          <a:xfrm>
            <a:off x="3868900" y="3259800"/>
            <a:ext cx="12183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/>
              <a:t>Child</a:t>
            </a:r>
            <a:endParaRPr sz="3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en" sz="2500">
                <a:solidFill>
                  <a:srgbClr val="000000"/>
                </a:solidFill>
              </a:rPr>
              <a:t>Pause to Reflect… Personal Growth and Development</a:t>
            </a:r>
            <a:endParaRPr b="1" i="1" sz="2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000000"/>
                </a:solidFill>
              </a:rPr>
              <a:t>Think about your own growth and development. </a:t>
            </a:r>
            <a:endParaRPr sz="2500">
              <a:solidFill>
                <a:srgbClr val="000000"/>
              </a:solidFill>
            </a:endParaRPr>
          </a:p>
          <a:p>
            <a:pPr indent="-38735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500"/>
              <a:buAutoNum type="arabicPeriod"/>
            </a:pPr>
            <a:r>
              <a:rPr lang="en" sz="2500">
                <a:solidFill>
                  <a:srgbClr val="000000"/>
                </a:solidFill>
              </a:rPr>
              <a:t>Do you favor one side of the nature vs nurture debate?</a:t>
            </a:r>
            <a:endParaRPr sz="2500">
              <a:solidFill>
                <a:srgbClr val="00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AutoNum type="arabicPeriod"/>
            </a:pPr>
            <a:r>
              <a:rPr lang="en" sz="2500">
                <a:solidFill>
                  <a:srgbClr val="000000"/>
                </a:solidFill>
              </a:rPr>
              <a:t>Which premise seems to make more sense – continuous or discontinuous development?</a:t>
            </a:r>
            <a:endParaRPr sz="3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5831550" y="586550"/>
            <a:ext cx="3000600" cy="398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00000"/>
                </a:solidFill>
              </a:rPr>
              <a:t>Make notes about what each theory suggests about child development and learning.</a:t>
            </a:r>
            <a:endParaRPr sz="21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100">
                <a:solidFill>
                  <a:srgbClr val="000000"/>
                </a:solidFill>
              </a:rPr>
              <a:t>Which theories do you feel best explain how children develop and learn?</a:t>
            </a:r>
            <a:endParaRPr sz="2100">
              <a:solidFill>
                <a:srgbClr val="000000"/>
              </a:solidFill>
            </a:endParaRPr>
          </a:p>
        </p:txBody>
      </p:sp>
      <p:pic>
        <p:nvPicPr>
          <p:cNvPr id="78" name="Google Shape;78;p16" title="Tree with roots and branches with main theories (humanistic, psycho-analytic, ethology/attachment, psycho-social), behaviorist (social learning, operant conditioning, classical conditioning) theories, cognitive theories (socio-cultural, multiple intelligences, information processing, constructivist), ecological &quot;systems,&quot; and maturational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3025" y="0"/>
            <a:ext cx="4319016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/>
          <p:nvPr/>
        </p:nvSpPr>
        <p:spPr>
          <a:xfrm>
            <a:off x="3147000" y="1658100"/>
            <a:ext cx="2718360" cy="1590408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7"/>
          <p:cNvSpPr txBox="1"/>
          <p:nvPr/>
        </p:nvSpPr>
        <p:spPr>
          <a:xfrm>
            <a:off x="3812525" y="1853000"/>
            <a:ext cx="16695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Current Topics in ECE</a:t>
            </a:r>
            <a:endParaRPr sz="2400"/>
          </a:p>
        </p:txBody>
      </p:sp>
      <p:sp>
        <p:nvSpPr>
          <p:cNvPr id="85" name="Google Shape;85;p17"/>
          <p:cNvSpPr txBox="1"/>
          <p:nvPr/>
        </p:nvSpPr>
        <p:spPr>
          <a:xfrm>
            <a:off x="1658100" y="530125"/>
            <a:ext cx="19401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Brain Functioning</a:t>
            </a:r>
            <a:endParaRPr sz="2000"/>
          </a:p>
        </p:txBody>
      </p:sp>
      <p:sp>
        <p:nvSpPr>
          <p:cNvPr id="86" name="Google Shape;86;p17"/>
          <p:cNvSpPr txBox="1"/>
          <p:nvPr/>
        </p:nvSpPr>
        <p:spPr>
          <a:xfrm>
            <a:off x="6480275" y="456950"/>
            <a:ext cx="19401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Identity Formation</a:t>
            </a:r>
            <a:endParaRPr sz="2000"/>
          </a:p>
        </p:txBody>
      </p:sp>
      <p:sp>
        <p:nvSpPr>
          <p:cNvPr id="87" name="Google Shape;87;p17"/>
          <p:cNvSpPr txBox="1"/>
          <p:nvPr/>
        </p:nvSpPr>
        <p:spPr>
          <a:xfrm>
            <a:off x="496525" y="2256175"/>
            <a:ext cx="21993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Developmentally Appropriate Practice</a:t>
            </a:r>
            <a:endParaRPr sz="2000"/>
          </a:p>
        </p:txBody>
      </p:sp>
      <p:sp>
        <p:nvSpPr>
          <p:cNvPr id="88" name="Google Shape;88;p17"/>
          <p:cNvSpPr txBox="1"/>
          <p:nvPr/>
        </p:nvSpPr>
        <p:spPr>
          <a:xfrm>
            <a:off x="6886575" y="2386025"/>
            <a:ext cx="1940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Attachment</a:t>
            </a:r>
            <a:endParaRPr sz="2000"/>
          </a:p>
        </p:txBody>
      </p:sp>
      <p:sp>
        <p:nvSpPr>
          <p:cNvPr id="89" name="Google Shape;89;p17"/>
          <p:cNvSpPr txBox="1"/>
          <p:nvPr/>
        </p:nvSpPr>
        <p:spPr>
          <a:xfrm>
            <a:off x="6531375" y="3770425"/>
            <a:ext cx="19401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Value of Play in Early Childhood</a:t>
            </a:r>
            <a:endParaRPr sz="2000"/>
          </a:p>
        </p:txBody>
      </p:sp>
      <p:sp>
        <p:nvSpPr>
          <p:cNvPr id="90" name="Google Shape;90;p17"/>
          <p:cNvSpPr txBox="1"/>
          <p:nvPr/>
        </p:nvSpPr>
        <p:spPr>
          <a:xfrm>
            <a:off x="2786075" y="3924325"/>
            <a:ext cx="23523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Trauma-Informed Care</a:t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20"/>
              <a:t>Types of Play</a:t>
            </a:r>
            <a:endParaRPr sz="3020"/>
          </a:p>
        </p:txBody>
      </p:sp>
      <p:sp>
        <p:nvSpPr>
          <p:cNvPr id="96" name="Google Shape;9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Char char="●"/>
            </a:pPr>
            <a:r>
              <a:rPr lang="en" sz="1900">
                <a:solidFill>
                  <a:srgbClr val="000000"/>
                </a:solidFill>
              </a:rPr>
              <a:t>Symbolic Play </a:t>
            </a:r>
            <a:endParaRPr sz="1900">
              <a:solidFill>
                <a:srgbClr val="000000"/>
              </a:solidFill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Char char="●"/>
            </a:pPr>
            <a:r>
              <a:rPr lang="en" sz="1900">
                <a:solidFill>
                  <a:srgbClr val="000000"/>
                </a:solidFill>
              </a:rPr>
              <a:t>Rough and Tumble Play </a:t>
            </a:r>
            <a:endParaRPr sz="1900">
              <a:solidFill>
                <a:srgbClr val="000000"/>
              </a:solidFill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Char char="●"/>
            </a:pPr>
            <a:r>
              <a:rPr lang="en" sz="1900">
                <a:solidFill>
                  <a:srgbClr val="000000"/>
                </a:solidFill>
              </a:rPr>
              <a:t>Socio-Dramatic Play </a:t>
            </a:r>
            <a:endParaRPr sz="1900">
              <a:solidFill>
                <a:srgbClr val="000000"/>
              </a:solidFill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Char char="●"/>
            </a:pPr>
            <a:r>
              <a:rPr lang="en" sz="1900">
                <a:solidFill>
                  <a:srgbClr val="000000"/>
                </a:solidFill>
              </a:rPr>
              <a:t>Social Play </a:t>
            </a:r>
            <a:endParaRPr sz="1900">
              <a:solidFill>
                <a:srgbClr val="000000"/>
              </a:solidFill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Char char="●"/>
            </a:pPr>
            <a:r>
              <a:rPr lang="en" sz="1900">
                <a:solidFill>
                  <a:srgbClr val="000000"/>
                </a:solidFill>
              </a:rPr>
              <a:t>Creative Play </a:t>
            </a:r>
            <a:endParaRPr sz="1900">
              <a:solidFill>
                <a:srgbClr val="000000"/>
              </a:solidFill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Char char="●"/>
            </a:pPr>
            <a:r>
              <a:rPr lang="en" sz="1900">
                <a:solidFill>
                  <a:srgbClr val="000000"/>
                </a:solidFill>
              </a:rPr>
              <a:t>Communication Play </a:t>
            </a:r>
            <a:endParaRPr sz="1900">
              <a:solidFill>
                <a:srgbClr val="000000"/>
              </a:solidFill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Char char="●"/>
            </a:pPr>
            <a:r>
              <a:rPr lang="en" sz="1900">
                <a:solidFill>
                  <a:srgbClr val="000000"/>
                </a:solidFill>
              </a:rPr>
              <a:t>Locomotor Play </a:t>
            </a:r>
            <a:endParaRPr sz="1900">
              <a:solidFill>
                <a:srgbClr val="000000"/>
              </a:solidFill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Char char="●"/>
            </a:pPr>
            <a:r>
              <a:rPr lang="en" sz="1900">
                <a:solidFill>
                  <a:srgbClr val="000000"/>
                </a:solidFill>
              </a:rPr>
              <a:t>Deep Play </a:t>
            </a:r>
            <a:endParaRPr sz="1900">
              <a:solidFill>
                <a:srgbClr val="000000"/>
              </a:solidFill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Char char="●"/>
            </a:pPr>
            <a:r>
              <a:rPr lang="en" sz="1900">
                <a:solidFill>
                  <a:srgbClr val="000000"/>
                </a:solidFill>
              </a:rPr>
              <a:t>Fantasy Play </a:t>
            </a:r>
            <a:endParaRPr sz="1900">
              <a:solidFill>
                <a:srgbClr val="000000"/>
              </a:solidFill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Char char="●"/>
            </a:pPr>
            <a:r>
              <a:rPr lang="en" sz="1900">
                <a:solidFill>
                  <a:srgbClr val="000000"/>
                </a:solidFill>
              </a:rPr>
              <a:t>Object Play </a:t>
            </a:r>
            <a:endParaRPr sz="2600">
              <a:solidFill>
                <a:srgbClr val="000000"/>
              </a:solidFill>
            </a:endParaRPr>
          </a:p>
        </p:txBody>
      </p:sp>
      <p:pic>
        <p:nvPicPr>
          <p:cNvPr id="97" name="Google Shape;97;p18" title="Yellow ball icon with words &quot;Right to play&quot;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69800" y="357188"/>
            <a:ext cx="4762500" cy="442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