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roxima Nova"/>
      <p:regular r:id="rId18"/>
      <p:bold r:id="rId19"/>
      <p:italic r:id="rId20"/>
      <p:boldItalic r:id="rId21"/>
    </p:embeddedFont>
    <p:embeddedFont>
      <p:font typeface="Amatic SC"/>
      <p:regular r:id="rId22"/>
      <p:bold r:id="rId23"/>
    </p:embeddedFont>
    <p:embeddedFont>
      <p:font typeface="Source Code Pr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italic.fntdata"/><Relationship Id="rId22" Type="http://schemas.openxmlformats.org/officeDocument/2006/relationships/font" Target="fonts/AmaticSC-regular.fntdata"/><Relationship Id="rId21" Type="http://schemas.openxmlformats.org/officeDocument/2006/relationships/font" Target="fonts/ProximaNova-boldItalic.fntdata"/><Relationship Id="rId24" Type="http://schemas.openxmlformats.org/officeDocument/2006/relationships/font" Target="fonts/SourceCodePro-regular.fntdata"/><Relationship Id="rId23" Type="http://schemas.openxmlformats.org/officeDocument/2006/relationships/font" Target="fonts/AmaticS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SourceCodePro-italic.fntdata"/><Relationship Id="rId25" Type="http://schemas.openxmlformats.org/officeDocument/2006/relationships/font" Target="fonts/SourceCodePro-bold.fntdata"/><Relationship Id="rId27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ProximaNova-bold.fntdata"/><Relationship Id="rId1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e9529c956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e9529c956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e9529c956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e9529c956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be9529c956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be9529c956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e9529c956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e9529c956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e9529c956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e9529c95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e9529c956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e9529c95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be9529c956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be9529c956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e9529c956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e9529c95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e9529c956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be9529c956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e9529c956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e9529c956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e9529c956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e9529c956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drive.google.com/drive/folders/1nLBrXB4H6oIVbnPm4oP27GXhVTtoGIdC?usp=sharing" TargetMode="External"/><Relationship Id="rId5" Type="http://schemas.openxmlformats.org/officeDocument/2006/relationships/hyperlink" Target="http://www.canyons.edu/ztc" TargetMode="External"/><Relationship Id="rId6" Type="http://schemas.openxmlformats.org/officeDocument/2006/relationships/hyperlink" Target="http://creativecommons.org/licenses/by/4.0" TargetMode="External"/><Relationship Id="rId7" Type="http://schemas.openxmlformats.org/officeDocument/2006/relationships/hyperlink" Target="https://drive.google.com/drive/folders/1ePQQc44QEJSSfqCorTjFbb03ARe8V43c?usp=sharing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hyperlink" Target="https://creativecommons.org/licenses/by/4.0/" TargetMode="External"/><Relationship Id="rId5" Type="http://schemas.openxmlformats.org/officeDocument/2006/relationships/hyperlink" Target="https://creativecommons.org/licenses/by/4.0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Module 4 CHLD105</a:t>
            </a:r>
            <a:endParaRPr sz="41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61925" y="221865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Observation and Assessment</a:t>
            </a:r>
            <a:endParaRPr sz="2200"/>
          </a:p>
        </p:txBody>
      </p:sp>
      <p:pic>
        <p:nvPicPr>
          <p:cNvPr id="58" name="Google Shape;58;p13" title="CC BY logo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6225" y="4540925"/>
            <a:ext cx="1423727" cy="5030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261175" y="4289601"/>
            <a:ext cx="69015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Proxima Nova"/>
                <a:ea typeface="Proxima Nova"/>
                <a:cs typeface="Proxima Nova"/>
                <a:sym typeface="Proxima Nova"/>
              </a:rPr>
              <a:t>This slide show was created by Laura Paciorek as a companion to</a:t>
            </a:r>
            <a:endParaRPr sz="13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"Principles and Practices of Teaching Young Children"</a:t>
            </a:r>
            <a:r>
              <a:rPr lang="en" sz="1000"/>
              <a:t> by </a:t>
            </a:r>
            <a:r>
              <a:rPr lang="en" sz="1100">
                <a:solidFill>
                  <a:srgbClr val="222222"/>
                </a:solidFill>
              </a:rPr>
              <a:t>Cindy Stephens, Gina Peterson, Sharon Eyrich, and Jennifer Paris</a:t>
            </a:r>
            <a:r>
              <a:rPr lang="en" sz="1000"/>
              <a:t>, </a:t>
            </a:r>
            <a:r>
              <a:rPr lang="en" sz="1000" u="sng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College of the Canyons</a:t>
            </a:r>
            <a:r>
              <a:rPr lang="en" sz="1000"/>
              <a:t> is licensed under </a:t>
            </a:r>
            <a:r>
              <a:rPr lang="en" sz="1000" u="sng">
                <a:solidFill>
                  <a:srgbClr val="1155CC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 BY 4.0</a:t>
            </a:r>
            <a:r>
              <a:rPr lang="en" sz="1000"/>
              <a:t> / A derivative from the </a:t>
            </a:r>
            <a:r>
              <a:rPr lang="en" sz="1000" u="sng">
                <a:solidFill>
                  <a:srgbClr val="1155CC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original work</a:t>
            </a:r>
            <a:endParaRPr sz="13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Times New Roman"/>
                <a:ea typeface="Times New Roman"/>
                <a:cs typeface="Times New Roman"/>
                <a:sym typeface="Times New Roman"/>
              </a:rPr>
              <a:t>The book contains text with various licenses. Images all contain license information.</a:t>
            </a:r>
            <a:endParaRPr sz="13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 is Not testing...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b="1"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1: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Gather Baseline Data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b="1"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2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Monitor Each Child’s Progress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b="1"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 3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Have a Systematic Plan in Place </a:t>
            </a:r>
            <a:endParaRPr sz="2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/>
          <p:nvPr/>
        </p:nvSpPr>
        <p:spPr>
          <a:xfrm>
            <a:off x="3234775" y="1798225"/>
            <a:ext cx="2722500" cy="13764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3"/>
          <p:cNvSpPr txBox="1"/>
          <p:nvPr/>
        </p:nvSpPr>
        <p:spPr>
          <a:xfrm>
            <a:off x="3622650" y="2024725"/>
            <a:ext cx="1898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Source Code Pro"/>
                <a:ea typeface="Source Code Pro"/>
                <a:cs typeface="Source Code Pro"/>
                <a:sym typeface="Source Code Pro"/>
              </a:rPr>
              <a:t>Some Assessment Tools</a:t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29" name="Google Shape;129;p23"/>
          <p:cNvSpPr txBox="1"/>
          <p:nvPr/>
        </p:nvSpPr>
        <p:spPr>
          <a:xfrm>
            <a:off x="743375" y="994550"/>
            <a:ext cx="2561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Source Code Pro"/>
                <a:ea typeface="Source Code Pro"/>
                <a:cs typeface="Source Code Pro"/>
                <a:sym typeface="Source Code Pro"/>
              </a:rPr>
              <a:t>Portfolios</a:t>
            </a:r>
            <a:endParaRPr sz="20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0" name="Google Shape;130;p23"/>
          <p:cNvSpPr txBox="1"/>
          <p:nvPr/>
        </p:nvSpPr>
        <p:spPr>
          <a:xfrm>
            <a:off x="5876850" y="1095000"/>
            <a:ext cx="27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Source Code Pro"/>
                <a:ea typeface="Source Code Pro"/>
                <a:cs typeface="Source Code Pro"/>
                <a:sym typeface="Source Code Pro"/>
              </a:rPr>
              <a:t>Learning stories</a:t>
            </a:r>
            <a:endParaRPr sz="20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1" name="Google Shape;131;p23"/>
          <p:cNvSpPr txBox="1"/>
          <p:nvPr/>
        </p:nvSpPr>
        <p:spPr>
          <a:xfrm>
            <a:off x="1185400" y="3917900"/>
            <a:ext cx="7203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Source Code Pro"/>
                <a:ea typeface="Source Code Pro"/>
                <a:cs typeface="Source Code Pro"/>
                <a:sym typeface="Source Code Pro"/>
              </a:rPr>
              <a:t>Desired Results Developmental Profile (DRDP)</a:t>
            </a:r>
            <a:endParaRPr sz="20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Partner with Families</a:t>
            </a:r>
            <a:endParaRPr/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311700" y="1381075"/>
            <a:ext cx="8520600" cy="66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Families provide valuable input in the assessment process!</a:t>
            </a:r>
            <a:endParaRPr/>
          </a:p>
        </p:txBody>
      </p:sp>
      <p:pic>
        <p:nvPicPr>
          <p:cNvPr id="138" name="Google Shape;138;p24" title="Two adults shaking hands with the word partnership inside cog wheels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3200" y="2112950"/>
            <a:ext cx="3947220" cy="2787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Observation versus Supervision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500">
                <a:latin typeface="Calibri"/>
                <a:ea typeface="Calibri"/>
                <a:cs typeface="Calibri"/>
                <a:sym typeface="Calibri"/>
              </a:rPr>
              <a:t>According to Gordon and Browne (2016) “Observing is more than ordinary supervision. It takes energy and concentration to become an accurate observer.”[i] 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[i]</a:t>
            </a:r>
            <a:r>
              <a:rPr lang="en" sz="1900">
                <a:latin typeface="Arial"/>
                <a:ea typeface="Arial"/>
                <a:cs typeface="Arial"/>
                <a:sym typeface="Arial"/>
              </a:rPr>
              <a:t> Gordon, A. M., &amp; Browne, K. W. (2016). </a:t>
            </a:r>
            <a:r>
              <a:rPr i="1" lang="en" sz="1900">
                <a:latin typeface="Arial"/>
                <a:ea typeface="Arial"/>
                <a:cs typeface="Arial"/>
                <a:sym typeface="Arial"/>
              </a:rPr>
              <a:t>Beginning essentials in early childhood education</a:t>
            </a:r>
            <a:r>
              <a:rPr lang="en" sz="1900">
                <a:latin typeface="Arial"/>
                <a:ea typeface="Arial"/>
                <a:cs typeface="Arial"/>
                <a:sym typeface="Arial"/>
              </a:rPr>
              <a:t>. Boston, MA: Cengage Learning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Define these concepts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Objectivity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Bias</a:t>
            </a:r>
            <a:endParaRPr sz="2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900"/>
              <a:t>How do you know if you are being objective?</a:t>
            </a:r>
            <a:endParaRPr sz="2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900"/>
              <a:t>How do you keep your bias in check?</a:t>
            </a:r>
            <a:endParaRPr sz="2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/>
          <p:nvPr/>
        </p:nvSpPr>
        <p:spPr>
          <a:xfrm>
            <a:off x="3285000" y="1567150"/>
            <a:ext cx="2622000" cy="1265700"/>
          </a:xfrm>
          <a:prstGeom prst="plus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3747125" y="1828350"/>
            <a:ext cx="16878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Source Code Pro"/>
                <a:ea typeface="Source Code Pro"/>
                <a:cs typeface="Source Code Pro"/>
                <a:sym typeface="Source Code Pro"/>
              </a:rPr>
              <a:t>Purposes of Observation</a:t>
            </a:r>
            <a:endParaRPr sz="17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514050" y="555950"/>
            <a:ext cx="2622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highlight>
                  <a:srgbClr val="FFFFFF"/>
                </a:highlight>
              </a:rPr>
              <a:t>Improve teaching practices</a:t>
            </a:r>
            <a:endParaRPr sz="2000">
              <a:highlight>
                <a:srgbClr val="FFFFFF"/>
              </a:highlight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514050" y="3296775"/>
            <a:ext cx="2622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highlight>
                  <a:srgbClr val="FFFFFF"/>
                </a:highlight>
              </a:rPr>
              <a:t>Plan curriculum</a:t>
            </a:r>
            <a:endParaRPr sz="2000">
              <a:highlight>
                <a:srgbClr val="FFFFFF"/>
              </a:highlight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6091225" y="555950"/>
            <a:ext cx="2622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highlight>
                  <a:srgbClr val="FFFFFF"/>
                </a:highlight>
              </a:rPr>
              <a:t>Assess children’s development</a:t>
            </a:r>
            <a:endParaRPr sz="2000">
              <a:highlight>
                <a:srgbClr val="FFFFFF"/>
              </a:highlight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6091225" y="3296775"/>
            <a:ext cx="2622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000">
                <a:highlight>
                  <a:srgbClr val="FFFFFF"/>
                </a:highlight>
              </a:rPr>
              <a:t>Partner with families </a:t>
            </a:r>
            <a:endParaRPr sz="20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 title="Circles surround a circle that says &quot;Reflect.&quot; The outside circles say &quot;observe,&quot; &quot;document,&quot; &quot;evaluate,&quot; &quot;interpret,&quot; &quot;plan,&quot; and &quot;implement.&quot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8950" y="152400"/>
            <a:ext cx="569301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7715250" y="3658200"/>
            <a:ext cx="1366200" cy="13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[i]</a:t>
            </a:r>
            <a:r>
              <a:rPr lang="en" sz="1100"/>
              <a:t> Image by COC OER Team is licensed under</a:t>
            </a:r>
            <a:r>
              <a:rPr lang="en" sz="1100">
                <a:uFill>
                  <a:noFill/>
                </a:uFill>
                <a:hlinkClick r:id="rId4"/>
              </a:rPr>
              <a:t> </a:t>
            </a:r>
            <a:r>
              <a:rPr lang="en" sz="1100" u="sng">
                <a:solidFill>
                  <a:schemeClr val="hlink"/>
                </a:solidFill>
                <a:hlinkClick r:id="rId5"/>
              </a:rPr>
              <a:t>CC BY 4.0</a:t>
            </a:r>
            <a:r>
              <a:rPr lang="en" sz="1100"/>
              <a:t>.</a:t>
            </a:r>
            <a:endParaRPr sz="1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Observations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456650"/>
            <a:ext cx="8520600" cy="31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May be spontaneous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OR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May be planned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/>
          <p:nvPr/>
        </p:nvSpPr>
        <p:spPr>
          <a:xfrm>
            <a:off x="3254875" y="1979050"/>
            <a:ext cx="2571600" cy="1004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"/>
          <p:cNvSpPr txBox="1"/>
          <p:nvPr/>
        </p:nvSpPr>
        <p:spPr>
          <a:xfrm>
            <a:off x="3365375" y="2079500"/>
            <a:ext cx="2370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Source Code Pro"/>
                <a:ea typeface="Source Code Pro"/>
                <a:cs typeface="Source Code Pro"/>
                <a:sym typeface="Source Code Pro"/>
              </a:rPr>
              <a:t>Observation Tools</a:t>
            </a:r>
            <a:endParaRPr sz="20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1456625" y="3777275"/>
            <a:ext cx="266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Running record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1" name="Google Shape;101;p19"/>
          <p:cNvSpPr txBox="1"/>
          <p:nvPr/>
        </p:nvSpPr>
        <p:spPr>
          <a:xfrm>
            <a:off x="5886925" y="3978175"/>
            <a:ext cx="237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Anecdotal record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3073975" y="632900"/>
            <a:ext cx="293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Developmental checklists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271250" y="2159875"/>
            <a:ext cx="2662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Frequency counts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6459500" y="2220150"/>
            <a:ext cx="2622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Source Code Pro"/>
                <a:ea typeface="Source Code Pro"/>
                <a:cs typeface="Source Code Pro"/>
                <a:sym typeface="Source Code Pro"/>
              </a:rPr>
              <a:t>Work samples (authentic evidence)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Documentation Boards or Panels contain...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" sz="2200"/>
              <a:t>Learning goal and objectives</a:t>
            </a:r>
            <a:endParaRPr sz="22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" sz="2200"/>
              <a:t>Children’s language development</a:t>
            </a:r>
            <a:endParaRPr sz="22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" sz="2200"/>
              <a:t>The process and complete project</a:t>
            </a:r>
            <a:endParaRPr sz="22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Char char="●"/>
            </a:pPr>
            <a:r>
              <a:rPr lang="en" sz="2200"/>
              <a:t>The milestones of development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Observation informs every step in the process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Interpret observations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interpretations to plan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plans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Observe and evaluate plans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observations to inform next steps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cycle continues...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