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60" d="100"/>
          <a:sy n="60" d="100"/>
        </p:scale>
        <p:origin x="96" y="1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7F59AC-3F23-4B3B-9FC9-C9A2ECA06090}"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6EE23-D7F2-4E34-97F8-2CD9A11C3C35}" type="slidenum">
              <a:rPr lang="en-US" smtClean="0"/>
              <a:t>‹#›</a:t>
            </a:fld>
            <a:endParaRPr lang="en-US"/>
          </a:p>
        </p:txBody>
      </p:sp>
    </p:spTree>
    <p:extLst>
      <p:ext uri="{BB962C8B-B14F-4D97-AF65-F5344CB8AC3E}">
        <p14:creationId xmlns:p14="http://schemas.microsoft.com/office/powerpoint/2010/main" val="2522704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F59AC-3F23-4B3B-9FC9-C9A2ECA06090}"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6EE23-D7F2-4E34-97F8-2CD9A11C3C35}" type="slidenum">
              <a:rPr lang="en-US" smtClean="0"/>
              <a:t>‹#›</a:t>
            </a:fld>
            <a:endParaRPr lang="en-US"/>
          </a:p>
        </p:txBody>
      </p:sp>
    </p:spTree>
    <p:extLst>
      <p:ext uri="{BB962C8B-B14F-4D97-AF65-F5344CB8AC3E}">
        <p14:creationId xmlns:p14="http://schemas.microsoft.com/office/powerpoint/2010/main" val="2169114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F59AC-3F23-4B3B-9FC9-C9A2ECA06090}"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6EE23-D7F2-4E34-97F8-2CD9A11C3C35}" type="slidenum">
              <a:rPr lang="en-US" smtClean="0"/>
              <a:t>‹#›</a:t>
            </a:fld>
            <a:endParaRPr lang="en-US"/>
          </a:p>
        </p:txBody>
      </p:sp>
    </p:spTree>
    <p:extLst>
      <p:ext uri="{BB962C8B-B14F-4D97-AF65-F5344CB8AC3E}">
        <p14:creationId xmlns:p14="http://schemas.microsoft.com/office/powerpoint/2010/main" val="1922162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F59AC-3F23-4B3B-9FC9-C9A2ECA06090}"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6EE23-D7F2-4E34-97F8-2CD9A11C3C35}" type="slidenum">
              <a:rPr lang="en-US" smtClean="0"/>
              <a:t>‹#›</a:t>
            </a:fld>
            <a:endParaRPr lang="en-US"/>
          </a:p>
        </p:txBody>
      </p:sp>
    </p:spTree>
    <p:extLst>
      <p:ext uri="{BB962C8B-B14F-4D97-AF65-F5344CB8AC3E}">
        <p14:creationId xmlns:p14="http://schemas.microsoft.com/office/powerpoint/2010/main" val="2837273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7F59AC-3F23-4B3B-9FC9-C9A2ECA06090}"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6EE23-D7F2-4E34-97F8-2CD9A11C3C35}" type="slidenum">
              <a:rPr lang="en-US" smtClean="0"/>
              <a:t>‹#›</a:t>
            </a:fld>
            <a:endParaRPr lang="en-US"/>
          </a:p>
        </p:txBody>
      </p:sp>
    </p:spTree>
    <p:extLst>
      <p:ext uri="{BB962C8B-B14F-4D97-AF65-F5344CB8AC3E}">
        <p14:creationId xmlns:p14="http://schemas.microsoft.com/office/powerpoint/2010/main" val="2905148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7F59AC-3F23-4B3B-9FC9-C9A2ECA06090}"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6EE23-D7F2-4E34-97F8-2CD9A11C3C35}" type="slidenum">
              <a:rPr lang="en-US" smtClean="0"/>
              <a:t>‹#›</a:t>
            </a:fld>
            <a:endParaRPr lang="en-US"/>
          </a:p>
        </p:txBody>
      </p:sp>
    </p:spTree>
    <p:extLst>
      <p:ext uri="{BB962C8B-B14F-4D97-AF65-F5344CB8AC3E}">
        <p14:creationId xmlns:p14="http://schemas.microsoft.com/office/powerpoint/2010/main" val="3612614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7F59AC-3F23-4B3B-9FC9-C9A2ECA06090}"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F6EE23-D7F2-4E34-97F8-2CD9A11C3C35}" type="slidenum">
              <a:rPr lang="en-US" smtClean="0"/>
              <a:t>‹#›</a:t>
            </a:fld>
            <a:endParaRPr lang="en-US"/>
          </a:p>
        </p:txBody>
      </p:sp>
    </p:spTree>
    <p:extLst>
      <p:ext uri="{BB962C8B-B14F-4D97-AF65-F5344CB8AC3E}">
        <p14:creationId xmlns:p14="http://schemas.microsoft.com/office/powerpoint/2010/main" val="3270864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7F59AC-3F23-4B3B-9FC9-C9A2ECA06090}"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F6EE23-D7F2-4E34-97F8-2CD9A11C3C35}" type="slidenum">
              <a:rPr lang="en-US" smtClean="0"/>
              <a:t>‹#›</a:t>
            </a:fld>
            <a:endParaRPr lang="en-US"/>
          </a:p>
        </p:txBody>
      </p:sp>
    </p:spTree>
    <p:extLst>
      <p:ext uri="{BB962C8B-B14F-4D97-AF65-F5344CB8AC3E}">
        <p14:creationId xmlns:p14="http://schemas.microsoft.com/office/powerpoint/2010/main" val="89479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F59AC-3F23-4B3B-9FC9-C9A2ECA06090}"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F6EE23-D7F2-4E34-97F8-2CD9A11C3C35}" type="slidenum">
              <a:rPr lang="en-US" smtClean="0"/>
              <a:t>‹#›</a:t>
            </a:fld>
            <a:endParaRPr lang="en-US"/>
          </a:p>
        </p:txBody>
      </p:sp>
    </p:spTree>
    <p:extLst>
      <p:ext uri="{BB962C8B-B14F-4D97-AF65-F5344CB8AC3E}">
        <p14:creationId xmlns:p14="http://schemas.microsoft.com/office/powerpoint/2010/main" val="3766989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7F59AC-3F23-4B3B-9FC9-C9A2ECA06090}"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6EE23-D7F2-4E34-97F8-2CD9A11C3C35}" type="slidenum">
              <a:rPr lang="en-US" smtClean="0"/>
              <a:t>‹#›</a:t>
            </a:fld>
            <a:endParaRPr lang="en-US"/>
          </a:p>
        </p:txBody>
      </p:sp>
    </p:spTree>
    <p:extLst>
      <p:ext uri="{BB962C8B-B14F-4D97-AF65-F5344CB8AC3E}">
        <p14:creationId xmlns:p14="http://schemas.microsoft.com/office/powerpoint/2010/main" val="615260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7F59AC-3F23-4B3B-9FC9-C9A2ECA06090}"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6EE23-D7F2-4E34-97F8-2CD9A11C3C35}" type="slidenum">
              <a:rPr lang="en-US" smtClean="0"/>
              <a:t>‹#›</a:t>
            </a:fld>
            <a:endParaRPr lang="en-US"/>
          </a:p>
        </p:txBody>
      </p:sp>
    </p:spTree>
    <p:extLst>
      <p:ext uri="{BB962C8B-B14F-4D97-AF65-F5344CB8AC3E}">
        <p14:creationId xmlns:p14="http://schemas.microsoft.com/office/powerpoint/2010/main" val="365500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F59AC-3F23-4B3B-9FC9-C9A2ECA06090}"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F6EE23-D7F2-4E34-97F8-2CD9A11C3C35}" type="slidenum">
              <a:rPr lang="en-US" smtClean="0"/>
              <a:t>‹#›</a:t>
            </a:fld>
            <a:endParaRPr lang="en-US"/>
          </a:p>
        </p:txBody>
      </p:sp>
    </p:spTree>
    <p:extLst>
      <p:ext uri="{BB962C8B-B14F-4D97-AF65-F5344CB8AC3E}">
        <p14:creationId xmlns:p14="http://schemas.microsoft.com/office/powerpoint/2010/main" val="3614924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nyons.edu/ztc" TargetMode="External"/><Relationship Id="rId2" Type="http://schemas.openxmlformats.org/officeDocument/2006/relationships/hyperlink" Target="https://drive.google.com/drive/folders/1OfCb9_stdrssH1PuDLRK3lLwi84-kTGV" TargetMode="External"/><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creativecommons.org/licenses/by/4.0/"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photos/s8Wrjl8-AeY?utm_source=unsplash&amp;utm_medium=referral&amp;utm_content=creditCopyText"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unsplash.com/search/photos/child-with-grandparent?utm_source=unsplash&amp;utm_medium=referral&amp;utm_content=creditCopyTex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unsplash.com/search/photos/high-school-graduation?utm_source=unsplash&amp;utm_medium=referral&amp;utm_content=creditCopyText" TargetMode="External"/><Relationship Id="rId2" Type="http://schemas.openxmlformats.org/officeDocument/2006/relationships/hyperlink" Target="https://unsplash.com/photos/wzN8i-7R99M?utm_source=unsplash&amp;utm_medium=referral&amp;utm_content=creditCopyText"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hyperlink" Target="https://www.pacaf.af.mil/News/Article-Display/Article/591494/healthy-living-starts-early-for-yokota-students/"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D9%87%D9%88%D8%B4_%D8%AF%D8%B1_%DA%A9%D9%88%D8%AF%DA%A9%D8%A7%D9%86_-_%D8%AF%D8%AE%D8%AA%D8%B1_%D8%A8%DA%86%D9%87_Intelligence_18.jpg"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ki/User:Mostafameraji"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mountainhome.af.mil/News/Article-Display/Article/665631/get-certified-with-family-child-care/"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hyperlink" Target="https://www.flickr.com/photos/fmsc/9712876738"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82706232@N00/2569961811"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creativecommons.org/licenses/by-sa/4.0/deed.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This PowerPoint</a:t>
            </a:r>
            <a:endParaRPr lang="en-US" dirty="0"/>
          </a:p>
        </p:txBody>
      </p:sp>
      <p:sp>
        <p:nvSpPr>
          <p:cNvPr id="5" name="Content Placeholder 4"/>
          <p:cNvSpPr>
            <a:spLocks noGrp="1"/>
          </p:cNvSpPr>
          <p:nvPr>
            <p:ph idx="1"/>
          </p:nvPr>
        </p:nvSpPr>
        <p:spPr>
          <a:xfrm>
            <a:off x="838200" y="1825624"/>
            <a:ext cx="10515600" cy="4815807"/>
          </a:xfrm>
        </p:spPr>
        <p:txBody>
          <a:bodyPr>
            <a:normAutofit/>
          </a:bodyPr>
          <a:lstStyle/>
          <a:p>
            <a:r>
              <a:rPr lang="en-US" sz="3200" dirty="0" smtClean="0"/>
              <a:t>Is created as a companion to </a:t>
            </a:r>
            <a:r>
              <a:rPr lang="en-US" sz="3200" dirty="0" smtClean="0">
                <a:hlinkClick r:id="rId2"/>
              </a:rPr>
              <a:t>Child </a:t>
            </a:r>
            <a:r>
              <a:rPr lang="en-US" sz="3200" dirty="0">
                <a:hlinkClick r:id="rId2"/>
              </a:rPr>
              <a:t>Growth and Development</a:t>
            </a:r>
            <a:r>
              <a:rPr lang="en-US" sz="3200" dirty="0"/>
              <a:t> by </a:t>
            </a:r>
            <a:r>
              <a:rPr lang="en-US" sz="3200" dirty="0">
                <a:hlinkClick r:id="rId3"/>
              </a:rPr>
              <a:t>College of the Canyons</a:t>
            </a:r>
            <a:r>
              <a:rPr lang="en-US" sz="3200" dirty="0"/>
              <a:t>, Jennifer Paris, Antoinette Ricardo, and Dawn Rymond and is used under a </a:t>
            </a:r>
            <a:r>
              <a:rPr lang="en-US" sz="3200" dirty="0">
                <a:hlinkClick r:id="rId4"/>
              </a:rPr>
              <a:t>CC BY 4.0 international </a:t>
            </a:r>
            <a:r>
              <a:rPr lang="en-US" sz="3200" dirty="0" smtClean="0">
                <a:hlinkClick r:id="rId4"/>
              </a:rPr>
              <a:t>license</a:t>
            </a:r>
            <a:endParaRPr lang="en-US" sz="3200" dirty="0" smtClean="0"/>
          </a:p>
          <a:p>
            <a:r>
              <a:rPr lang="en-US" sz="3200" dirty="0" smtClean="0"/>
              <a:t>The text comes from content in the book which has varied licensing</a:t>
            </a:r>
          </a:p>
          <a:p>
            <a:r>
              <a:rPr lang="en-US" sz="3200" dirty="0" smtClean="0"/>
              <a:t>The images all include licensing information</a:t>
            </a:r>
            <a:endParaRPr lang="en-US" sz="3200" dirty="0"/>
          </a:p>
        </p:txBody>
      </p:sp>
    </p:spTree>
    <p:extLst>
      <p:ext uri="{BB962C8B-B14F-4D97-AF65-F5344CB8AC3E}">
        <p14:creationId xmlns:p14="http://schemas.microsoft.com/office/powerpoint/2010/main" val="2644572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sz="2800" dirty="0" smtClean="0">
                <a:solidFill>
                  <a:schemeClr val="tx1"/>
                </a:solidFill>
              </a:rPr>
              <a:t>This PowerPoint was created by Jennifer Paris. Except where otherwise noted, it is licensed </a:t>
            </a:r>
            <a:r>
              <a:rPr lang="en-US" altLang="en-US" sz="2800" dirty="0">
                <a:solidFill>
                  <a:schemeClr val="tx1"/>
                </a:solidFill>
              </a:rPr>
              <a:t>under a </a:t>
            </a:r>
            <a:r>
              <a:rPr lang="en-US" altLang="en-US" sz="2800" dirty="0">
                <a:solidFill>
                  <a:schemeClr val="tx1"/>
                </a:solidFill>
                <a:hlinkClick r:id="rId2"/>
              </a:rPr>
              <a:t>Creative Commons Attribution 4.0 International License</a:t>
            </a:r>
            <a:r>
              <a:rPr lang="en-US" altLang="en-US" sz="2800" dirty="0">
                <a:solidFill>
                  <a:schemeClr val="tx1"/>
                </a:solidFill>
              </a:rPr>
              <a:t>.</a:t>
            </a:r>
            <a:r>
              <a:rPr kumimoji="0" lang="en-US" altLang="en-US" sz="2800" b="0" i="0" u="none" strike="noStrike" cap="none" normalizeH="0" baseline="0" dirty="0" smtClean="0">
                <a:ln>
                  <a:noFill/>
                </a:ln>
                <a:solidFill>
                  <a:schemeClr val="tx1"/>
                </a:solidFill>
                <a:effectLst/>
              </a:rPr>
              <a:t> </a:t>
            </a:r>
            <a:endParaRPr lang="en-US" altLang="en-US" sz="2800" dirty="0">
              <a:solidFill>
                <a:schemeClr val="tx1"/>
              </a:solidFill>
            </a:endParaRPr>
          </a:p>
          <a:p>
            <a:endParaRPr lang="en-US" dirty="0"/>
          </a:p>
        </p:txBody>
      </p:sp>
      <p:pic>
        <p:nvPicPr>
          <p:cNvPr id="7" name="Picture 6"/>
          <p:cNvPicPr>
            <a:picLocks noChangeAspect="1"/>
          </p:cNvPicPr>
          <p:nvPr/>
        </p:nvPicPr>
        <p:blipFill>
          <a:blip r:embed="rId3"/>
          <a:stretch>
            <a:fillRect/>
          </a:stretch>
        </p:blipFill>
        <p:spPr>
          <a:xfrm>
            <a:off x="4176712" y="2468729"/>
            <a:ext cx="3838575" cy="1343025"/>
          </a:xfrm>
          <a:prstGeom prst="rect">
            <a:avLst/>
          </a:prstGeom>
        </p:spPr>
      </p:pic>
    </p:spTree>
    <p:extLst>
      <p:ext uri="{BB962C8B-B14F-4D97-AF65-F5344CB8AC3E}">
        <p14:creationId xmlns:p14="http://schemas.microsoft.com/office/powerpoint/2010/main" val="1993449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0249" y="1953636"/>
            <a:ext cx="9144000" cy="1442707"/>
          </a:xfrm>
        </p:spPr>
        <p:txBody>
          <a:bodyPr/>
          <a:lstStyle/>
          <a:p>
            <a:r>
              <a:rPr lang="en-US" dirty="0" smtClean="0"/>
              <a:t>Principles of Development</a:t>
            </a:r>
            <a:endParaRPr lang="en-US" dirty="0"/>
          </a:p>
        </p:txBody>
      </p:sp>
    </p:spTree>
    <p:extLst>
      <p:ext uri="{BB962C8B-B14F-4D97-AF65-F5344CB8AC3E}">
        <p14:creationId xmlns:p14="http://schemas.microsoft.com/office/powerpoint/2010/main" val="362599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is lifelong </a:t>
            </a:r>
          </a:p>
        </p:txBody>
      </p:sp>
      <p:pic>
        <p:nvPicPr>
          <p:cNvPr id="1026" name="Picture 2" descr="https://images.unsplash.com/photo-1541848756149-e3843fcbbde0?ixlib=rb-1.2.1&amp;ixid=eyJhcHBfaWQiOjEyMDd9&amp;auto=format&amp;fit=crop&amp;w=1000&amp;q=8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4368" y="1690688"/>
            <a:ext cx="6643264"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45640" y="6311900"/>
            <a:ext cx="4134465" cy="369332"/>
          </a:xfrm>
          <a:prstGeom prst="rect">
            <a:avLst/>
          </a:prstGeom>
        </p:spPr>
        <p:txBody>
          <a:bodyPr wrap="none">
            <a:spAutoFit/>
          </a:bodyPr>
          <a:lstStyle/>
          <a:p>
            <a:r>
              <a:rPr lang="en-US" b="0" i="0" dirty="0" smtClean="0">
                <a:solidFill>
                  <a:srgbClr val="111111"/>
                </a:solidFill>
                <a:effectLst/>
                <a:latin typeface="-apple-system"/>
              </a:rPr>
              <a:t>Photo by </a:t>
            </a:r>
            <a:r>
              <a:rPr lang="en-US" b="0" i="0" dirty="0" smtClean="0">
                <a:solidFill>
                  <a:srgbClr val="999999"/>
                </a:solidFill>
                <a:effectLst/>
                <a:latin typeface="-apple-system"/>
                <a:hlinkClick r:id="rId3"/>
              </a:rPr>
              <a:t>Paolo </a:t>
            </a:r>
            <a:r>
              <a:rPr lang="en-US" b="0" i="0" dirty="0" err="1" smtClean="0">
                <a:solidFill>
                  <a:srgbClr val="999999"/>
                </a:solidFill>
                <a:effectLst/>
                <a:latin typeface="-apple-system"/>
                <a:hlinkClick r:id="rId3"/>
              </a:rPr>
              <a:t>Bendandi</a:t>
            </a:r>
            <a:r>
              <a:rPr lang="en-US" b="0" i="0" dirty="0" smtClean="0">
                <a:solidFill>
                  <a:srgbClr val="111111"/>
                </a:solidFill>
                <a:effectLst/>
                <a:latin typeface="-apple-system"/>
              </a:rPr>
              <a:t> on </a:t>
            </a:r>
            <a:r>
              <a:rPr lang="en-US" b="0" i="0" dirty="0" err="1" smtClean="0">
                <a:solidFill>
                  <a:srgbClr val="999999"/>
                </a:solidFill>
                <a:effectLst/>
                <a:latin typeface="-apple-system"/>
                <a:hlinkClick r:id="rId4"/>
              </a:rPr>
              <a:t>Unsplash</a:t>
            </a:r>
            <a:endParaRPr lang="en-US" dirty="0"/>
          </a:p>
        </p:txBody>
      </p:sp>
    </p:spTree>
    <p:extLst>
      <p:ext uri="{BB962C8B-B14F-4D97-AF65-F5344CB8AC3E}">
        <p14:creationId xmlns:p14="http://schemas.microsoft.com/office/powerpoint/2010/main" val="4263944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is </a:t>
            </a:r>
            <a:r>
              <a:rPr lang="en-US" dirty="0" smtClean="0"/>
              <a:t>multidirectional</a:t>
            </a:r>
            <a:endParaRPr lang="en-US" dirty="0"/>
          </a:p>
        </p:txBody>
      </p:sp>
      <p:sp>
        <p:nvSpPr>
          <p:cNvPr id="5" name="Rectangle 4"/>
          <p:cNvSpPr/>
          <p:nvPr/>
        </p:nvSpPr>
        <p:spPr>
          <a:xfrm>
            <a:off x="3852535" y="6311900"/>
            <a:ext cx="4083169" cy="369332"/>
          </a:xfrm>
          <a:prstGeom prst="rect">
            <a:avLst/>
          </a:prstGeom>
        </p:spPr>
        <p:txBody>
          <a:bodyPr wrap="none">
            <a:spAutoFit/>
          </a:bodyPr>
          <a:lstStyle/>
          <a:p>
            <a:r>
              <a:rPr lang="en-US" b="0" i="0" dirty="0" smtClean="0">
                <a:solidFill>
                  <a:srgbClr val="111111"/>
                </a:solidFill>
                <a:effectLst/>
                <a:latin typeface="-apple-system"/>
              </a:rPr>
              <a:t>Photo by </a:t>
            </a:r>
            <a:r>
              <a:rPr lang="en-US" b="0" i="0" dirty="0" smtClean="0">
                <a:solidFill>
                  <a:srgbClr val="999999"/>
                </a:solidFill>
                <a:effectLst/>
                <a:latin typeface="-apple-system"/>
                <a:hlinkClick r:id="rId2"/>
              </a:rPr>
              <a:t>Hannah Busing</a:t>
            </a:r>
            <a:r>
              <a:rPr lang="en-US" b="0" i="0" dirty="0" smtClean="0">
                <a:solidFill>
                  <a:srgbClr val="111111"/>
                </a:solidFill>
                <a:effectLst/>
                <a:latin typeface="-apple-system"/>
              </a:rPr>
              <a:t> on </a:t>
            </a:r>
            <a:r>
              <a:rPr lang="en-US" b="0" i="0" dirty="0" err="1" smtClean="0">
                <a:solidFill>
                  <a:srgbClr val="999999"/>
                </a:solidFill>
                <a:effectLst/>
                <a:latin typeface="-apple-system"/>
                <a:hlinkClick r:id="rId3"/>
              </a:rPr>
              <a:t>Unsplash</a:t>
            </a:r>
            <a:endParaRPr lang="en-US" dirty="0"/>
          </a:p>
        </p:txBody>
      </p:sp>
      <p:pic>
        <p:nvPicPr>
          <p:cNvPr id="5124" name="Picture 4" descr="https://images.unsplash.com/photo-1542145748-4678edc0b4c5?ixlib=rb-1.2.1&amp;ixid=eyJhcHBfaWQiOjEyMDd9&amp;auto=format&amp;fit=crop&amp;w=1000&amp;q=80"/>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39099"/>
          <a:stretch/>
        </p:blipFill>
        <p:spPr bwMode="auto">
          <a:xfrm>
            <a:off x="3600523" y="1579417"/>
            <a:ext cx="4913877" cy="448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37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is multidimensional – Physical Domain</a:t>
            </a:r>
            <a:endParaRPr lang="en-US" dirty="0"/>
          </a:p>
        </p:txBody>
      </p:sp>
      <p:pic>
        <p:nvPicPr>
          <p:cNvPr id="2050" name="Picture 2" descr="Yokota West elementary student gets his height measured during the Club 2-1-5-0 post-biometric assessment on March 20, 2014, at Yokota Air Base, Japan.  The program aims to be adopted throughout Department of Defense schools to fight rising childhood obesity rates.  (U.S. Air Force photo by Airman 1st Class Soo C. Kim / Releas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4742" y="1825625"/>
            <a:ext cx="6082515"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61277" y="6311900"/>
            <a:ext cx="2929007" cy="369332"/>
          </a:xfrm>
          <a:prstGeom prst="rect">
            <a:avLst/>
          </a:prstGeom>
        </p:spPr>
        <p:txBody>
          <a:bodyPr wrap="none">
            <a:spAutoFit/>
          </a:bodyPr>
          <a:lstStyle/>
          <a:p>
            <a:r>
              <a:rPr lang="en-US" b="0" i="0" dirty="0" smtClean="0">
                <a:solidFill>
                  <a:srgbClr val="111111"/>
                </a:solidFill>
                <a:effectLst/>
                <a:latin typeface="-apple-system"/>
                <a:hlinkClick r:id="rId3"/>
              </a:rPr>
              <a:t>Image</a:t>
            </a:r>
            <a:r>
              <a:rPr lang="en-US" b="0" i="0" dirty="0" smtClean="0">
                <a:solidFill>
                  <a:srgbClr val="111111"/>
                </a:solidFill>
                <a:effectLst/>
                <a:latin typeface="-apple-system"/>
              </a:rPr>
              <a:t> is the public domain</a:t>
            </a:r>
            <a:endParaRPr lang="en-US" dirty="0"/>
          </a:p>
        </p:txBody>
      </p:sp>
    </p:spTree>
    <p:extLst>
      <p:ext uri="{BB962C8B-B14F-4D97-AF65-F5344CB8AC3E}">
        <p14:creationId xmlns:p14="http://schemas.microsoft.com/office/powerpoint/2010/main" val="4083377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is multidimensional – Cognitive Domain</a:t>
            </a:r>
            <a:endParaRPr lang="en-US" dirty="0"/>
          </a:p>
        </p:txBody>
      </p:sp>
      <p:pic>
        <p:nvPicPr>
          <p:cNvPr id="3074" name="Picture 2" descr="File:ÙÙØ´ Ø¯Ø± Ú©ÙØ¯Ú©Ø§Ù - Ø¯Ø®ØªØ± Ø¨ÚÙ Intelligence 1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0456" y="1825625"/>
            <a:ext cx="6531088"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61868" y="6311900"/>
            <a:ext cx="6075446" cy="369332"/>
          </a:xfrm>
          <a:prstGeom prst="rect">
            <a:avLst/>
          </a:prstGeom>
        </p:spPr>
        <p:txBody>
          <a:bodyPr wrap="none">
            <a:spAutoFit/>
          </a:bodyPr>
          <a:lstStyle/>
          <a:p>
            <a:r>
              <a:rPr lang="en-US" b="0" i="0" dirty="0" smtClean="0">
                <a:solidFill>
                  <a:srgbClr val="111111"/>
                </a:solidFill>
                <a:effectLst/>
                <a:latin typeface="-apple-system"/>
                <a:hlinkClick r:id="rId3"/>
              </a:rPr>
              <a:t>Image</a:t>
            </a:r>
            <a:r>
              <a:rPr lang="en-US" b="0" i="0" dirty="0" smtClean="0">
                <a:solidFill>
                  <a:srgbClr val="111111"/>
                </a:solidFill>
                <a:effectLst/>
                <a:latin typeface="-apple-system"/>
              </a:rPr>
              <a:t> by  </a:t>
            </a:r>
            <a:r>
              <a:rPr lang="en-US" b="0" i="0" dirty="0" smtClean="0">
                <a:solidFill>
                  <a:srgbClr val="111111"/>
                </a:solidFill>
                <a:effectLst/>
                <a:latin typeface="-apple-system"/>
                <a:hlinkClick r:id="rId4"/>
              </a:rPr>
              <a:t>Mostafameraji</a:t>
            </a:r>
            <a:r>
              <a:rPr lang="en-US" b="0" i="0" dirty="0" smtClean="0">
                <a:solidFill>
                  <a:srgbClr val="111111"/>
                </a:solidFill>
                <a:effectLst/>
                <a:latin typeface="-apple-system"/>
              </a:rPr>
              <a:t> is licensed under </a:t>
            </a:r>
            <a:r>
              <a:rPr lang="en-US" b="0" i="0" dirty="0" smtClean="0">
                <a:solidFill>
                  <a:srgbClr val="111111"/>
                </a:solidFill>
                <a:effectLst/>
                <a:latin typeface="-apple-system"/>
                <a:hlinkClick r:id="rId5"/>
              </a:rPr>
              <a:t>CC BY-SA 4.0 </a:t>
            </a:r>
            <a:endParaRPr lang="en-US" dirty="0"/>
          </a:p>
        </p:txBody>
      </p:sp>
    </p:spTree>
    <p:extLst>
      <p:ext uri="{BB962C8B-B14F-4D97-AF65-F5344CB8AC3E}">
        <p14:creationId xmlns:p14="http://schemas.microsoft.com/office/powerpoint/2010/main" val="206203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is multidimensional – Social and Emotional Domain</a:t>
            </a:r>
            <a:endParaRPr lang="en-US" dirty="0"/>
          </a:p>
        </p:txBody>
      </p:sp>
      <p:pic>
        <p:nvPicPr>
          <p:cNvPr id="4098" name="Picture 2" descr="Alina Lipatan and Cameron Dunlap build Legos during Family Child Care, March 19, 2014, on Mountain Home Air Force Base, Idaho. The Air Force FCC provides an opportunity for spouses and dependents to become FCC providers. (U.S. Air Force photo by Caitlin Guinazu/RELEAS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1469" y="1825625"/>
            <a:ext cx="6829061"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61277" y="6311900"/>
            <a:ext cx="2929007" cy="369332"/>
          </a:xfrm>
          <a:prstGeom prst="rect">
            <a:avLst/>
          </a:prstGeom>
        </p:spPr>
        <p:txBody>
          <a:bodyPr wrap="none">
            <a:spAutoFit/>
          </a:bodyPr>
          <a:lstStyle/>
          <a:p>
            <a:r>
              <a:rPr lang="en-US" b="0" i="0" dirty="0" smtClean="0">
                <a:solidFill>
                  <a:srgbClr val="111111"/>
                </a:solidFill>
                <a:effectLst/>
                <a:latin typeface="-apple-system"/>
                <a:hlinkClick r:id="rId3"/>
              </a:rPr>
              <a:t>Image</a:t>
            </a:r>
            <a:r>
              <a:rPr lang="en-US" b="0" i="0" dirty="0" smtClean="0">
                <a:solidFill>
                  <a:srgbClr val="111111"/>
                </a:solidFill>
                <a:effectLst/>
                <a:latin typeface="-apple-system"/>
              </a:rPr>
              <a:t> is the public domain</a:t>
            </a:r>
            <a:endParaRPr lang="en-US" dirty="0"/>
          </a:p>
        </p:txBody>
      </p:sp>
    </p:spTree>
    <p:extLst>
      <p:ext uri="{BB962C8B-B14F-4D97-AF65-F5344CB8AC3E}">
        <p14:creationId xmlns:p14="http://schemas.microsoft.com/office/powerpoint/2010/main" val="3931647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is characterized by plasticity</a:t>
            </a:r>
            <a:endParaRPr lang="en-US" dirty="0"/>
          </a:p>
        </p:txBody>
      </p:sp>
      <p:sp>
        <p:nvSpPr>
          <p:cNvPr id="6" name="Rectangle 5"/>
          <p:cNvSpPr/>
          <p:nvPr/>
        </p:nvSpPr>
        <p:spPr>
          <a:xfrm>
            <a:off x="2755075" y="6311899"/>
            <a:ext cx="6697683" cy="369332"/>
          </a:xfrm>
          <a:prstGeom prst="rect">
            <a:avLst/>
          </a:prstGeom>
        </p:spPr>
        <p:txBody>
          <a:bodyPr wrap="square">
            <a:spAutoFit/>
          </a:bodyPr>
          <a:lstStyle/>
          <a:p>
            <a:r>
              <a:rPr lang="en-US" b="0" i="0" dirty="0" smtClean="0">
                <a:solidFill>
                  <a:srgbClr val="111111"/>
                </a:solidFill>
                <a:effectLst/>
                <a:latin typeface="-apple-system"/>
                <a:hlinkClick r:id="rId2"/>
              </a:rPr>
              <a:t>Image</a:t>
            </a:r>
            <a:r>
              <a:rPr lang="en-US" b="0" i="0" dirty="0" smtClean="0">
                <a:solidFill>
                  <a:srgbClr val="111111"/>
                </a:solidFill>
                <a:effectLst/>
                <a:latin typeface="-apple-system"/>
              </a:rPr>
              <a:t> by </a:t>
            </a:r>
            <a:r>
              <a:rPr lang="en-US" b="0" i="0" dirty="0" smtClean="0">
                <a:solidFill>
                  <a:srgbClr val="111111"/>
                </a:solidFill>
                <a:effectLst/>
                <a:latin typeface="-apple-system"/>
                <a:hlinkClick r:id="rId2"/>
              </a:rPr>
              <a:t>Feed My Starving Children </a:t>
            </a:r>
            <a:r>
              <a:rPr lang="en-US" b="0" i="0" dirty="0" smtClean="0">
                <a:solidFill>
                  <a:srgbClr val="111111"/>
                </a:solidFill>
                <a:effectLst/>
                <a:latin typeface="-apple-system"/>
              </a:rPr>
              <a:t>is </a:t>
            </a:r>
            <a:r>
              <a:rPr lang="en-US" b="0" i="0" dirty="0" smtClean="0">
                <a:solidFill>
                  <a:srgbClr val="111111"/>
                </a:solidFill>
                <a:effectLst/>
              </a:rPr>
              <a:t>licensed under </a:t>
            </a:r>
            <a:r>
              <a:rPr lang="en-US" b="0" i="0" dirty="0" smtClean="0">
                <a:solidFill>
                  <a:srgbClr val="111111"/>
                </a:solidFill>
                <a:effectLst/>
                <a:latin typeface="-apple-system"/>
                <a:hlinkClick r:id="rId3"/>
              </a:rPr>
              <a:t>CC BY 2.0 </a:t>
            </a:r>
            <a:endParaRPr lang="en-US" dirty="0"/>
          </a:p>
        </p:txBody>
      </p:sp>
      <p:pic>
        <p:nvPicPr>
          <p:cNvPr id="6146" name="Picture 2" descr="Image result for hungry child"/>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28144" y="1690688"/>
            <a:ext cx="773571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588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is multicontextual</a:t>
            </a:r>
            <a:endParaRPr lang="en-US" dirty="0"/>
          </a:p>
        </p:txBody>
      </p:sp>
      <p:pic>
        <p:nvPicPr>
          <p:cNvPr id="7170" name="Picture 2" descr="Image result for recipe box"/>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64248" y="1825625"/>
            <a:ext cx="3263503"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26227" y="6311900"/>
            <a:ext cx="6139544" cy="369332"/>
          </a:xfrm>
          <a:prstGeom prst="rect">
            <a:avLst/>
          </a:prstGeom>
        </p:spPr>
        <p:txBody>
          <a:bodyPr wrap="square">
            <a:spAutoFit/>
          </a:bodyPr>
          <a:lstStyle/>
          <a:p>
            <a:r>
              <a:rPr lang="en-US" b="0" i="0" dirty="0" smtClean="0">
                <a:solidFill>
                  <a:srgbClr val="111111"/>
                </a:solidFill>
                <a:effectLst/>
                <a:latin typeface="-apple-system"/>
                <a:hlinkClick r:id="rId3"/>
              </a:rPr>
              <a:t>Image</a:t>
            </a:r>
            <a:r>
              <a:rPr lang="en-US" b="0" i="0" dirty="0" smtClean="0">
                <a:solidFill>
                  <a:srgbClr val="111111"/>
                </a:solidFill>
                <a:effectLst/>
                <a:latin typeface="-apple-system"/>
              </a:rPr>
              <a:t> by </a:t>
            </a:r>
            <a:r>
              <a:rPr lang="en-US" b="0" i="0" dirty="0" smtClean="0">
                <a:solidFill>
                  <a:srgbClr val="111111"/>
                </a:solidFill>
                <a:effectLst/>
                <a:latin typeface="-apple-system"/>
                <a:hlinkClick r:id="rId3"/>
              </a:rPr>
              <a:t>prettytypewriters</a:t>
            </a:r>
            <a:r>
              <a:rPr lang="en-US" b="0" i="0" dirty="0" smtClean="0">
                <a:solidFill>
                  <a:srgbClr val="111111"/>
                </a:solidFill>
                <a:effectLst/>
                <a:latin typeface="-apple-system"/>
              </a:rPr>
              <a:t> is </a:t>
            </a:r>
            <a:r>
              <a:rPr lang="en-US" b="0" i="0" dirty="0" smtClean="0">
                <a:solidFill>
                  <a:srgbClr val="111111"/>
                </a:solidFill>
                <a:effectLst/>
              </a:rPr>
              <a:t>licensed under </a:t>
            </a:r>
            <a:r>
              <a:rPr lang="en-US" b="0" i="0" dirty="0" smtClean="0">
                <a:solidFill>
                  <a:srgbClr val="111111"/>
                </a:solidFill>
                <a:effectLst/>
                <a:latin typeface="-apple-system"/>
                <a:hlinkClick r:id="rId4"/>
              </a:rPr>
              <a:t>CC BY-SA 4.0 </a:t>
            </a:r>
            <a:endParaRPr lang="en-US" dirty="0"/>
          </a:p>
        </p:txBody>
      </p:sp>
    </p:spTree>
    <p:extLst>
      <p:ext uri="{BB962C8B-B14F-4D97-AF65-F5344CB8AC3E}">
        <p14:creationId xmlns:p14="http://schemas.microsoft.com/office/powerpoint/2010/main" val="217553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752</TotalTime>
  <Words>111</Words>
  <Application>Microsoft Office PowerPoint</Application>
  <PresentationFormat>Widescreen</PresentationFormat>
  <Paragraphs>20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-apple-system</vt:lpstr>
      <vt:lpstr>Arial</vt:lpstr>
      <vt:lpstr>Calibri</vt:lpstr>
      <vt:lpstr>Calibri Light</vt:lpstr>
      <vt:lpstr>Office Theme</vt:lpstr>
      <vt:lpstr>This PowerPoint</vt:lpstr>
      <vt:lpstr>Principles of Development</vt:lpstr>
      <vt:lpstr>Development is lifelong </vt:lpstr>
      <vt:lpstr>Development is multidirectional</vt:lpstr>
      <vt:lpstr>Development is multidimensional – Physical Domain</vt:lpstr>
      <vt:lpstr>Development is multidimensional – Cognitive Domain</vt:lpstr>
      <vt:lpstr>Development is multidimensional – Social and Emotional Domain</vt:lpstr>
      <vt:lpstr>Development is characterized by plasticity</vt:lpstr>
      <vt:lpstr>Development is multicontextual</vt:lpstr>
      <vt:lpstr>PowerPoint Presentation</vt:lpstr>
    </vt:vector>
  </TitlesOfParts>
  <Company>College of the Canyons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Development</dc:title>
  <dc:creator>Paris, Jennifer</dc:creator>
  <cp:lastModifiedBy>Paris, Jennifer</cp:lastModifiedBy>
  <cp:revision>8</cp:revision>
  <dcterms:created xsi:type="dcterms:W3CDTF">2019-02-03T19:42:01Z</dcterms:created>
  <dcterms:modified xsi:type="dcterms:W3CDTF">2019-09-26T17:33:28Z</dcterms:modified>
</cp:coreProperties>
</file>