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5" r:id="rId2"/>
    <p:sldId id="256"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113699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255023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358229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143702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77968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42339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74246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178919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284269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237480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CDC967-EC05-4BF6-B150-5762811D62D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262D4-759E-4C19-A23C-FB4B82EE970B}" type="slidenum">
              <a:rPr lang="en-US" smtClean="0"/>
              <a:t>‹#›</a:t>
            </a:fld>
            <a:endParaRPr lang="en-US" dirty="0"/>
          </a:p>
        </p:txBody>
      </p:sp>
    </p:spTree>
    <p:extLst>
      <p:ext uri="{BB962C8B-B14F-4D97-AF65-F5344CB8AC3E}">
        <p14:creationId xmlns:p14="http://schemas.microsoft.com/office/powerpoint/2010/main" val="197483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DC967-EC05-4BF6-B150-5762811D62D0}" type="datetimeFigureOut">
              <a:rPr lang="en-US" smtClean="0"/>
              <a:t>9/26/2019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262D4-759E-4C19-A23C-FB4B82EE970B}" type="slidenum">
              <a:rPr lang="en-US" smtClean="0"/>
              <a:t>‹#›</a:t>
            </a:fld>
            <a:endParaRPr lang="en-US" dirty="0"/>
          </a:p>
        </p:txBody>
      </p:sp>
    </p:spTree>
    <p:extLst>
      <p:ext uri="{BB962C8B-B14F-4D97-AF65-F5344CB8AC3E}">
        <p14:creationId xmlns:p14="http://schemas.microsoft.com/office/powerpoint/2010/main" val="3275845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10190034@N05/2961636277/in/photolist-2UG8H9-2TEQ1g-2UG9yw-2UBJdF-2UBJBB-2UG8SG-2UBJ1F-2UBJ7Z-2UBJJn-2UG9m3-2UG9uJ-8MN14Z-8MR1wh-8MMWJa-8MR5VN-4vPBHE-aDXfTf-g2KR8-8MQZK3-2UBHHk-2UG919-e9dM71-KKhQK-5i8wmJ-8MR1E9-8MN1wx-aeQiNe-dddPzR-dddLnk-8MR5Cw-5SdC1f-aBoMFE-8MN1cv-oUUuYJ-3yCwYi-8MR1nq-8MQZ8S-8MQZZs-5QozpQ-8MR5bu-8MN1Wa-8Rmdnh-zARYov-G7W4pJ-zyyNHq-yDYGme-rXsoxp-5JMQMm-5vHahr-PuCH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10190034@N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nx.org/contents/FPtK1zmh@6.27:8GgICkN2@3/Maternal-Changes-During-Pregnancy-Labor-and-Birth"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s://cnx.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nx.org/contents/FPtK1zmh@6.27:8GgICkN2@3/Maternal-Changes-During-Pregnancy-Labor-and-Birth" TargetMode="Externa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hyperlink" Target="http://creativecommons.org/licenses/by/3.0/" TargetMode="External"/><Relationship Id="rId4" Type="http://schemas.openxmlformats.org/officeDocument/2006/relationships/hyperlink" Target="https://cnx.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nx.org/contents/FPtK1zmh@6.27:8GgICkN2@3/Maternal-Changes-During-Pregnancy-Labor-and-Birth" TargetMode="Externa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creativecommons.org/licenses/by/3.0/" TargetMode="External"/><Relationship Id="rId4" Type="http://schemas.openxmlformats.org/officeDocument/2006/relationships/hyperlink" Target="https://cnx.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usarak/12976615034"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usara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P2djqAwM8U"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unsplash.com/@apspruden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The images all include licensing information</a:t>
            </a:r>
            <a:endParaRPr lang="en-US" dirty="0"/>
          </a:p>
        </p:txBody>
      </p:sp>
    </p:spTree>
    <p:extLst>
      <p:ext uri="{BB962C8B-B14F-4D97-AF65-F5344CB8AC3E}">
        <p14:creationId xmlns:p14="http://schemas.microsoft.com/office/powerpoint/2010/main" val="43443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282830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9327"/>
            <a:ext cx="9144000" cy="1316037"/>
          </a:xfrm>
        </p:spPr>
        <p:txBody>
          <a:bodyPr/>
          <a:lstStyle/>
          <a:p>
            <a:r>
              <a:rPr lang="en-US" dirty="0" smtClean="0"/>
              <a:t>Childbirth</a:t>
            </a:r>
            <a:endParaRPr lang="en-US" dirty="0"/>
          </a:p>
        </p:txBody>
      </p:sp>
      <p:pic>
        <p:nvPicPr>
          <p:cNvPr id="4" name="Picture 3" descr="Expectant parents in a childbirth preparation class"/>
          <p:cNvPicPr/>
          <p:nvPr/>
        </p:nvPicPr>
        <p:blipFill>
          <a:blip r:embed="rId2">
            <a:extLst>
              <a:ext uri="{28A0092B-C50C-407E-A947-70E740481C1C}">
                <a14:useLocalDpi xmlns:a14="http://schemas.microsoft.com/office/drawing/2010/main" val="0"/>
              </a:ext>
            </a:extLst>
          </a:blip>
          <a:srcRect/>
          <a:stretch>
            <a:fillRect/>
          </a:stretch>
        </p:blipFill>
        <p:spPr bwMode="auto">
          <a:xfrm>
            <a:off x="3195394" y="1971937"/>
            <a:ext cx="5962576" cy="3926840"/>
          </a:xfrm>
          <a:prstGeom prst="rect">
            <a:avLst/>
          </a:prstGeom>
          <a:noFill/>
          <a:ln>
            <a:noFill/>
          </a:ln>
        </p:spPr>
      </p:pic>
      <p:sp>
        <p:nvSpPr>
          <p:cNvPr id="5" name="Rectangle 4"/>
          <p:cNvSpPr/>
          <p:nvPr/>
        </p:nvSpPr>
        <p:spPr>
          <a:xfrm>
            <a:off x="3508163" y="5969604"/>
            <a:ext cx="5337038"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liz.schrenk</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CC BY-NC-ND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83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5989983"/>
              </p:ext>
            </p:extLst>
          </p:nvPr>
        </p:nvGraphicFramePr>
        <p:xfrm>
          <a:off x="0" y="0"/>
          <a:ext cx="12192000" cy="6860586"/>
        </p:xfrm>
        <a:graphic>
          <a:graphicData uri="http://schemas.openxmlformats.org/drawingml/2006/table">
            <a:tbl>
              <a:tblPr firstRow="1" firstCol="1" bandRow="1"/>
              <a:tblGrid>
                <a:gridCol w="3944593">
                  <a:extLst>
                    <a:ext uri="{9D8B030D-6E8A-4147-A177-3AD203B41FA5}">
                      <a16:colId xmlns:a16="http://schemas.microsoft.com/office/drawing/2014/main" val="120305709"/>
                    </a:ext>
                  </a:extLst>
                </a:gridCol>
                <a:gridCol w="8247407">
                  <a:extLst>
                    <a:ext uri="{9D8B030D-6E8A-4147-A177-3AD203B41FA5}">
                      <a16:colId xmlns:a16="http://schemas.microsoft.com/office/drawing/2014/main" val="3039523556"/>
                    </a:ext>
                  </a:extLst>
                </a:gridCol>
              </a:tblGrid>
              <a:tr h="523179">
                <a:tc gridSpan="2">
                  <a:txBody>
                    <a:bodyPr/>
                    <a:lstStyle/>
                    <a:p>
                      <a:pPr marL="0" marR="0" algn="ctr">
                        <a:lnSpc>
                          <a:spcPct val="107000"/>
                        </a:lnSpc>
                        <a:spcBef>
                          <a:spcPts val="0"/>
                        </a:spcBef>
                        <a:spcAft>
                          <a:spcPts val="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Approaches to Childbirth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1030797869"/>
                  </a:ext>
                </a:extLst>
              </a:tr>
              <a:tr h="467149">
                <a:tc>
                  <a:txBody>
                    <a:bodyPr/>
                    <a:lstStyle/>
                    <a:p>
                      <a:pPr marL="0" marR="0" algn="ctr">
                        <a:lnSpc>
                          <a:spcPct val="107000"/>
                        </a:lnSpc>
                        <a:spcBef>
                          <a:spcPts val="0"/>
                        </a:spcBef>
                        <a:spcAft>
                          <a:spcPts val="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Method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Description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2985247085"/>
                  </a:ext>
                </a:extLst>
              </a:tr>
              <a:tr h="2242607">
                <a:tc>
                  <a:txBody>
                    <a:bodyPr/>
                    <a:lstStyle/>
                    <a:p>
                      <a:pPr marL="0" marR="0">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Lamaze Method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emphasis of this method is on teaching the woman to be in control in the process of delivery. It includes learning muscle relaxation, breathing through contractions, having a focal point (usually a picture to look at) during contractions and having a support person who goes through the training process with the mother and serves as a coach during delivery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987008"/>
                  </a:ext>
                </a:extLst>
              </a:tr>
              <a:tr h="1345564">
                <a:tc>
                  <a:txBody>
                    <a:bodyPr/>
                    <a:lstStyle/>
                    <a:p>
                      <a:pPr marL="0" marR="0">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Leboyer Method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method involves giving birth in a quiet, dimly lit room and allowing the newborn to lie on the mother’s stomach with the umbilical cord intact for several minutes while being given a warm bath.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992"/>
                  </a:ext>
                </a:extLst>
              </a:tr>
              <a:tr h="1794086">
                <a:tc>
                  <a:txBody>
                    <a:bodyPr/>
                    <a:lstStyle/>
                    <a:p>
                      <a:pPr marL="0" marR="0">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Dick-Read Method / Mongan Method / Hypnobirthing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method comes from the suggestion that the fear of childbirth increases tension and make the process of childbearing more painful. It emphasizes the use of relaxation and proper breathing with contractions as well as family support and education.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660664"/>
                  </a:ext>
                </a:extLst>
              </a:tr>
            </a:tbl>
          </a:graphicData>
        </a:graphic>
      </p:graphicFrame>
      <p:sp>
        <p:nvSpPr>
          <p:cNvPr id="3" name="Rectangle 1"/>
          <p:cNvSpPr>
            <a:spLocks noChangeArrowheads="1"/>
          </p:cNvSpPr>
          <p:nvPr/>
        </p:nvSpPr>
        <p:spPr bwMode="auto">
          <a:xfrm>
            <a:off x="838200" y="2611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487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Childbirth</a:t>
            </a:r>
            <a:endParaRPr lang="en-US" dirty="0"/>
          </a:p>
        </p:txBody>
      </p:sp>
      <p:sp>
        <p:nvSpPr>
          <p:cNvPr id="3" name="Content Placeholder 2"/>
          <p:cNvSpPr>
            <a:spLocks noGrp="1"/>
          </p:cNvSpPr>
          <p:nvPr>
            <p:ph idx="1"/>
          </p:nvPr>
        </p:nvSpPr>
        <p:spPr/>
        <p:txBody>
          <a:bodyPr/>
          <a:lstStyle/>
          <a:p>
            <a:r>
              <a:rPr lang="en-US" sz="3200" dirty="0" smtClean="0"/>
              <a:t>Onset </a:t>
            </a:r>
          </a:p>
          <a:p>
            <a:pPr lvl="1"/>
            <a:r>
              <a:rPr lang="en-US" sz="2800" dirty="0" smtClean="0"/>
              <a:t>Bloody show (losing the mucus plug)</a:t>
            </a:r>
          </a:p>
          <a:p>
            <a:pPr lvl="1"/>
            <a:r>
              <a:rPr lang="en-US" sz="2800" dirty="0" smtClean="0"/>
              <a:t>Hormone changes</a:t>
            </a:r>
          </a:p>
          <a:p>
            <a:pPr lvl="2"/>
            <a:r>
              <a:rPr lang="en-US" sz="2600" dirty="0" smtClean="0"/>
              <a:t>Mother’s and fetal pituitary glands secrete oxytocin</a:t>
            </a:r>
          </a:p>
          <a:p>
            <a:pPr lvl="2"/>
            <a:r>
              <a:rPr lang="en-US" sz="2600" dirty="0" smtClean="0"/>
              <a:t>Fetal membranes secrete prostaglandins</a:t>
            </a:r>
          </a:p>
          <a:p>
            <a:pPr lvl="2"/>
            <a:r>
              <a:rPr lang="en-US" sz="2600" dirty="0" smtClean="0"/>
              <a:t>Results in contractions</a:t>
            </a:r>
          </a:p>
          <a:p>
            <a:pPr lvl="1"/>
            <a:r>
              <a:rPr lang="en-US" sz="2800" dirty="0" smtClean="0"/>
              <a:t>Fetus’ head stretches cervix</a:t>
            </a:r>
          </a:p>
          <a:p>
            <a:pPr lvl="2"/>
            <a:r>
              <a:rPr lang="en-US" sz="2600" dirty="0" smtClean="0"/>
              <a:t>Results in contractions</a:t>
            </a:r>
          </a:p>
          <a:p>
            <a:pPr marL="914400" lvl="2" indent="0">
              <a:buNone/>
            </a:pPr>
            <a:endParaRPr lang="en-US" dirty="0" smtClean="0"/>
          </a:p>
        </p:txBody>
      </p:sp>
    </p:spTree>
    <p:extLst>
      <p:ext uri="{BB962C8B-B14F-4D97-AF65-F5344CB8AC3E}">
        <p14:creationId xmlns:p14="http://schemas.microsoft.com/office/powerpoint/2010/main" val="194086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of Childbirth by Vaginal Delivery</a:t>
            </a:r>
            <a:endParaRPr lang="en-US"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6" name="Picture 24" descr="Stage 1, early cervical dilation"/>
          <p:cNvPicPr>
            <a:picLocks noChangeAspect="1" noChangeArrowheads="1"/>
          </p:cNvPicPr>
          <p:nvPr/>
        </p:nvPicPr>
        <p:blipFill>
          <a:blip r:embed="rId2">
            <a:extLst>
              <a:ext uri="{28A0092B-C50C-407E-A947-70E740481C1C}">
                <a14:useLocalDpi xmlns:a14="http://schemas.microsoft.com/office/drawing/2010/main" val="0"/>
              </a:ext>
            </a:extLst>
          </a:blip>
          <a:srcRect b="65800"/>
          <a:stretch>
            <a:fillRect/>
          </a:stretch>
        </p:blipFill>
        <p:spPr bwMode="auto">
          <a:xfrm>
            <a:off x="2037346" y="1798239"/>
            <a:ext cx="7331243" cy="39206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96590" y="5853797"/>
            <a:ext cx="31121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Image</a:t>
            </a:r>
            <a:r>
              <a:rPr kumimoji="0" lang="en-US" altLang="en-US"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by </a:t>
            </a:r>
            <a:r>
              <a:rPr kumimoji="0" lang="en-US" altLang="en-US" b="0" i="0" u="sng" strike="noStrike" cap="none" normalizeH="0" baseline="0" dirty="0" smtClean="0">
                <a:ln>
                  <a:noFill/>
                </a:ln>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OpenStax</a:t>
            </a:r>
            <a:r>
              <a:rPr kumimoji="0" lang="en-US" altLang="en-US"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licensed under </a:t>
            </a:r>
            <a:r>
              <a:rPr kumimoji="0" lang="en-US" altLang="en-US" b="0" i="0" u="sng" strike="noStrike" cap="none" normalizeH="0" baseline="0" dirty="0" smtClean="0">
                <a:ln>
                  <a:noFill/>
                </a:ln>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CC BY 3.0</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758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of Childbirth by Vaginal Delivery</a:t>
            </a:r>
            <a:endParaRPr lang="en-US" dirty="0"/>
          </a:p>
        </p:txBody>
      </p:sp>
      <p:pic>
        <p:nvPicPr>
          <p:cNvPr id="3" name="Picture 2" descr="Stage 2, full dilation and expulsion of the newborn"/>
          <p:cNvPicPr/>
          <p:nvPr/>
        </p:nvPicPr>
        <p:blipFill rotWithShape="1">
          <a:blip r:embed="rId2" cstate="print">
            <a:extLst>
              <a:ext uri="{28A0092B-C50C-407E-A947-70E740481C1C}">
                <a14:useLocalDpi xmlns:a14="http://schemas.microsoft.com/office/drawing/2010/main" val="0"/>
              </a:ext>
            </a:extLst>
          </a:blip>
          <a:srcRect t="35535" b="21257"/>
          <a:stretch/>
        </p:blipFill>
        <p:spPr bwMode="auto">
          <a:xfrm>
            <a:off x="2939532" y="1690688"/>
            <a:ext cx="5755290" cy="405238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821980" y="5891281"/>
            <a:ext cx="4548040"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by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OpenStax</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licensed under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CC BY 3.0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70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of Childbirth by Vaginal Delivery</a:t>
            </a:r>
            <a:endParaRPr lang="en-US" dirty="0"/>
          </a:p>
        </p:txBody>
      </p:sp>
      <p:pic>
        <p:nvPicPr>
          <p:cNvPr id="3" name="Picture 2" descr="Stage 3, delivery of the placenta and associated fetal membranes"/>
          <p:cNvPicPr/>
          <p:nvPr/>
        </p:nvPicPr>
        <p:blipFill rotWithShape="1">
          <a:blip r:embed="rId2" cstate="print">
            <a:extLst>
              <a:ext uri="{28A0092B-C50C-407E-A947-70E740481C1C}">
                <a14:useLocalDpi xmlns:a14="http://schemas.microsoft.com/office/drawing/2010/main" val="0"/>
              </a:ext>
            </a:extLst>
          </a:blip>
          <a:srcRect t="80178" b="-662"/>
          <a:stretch/>
        </p:blipFill>
        <p:spPr bwMode="auto">
          <a:xfrm>
            <a:off x="2211846" y="1851843"/>
            <a:ext cx="7768307" cy="312121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3821979" y="5134208"/>
            <a:ext cx="4548040"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by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OpenStax</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licensed under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CC BY 3.0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50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Considerations – Managing Pain</a:t>
            </a:r>
            <a:endParaRPr lang="en-US" dirty="0"/>
          </a:p>
        </p:txBody>
      </p:sp>
      <p:sp>
        <p:nvSpPr>
          <p:cNvPr id="4" name="Content Placeholder 3"/>
          <p:cNvSpPr>
            <a:spLocks noGrp="1"/>
          </p:cNvSpPr>
          <p:nvPr>
            <p:ph idx="1"/>
          </p:nvPr>
        </p:nvSpPr>
        <p:spPr>
          <a:xfrm>
            <a:off x="838200" y="1825625"/>
            <a:ext cx="6405748" cy="4351338"/>
          </a:xfrm>
        </p:spPr>
        <p:txBody>
          <a:bodyPr>
            <a:normAutofit/>
          </a:bodyPr>
          <a:lstStyle/>
          <a:p>
            <a:r>
              <a:rPr lang="en-US" sz="3200" dirty="0" smtClean="0"/>
              <a:t>More than 50% of women giving birth in hospitals get an epidural</a:t>
            </a:r>
          </a:p>
          <a:p>
            <a:r>
              <a:rPr lang="en-US" sz="3200" dirty="0" smtClean="0"/>
              <a:t>Can use other pain medications</a:t>
            </a:r>
          </a:p>
          <a:p>
            <a:r>
              <a:rPr lang="en-US" sz="3200" dirty="0" smtClean="0"/>
              <a:t>May choose not to use pain medication</a:t>
            </a:r>
          </a:p>
          <a:p>
            <a:r>
              <a:rPr lang="en-US" sz="3200" dirty="0" smtClean="0"/>
              <a:t>Can use alternate positions </a:t>
            </a:r>
          </a:p>
          <a:p>
            <a:r>
              <a:rPr lang="en-US" sz="3200" dirty="0" smtClean="0"/>
              <a:t>Can give birth in warm tub of water</a:t>
            </a:r>
            <a:endParaRPr lang="en-US" sz="3200" dirty="0"/>
          </a:p>
        </p:txBody>
      </p:sp>
      <p:pic>
        <p:nvPicPr>
          <p:cNvPr id="5" name="Picture 4"/>
          <p:cNvPicPr>
            <a:picLocks noChangeAspect="1"/>
          </p:cNvPicPr>
          <p:nvPr/>
        </p:nvPicPr>
        <p:blipFill>
          <a:blip r:embed="rId2"/>
          <a:stretch>
            <a:fillRect/>
          </a:stretch>
        </p:blipFill>
        <p:spPr>
          <a:xfrm>
            <a:off x="7805711" y="1690688"/>
            <a:ext cx="3349511" cy="4462449"/>
          </a:xfrm>
          <a:prstGeom prst="rect">
            <a:avLst/>
          </a:prstGeom>
        </p:spPr>
      </p:pic>
      <p:sp>
        <p:nvSpPr>
          <p:cNvPr id="6" name="Rectangle 5"/>
          <p:cNvSpPr/>
          <p:nvPr/>
        </p:nvSpPr>
        <p:spPr>
          <a:xfrm>
            <a:off x="6873502" y="6176963"/>
            <a:ext cx="5213928"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U.S. Army Alaska</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CC BY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1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Interventions in Childbirth</a:t>
            </a:r>
            <a:endParaRPr lang="en-US" dirty="0"/>
          </a:p>
        </p:txBody>
      </p:sp>
      <p:sp>
        <p:nvSpPr>
          <p:cNvPr id="3" name="Content Placeholder 2"/>
          <p:cNvSpPr>
            <a:spLocks noGrp="1"/>
          </p:cNvSpPr>
          <p:nvPr>
            <p:ph idx="1"/>
          </p:nvPr>
        </p:nvSpPr>
        <p:spPr>
          <a:xfrm>
            <a:off x="5873338" y="1825625"/>
            <a:ext cx="5598226" cy="4351338"/>
          </a:xfrm>
        </p:spPr>
        <p:txBody>
          <a:bodyPr>
            <a:normAutofit/>
          </a:bodyPr>
          <a:lstStyle/>
          <a:p>
            <a:r>
              <a:rPr lang="en-US" sz="3200" dirty="0" smtClean="0"/>
              <a:t>Induction – stimulating labor before it begins naturally</a:t>
            </a:r>
          </a:p>
          <a:p>
            <a:r>
              <a:rPr lang="en-US" sz="3200" dirty="0" smtClean="0"/>
              <a:t>Cesarean section – removing the baby surgically</a:t>
            </a:r>
          </a:p>
          <a:p>
            <a:r>
              <a:rPr lang="en-US" sz="3200" dirty="0" smtClean="0"/>
              <a:t>Vaginal Birth After Cesearan (VBAC)</a:t>
            </a:r>
            <a:endParaRPr lang="en-US" sz="3200" dirty="0"/>
          </a:p>
        </p:txBody>
      </p:sp>
      <p:pic>
        <p:nvPicPr>
          <p:cNvPr id="4" name="Picture 3"/>
          <p:cNvPicPr>
            <a:picLocks noChangeAspect="1"/>
          </p:cNvPicPr>
          <p:nvPr/>
        </p:nvPicPr>
        <p:blipFill>
          <a:blip r:embed="rId2"/>
          <a:stretch>
            <a:fillRect/>
          </a:stretch>
        </p:blipFill>
        <p:spPr>
          <a:xfrm>
            <a:off x="671945" y="2009979"/>
            <a:ext cx="5000878" cy="3333918"/>
          </a:xfrm>
          <a:prstGeom prst="rect">
            <a:avLst/>
          </a:prstGeom>
        </p:spPr>
      </p:pic>
      <p:sp>
        <p:nvSpPr>
          <p:cNvPr id="5" name="Rectangle 4"/>
          <p:cNvSpPr/>
          <p:nvPr/>
        </p:nvSpPr>
        <p:spPr>
          <a:xfrm>
            <a:off x="1312112" y="5478522"/>
            <a:ext cx="3962623"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Patricia Prudente</a:t>
            </a:r>
            <a:r>
              <a:rPr lang="en-US" dirty="0">
                <a:latin typeface="Calibri" panose="020F0502020204030204" pitchFamily="34" charset="0"/>
                <a:ea typeface="Calibri" panose="020F0502020204030204" pitchFamily="34" charset="0"/>
                <a:cs typeface="Times New Roman" panose="02020603050405020304" pitchFamily="18" charset="0"/>
              </a:rPr>
              <a:t> on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Unsplash</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952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350</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This PowerPoint</vt:lpstr>
      <vt:lpstr>Childbirth</vt:lpstr>
      <vt:lpstr>PowerPoint Presentation</vt:lpstr>
      <vt:lpstr>Childbirth</vt:lpstr>
      <vt:lpstr>Stage 1 of Childbirth by Vaginal Delivery</vt:lpstr>
      <vt:lpstr>Stage 2 of Childbirth by Vaginal Delivery</vt:lpstr>
      <vt:lpstr>Stage 3 of Childbirth by Vaginal Delivery</vt:lpstr>
      <vt:lpstr>Additional Considerations – Managing Pain</vt:lpstr>
      <vt:lpstr>Medical Interventions in Childbirth</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dc:title>
  <dc:creator>Paris, Jennifer</dc:creator>
  <cp:lastModifiedBy>Paris, Jennifer</cp:lastModifiedBy>
  <cp:revision>8</cp:revision>
  <dcterms:created xsi:type="dcterms:W3CDTF">2019-02-20T01:24:39Z</dcterms:created>
  <dcterms:modified xsi:type="dcterms:W3CDTF">2019-09-26T17:30:30Z</dcterms:modified>
</cp:coreProperties>
</file>