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4" r:id="rId5"/>
    <p:sldId id="256" r:id="rId6"/>
    <p:sldId id="257" r:id="rId7"/>
    <p:sldId id="258" r:id="rId8"/>
    <p:sldId id="265" r:id="rId9"/>
    <p:sldId id="267" r:id="rId10"/>
    <p:sldId id="268" r:id="rId11"/>
    <p:sldId id="260"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2" autoAdjust="0"/>
    <p:restoredTop sz="82177" autoAdjust="0"/>
  </p:normalViewPr>
  <p:slideViewPr>
    <p:cSldViewPr snapToGrid="0">
      <p:cViewPr varScale="1">
        <p:scale>
          <a:sx n="66" d="100"/>
          <a:sy n="66" d="100"/>
        </p:scale>
        <p:origin x="3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DD4C1F-49E9-40D0-89D0-CEAB14CF7421}"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3467727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D4C1F-49E9-40D0-89D0-CEAB14CF7421}"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906192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D4C1F-49E9-40D0-89D0-CEAB14CF7421}"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224163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20000"/>
              </a:lnSpc>
              <a:defRPr sz="3200"/>
            </a:lvl1pPr>
            <a:lvl2pPr>
              <a:lnSpc>
                <a:spcPct val="120000"/>
              </a:lnSpc>
              <a:defRPr sz="2800"/>
            </a:lvl2pPr>
            <a:lvl3pPr>
              <a:lnSpc>
                <a:spcPct val="120000"/>
              </a:lnSpc>
              <a:defRPr sz="2600"/>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6DD4C1F-49E9-40D0-89D0-CEAB14CF7421}"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21858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DD4C1F-49E9-40D0-89D0-CEAB14CF7421}"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3746023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DD4C1F-49E9-40D0-89D0-CEAB14CF7421}"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1155982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DD4C1F-49E9-40D0-89D0-CEAB14CF7421}"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2123336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DD4C1F-49E9-40D0-89D0-CEAB14CF7421}"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818846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D4C1F-49E9-40D0-89D0-CEAB14CF7421}"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250868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DD4C1F-49E9-40D0-89D0-CEAB14CF7421}"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315426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DD4C1F-49E9-40D0-89D0-CEAB14CF7421}"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0AC12-6616-4F17-9AED-ED144ECBA8D7}" type="slidenum">
              <a:rPr lang="en-US" smtClean="0"/>
              <a:t>‹#›</a:t>
            </a:fld>
            <a:endParaRPr lang="en-US"/>
          </a:p>
        </p:txBody>
      </p:sp>
    </p:spTree>
    <p:extLst>
      <p:ext uri="{BB962C8B-B14F-4D97-AF65-F5344CB8AC3E}">
        <p14:creationId xmlns:p14="http://schemas.microsoft.com/office/powerpoint/2010/main" val="1665885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D4C1F-49E9-40D0-89D0-CEAB14CF7421}" type="datetimeFigureOut">
              <a:rPr lang="en-US" smtClean="0"/>
              <a:t>10/14/2020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0AC12-6616-4F17-9AED-ED144ECBA8D7}" type="slidenum">
              <a:rPr lang="en-US" smtClean="0"/>
              <a:t>‹#›</a:t>
            </a:fld>
            <a:endParaRPr lang="en-US"/>
          </a:p>
        </p:txBody>
      </p:sp>
    </p:spTree>
    <p:extLst>
      <p:ext uri="{BB962C8B-B14F-4D97-AF65-F5344CB8AC3E}">
        <p14:creationId xmlns:p14="http://schemas.microsoft.com/office/powerpoint/2010/main" val="1565709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nyons.edu/ztc" TargetMode="External"/><Relationship Id="rId2" Type="http://schemas.openxmlformats.org/officeDocument/2006/relationships/hyperlink" Target="https://drive.google.com/drive/folders/1OfCb9_stdrssH1PuDLRK3lLwi84-kTGV" TargetMode="External"/><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unsplash.com/photos/KU0Oqbc2tI4"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unsplash.com/" TargetMode="External"/><Relationship Id="rId4" Type="http://schemas.openxmlformats.org/officeDocument/2006/relationships/hyperlink" Target="https://unsplash.com/@bdots_fa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urses.lumenlearning.com/lifespandevelopment2/chapter/what-do-we-think-exploring-cognitio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Pretend-city-grocery-store.jp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ndex.php?title=User:Ermalfaro&amp;action=edit&amp;redlink=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rosenfeldmedia/14457048196" TargetMode="External"/><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hyperlink" Target="https://creativecommons.org/licenses/by/2.0/" TargetMode="External"/><Relationship Id="rId4" Type="http://schemas.openxmlformats.org/officeDocument/2006/relationships/hyperlink" Target="https://www.flickr.com/photos/rosenfeldmedia/"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flickr.com/photos/grotuk/" TargetMode="External"/><Relationship Id="rId3" Type="http://schemas.openxmlformats.org/officeDocument/2006/relationships/hyperlink" Target="https://www.flickr.com/photos/ineedair/11692552793" TargetMode="External"/><Relationship Id="rId7" Type="http://schemas.openxmlformats.org/officeDocument/2006/relationships/hyperlink" Target="https://www.flickr.com/photos/grotuk/4779932765"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creativecommons.org/licenses/by/2.0/" TargetMode="External"/><Relationship Id="rId4" Type="http://schemas.openxmlformats.org/officeDocument/2006/relationships/hyperlink" Target="https://www.flickr.com/photos/ineedair/" TargetMode="External"/><Relationship Id="rId9" Type="http://schemas.openxmlformats.org/officeDocument/2006/relationships/hyperlink" Target="https://creativecommons.org/licenses/by/4.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dept.clcillinois.edu/psy/LifespanDevelopment.pdf"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flickr.com/photos/vastateparksstaff/" TargetMode="External"/><Relationship Id="rId3" Type="http://schemas.openxmlformats.org/officeDocument/2006/relationships/hyperlink" Target="https://www.flickr.com/photos/76974854@N04/35183270734" TargetMode="External"/><Relationship Id="rId7" Type="http://schemas.openxmlformats.org/officeDocument/2006/relationships/hyperlink" Target="https://www.flickr.com/photos/vastateparksstaff/38701017285" TargetMode="External"/><Relationship Id="rId12" Type="http://schemas.openxmlformats.org/officeDocument/2006/relationships/hyperlink" Target="https://www.flickr.com/photos/105675854@N04/"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hyperlink" Target="https://www.flickr.com/photos/105675854@N04/38268795194" TargetMode="External"/><Relationship Id="rId5" Type="http://schemas.openxmlformats.org/officeDocument/2006/relationships/hyperlink" Target="https://creativecommons.org/licenses/by-sa/2.0/" TargetMode="External"/><Relationship Id="rId10" Type="http://schemas.openxmlformats.org/officeDocument/2006/relationships/image" Target="../media/image10.png"/><Relationship Id="rId4" Type="http://schemas.openxmlformats.org/officeDocument/2006/relationships/hyperlink" Target="https://www.flickr.com/photos/76974854@N04/" TargetMode="External"/><Relationship Id="rId9" Type="http://schemas.openxmlformats.org/officeDocument/2006/relationships/hyperlink" Target="https://creativecommons.org/licenses/by/2.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creativecommons.org/licenses/by/4.0/"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This PowerPoint</a:t>
            </a:r>
            <a:endParaRPr lang="en-US" dirty="0"/>
          </a:p>
        </p:txBody>
      </p:sp>
      <p:sp>
        <p:nvSpPr>
          <p:cNvPr id="5" name="Content Placeholder 4"/>
          <p:cNvSpPr>
            <a:spLocks noGrp="1"/>
          </p:cNvSpPr>
          <p:nvPr>
            <p:ph idx="1"/>
          </p:nvPr>
        </p:nvSpPr>
        <p:spPr>
          <a:xfrm>
            <a:off x="838200" y="1825624"/>
            <a:ext cx="10515600" cy="4815807"/>
          </a:xfrm>
        </p:spPr>
        <p:txBody>
          <a:bodyPr>
            <a:normAutofit/>
          </a:bodyPr>
          <a:lstStyle/>
          <a:p>
            <a:r>
              <a:rPr lang="en-US" dirty="0" smtClean="0"/>
              <a:t>Is created as a companion to </a:t>
            </a:r>
            <a:r>
              <a:rPr lang="en-US" dirty="0" smtClean="0">
                <a:hlinkClick r:id="rId2"/>
              </a:rPr>
              <a:t>Child </a:t>
            </a:r>
            <a:r>
              <a:rPr lang="en-US" dirty="0">
                <a:hlinkClick r:id="rId2"/>
              </a:rPr>
              <a:t>Growth and Development</a:t>
            </a:r>
            <a:r>
              <a:rPr lang="en-US" dirty="0"/>
              <a:t> by </a:t>
            </a:r>
            <a:r>
              <a:rPr lang="en-US" dirty="0">
                <a:hlinkClick r:id="rId3"/>
              </a:rPr>
              <a:t>College of the Canyons</a:t>
            </a:r>
            <a:r>
              <a:rPr lang="en-US" dirty="0"/>
              <a:t>, Jennifer Paris, Antoinette Ricardo, and Dawn Rymond and is used under a </a:t>
            </a:r>
            <a:r>
              <a:rPr lang="en-US" dirty="0">
                <a:hlinkClick r:id="rId4"/>
              </a:rPr>
              <a:t>CC BY 4.0 international </a:t>
            </a:r>
            <a:r>
              <a:rPr lang="en-US" dirty="0" smtClean="0">
                <a:hlinkClick r:id="rId4"/>
              </a:rPr>
              <a:t>license</a:t>
            </a:r>
            <a:endParaRPr lang="en-US" dirty="0" smtClean="0"/>
          </a:p>
          <a:p>
            <a:r>
              <a:rPr lang="en-US" dirty="0" smtClean="0"/>
              <a:t>The text comes from content in the book which has varied licensing</a:t>
            </a:r>
          </a:p>
          <a:p>
            <a:r>
              <a:rPr lang="en-US" dirty="0" smtClean="0"/>
              <a:t>The images all include licensing information</a:t>
            </a:r>
            <a:endParaRPr lang="en-US" dirty="0"/>
          </a:p>
        </p:txBody>
      </p:sp>
    </p:spTree>
    <p:extLst>
      <p:ext uri="{BB962C8B-B14F-4D97-AF65-F5344CB8AC3E}">
        <p14:creationId xmlns:p14="http://schemas.microsoft.com/office/powerpoint/2010/main" val="3136718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93725"/>
            <a:ext cx="9144000" cy="1778000"/>
          </a:xfrm>
        </p:spPr>
        <p:txBody>
          <a:bodyPr/>
          <a:lstStyle/>
          <a:p>
            <a:r>
              <a:rPr lang="en-US" dirty="0" smtClean="0"/>
              <a:t>Piaget’s Preoperational Intelligence</a:t>
            </a:r>
            <a:endParaRPr lang="en-US" dirty="0"/>
          </a:p>
        </p:txBody>
      </p:sp>
      <p:pic>
        <p:nvPicPr>
          <p:cNvPr id="3" name="Picture 2"/>
          <p:cNvPicPr>
            <a:picLocks noChangeAspect="1"/>
          </p:cNvPicPr>
          <p:nvPr/>
        </p:nvPicPr>
        <p:blipFill>
          <a:blip r:embed="rId2"/>
          <a:stretch>
            <a:fillRect/>
          </a:stretch>
        </p:blipFill>
        <p:spPr>
          <a:xfrm>
            <a:off x="3769972" y="2755471"/>
            <a:ext cx="4652055" cy="3088116"/>
          </a:xfrm>
          <a:prstGeom prst="rect">
            <a:avLst/>
          </a:prstGeom>
        </p:spPr>
      </p:pic>
      <p:sp>
        <p:nvSpPr>
          <p:cNvPr id="8" name="Rectangle 7"/>
          <p:cNvSpPr/>
          <p:nvPr/>
        </p:nvSpPr>
        <p:spPr>
          <a:xfrm>
            <a:off x="3463932" y="5858001"/>
            <a:ext cx="5264133" cy="369332"/>
          </a:xfrm>
          <a:prstGeom prst="rect">
            <a:avLst/>
          </a:prstGeom>
        </p:spPr>
        <p:txBody>
          <a:bodyPr wrap="none">
            <a:spAutoFit/>
          </a:bodyPr>
          <a:lstStyle/>
          <a:p>
            <a:pPr algn="ctr"/>
            <a:r>
              <a:rPr lang="en-US" dirty="0" smtClean="0">
                <a:hlinkClick r:id="rId3"/>
              </a:rPr>
              <a:t>Image</a:t>
            </a:r>
            <a:r>
              <a:rPr lang="en-US" dirty="0" smtClean="0"/>
              <a:t> </a:t>
            </a:r>
            <a:r>
              <a:rPr lang="en-US" dirty="0"/>
              <a:t>by </a:t>
            </a:r>
            <a:r>
              <a:rPr lang="en-US" dirty="0">
                <a:hlinkClick r:id="rId4"/>
              </a:rPr>
              <a:t>Brad Dodson</a:t>
            </a:r>
            <a:r>
              <a:rPr lang="en-US" dirty="0"/>
              <a:t> </a:t>
            </a:r>
            <a:r>
              <a:rPr lang="en-US" dirty="0" smtClean="0"/>
              <a:t>on freely available on </a:t>
            </a:r>
            <a:r>
              <a:rPr lang="en-US" dirty="0">
                <a:hlinkClick r:id="rId5"/>
              </a:rPr>
              <a:t>Unsplash</a:t>
            </a:r>
            <a:endParaRPr lang="en-US" dirty="0"/>
          </a:p>
        </p:txBody>
      </p:sp>
    </p:spTree>
    <p:extLst>
      <p:ext uri="{BB962C8B-B14F-4D97-AF65-F5344CB8AC3E}">
        <p14:creationId xmlns:p14="http://schemas.microsoft.com/office/powerpoint/2010/main" val="342729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Piaget’s Theory During Early Childhood</a:t>
            </a:r>
            <a:endParaRPr lang="en-US" dirty="0"/>
          </a:p>
        </p:txBody>
      </p:sp>
      <p:sp>
        <p:nvSpPr>
          <p:cNvPr id="3" name="Content Placeholder 2"/>
          <p:cNvSpPr>
            <a:spLocks noGrp="1"/>
          </p:cNvSpPr>
          <p:nvPr>
            <p:ph idx="1"/>
          </p:nvPr>
        </p:nvSpPr>
        <p:spPr>
          <a:xfrm>
            <a:off x="4215740" y="1689833"/>
            <a:ext cx="7138060" cy="4351338"/>
          </a:xfrm>
        </p:spPr>
        <p:txBody>
          <a:bodyPr/>
          <a:lstStyle/>
          <a:p>
            <a:r>
              <a:rPr lang="en-US" dirty="0" smtClean="0"/>
              <a:t>During the early childhood years, children are in Piaget’s preoperational stage</a:t>
            </a:r>
          </a:p>
          <a:p>
            <a:r>
              <a:rPr lang="en-US" dirty="0" smtClean="0"/>
              <a:t>This stage is characterized by the beginning of use of language and symbolism </a:t>
            </a:r>
            <a:endParaRPr lang="en-US" dirty="0" smtClean="0"/>
          </a:p>
          <a:p>
            <a:endParaRPr lang="en-US" dirty="0"/>
          </a:p>
        </p:txBody>
      </p:sp>
      <p:pic>
        <p:nvPicPr>
          <p:cNvPr id="6" name="Picture 5" descr="Jean Piaget standing, smiling, wearing a 3-piece suit and a beret."/>
          <p:cNvPicPr/>
          <p:nvPr/>
        </p:nvPicPr>
        <p:blipFill rotWithShape="1">
          <a:blip r:embed="rId2">
            <a:extLst>
              <a:ext uri="{28A0092B-C50C-407E-A947-70E740481C1C}">
                <a14:useLocalDpi xmlns:a14="http://schemas.microsoft.com/office/drawing/2010/main" val="0"/>
              </a:ext>
            </a:extLst>
          </a:blip>
          <a:srcRect r="10439" b="56536"/>
          <a:stretch/>
        </p:blipFill>
        <p:spPr bwMode="auto">
          <a:xfrm>
            <a:off x="994694" y="2210913"/>
            <a:ext cx="2710407" cy="2325461"/>
          </a:xfrm>
          <a:prstGeom prst="rect">
            <a:avLst/>
          </a:prstGeom>
          <a:noFill/>
          <a:ln>
            <a:noFill/>
          </a:ln>
          <a:extLst>
            <a:ext uri="{53640926-AAD7-44D8-BBD7-CCE9431645EC}">
              <a14:shadowObscured xmlns:a14="http://schemas.microsoft.com/office/drawing/2010/main"/>
            </a:ext>
          </a:extLst>
        </p:spPr>
      </p:pic>
      <p:sp>
        <p:nvSpPr>
          <p:cNvPr id="7" name="Rectangle 6"/>
          <p:cNvSpPr/>
          <p:nvPr/>
        </p:nvSpPr>
        <p:spPr>
          <a:xfrm>
            <a:off x="880744" y="4536374"/>
            <a:ext cx="2931235" cy="369332"/>
          </a:xfrm>
          <a:prstGeom prst="rect">
            <a:avLst/>
          </a:prstGeom>
        </p:spPr>
        <p:txBody>
          <a:bodyPr wrap="square">
            <a:spAutoFit/>
          </a:bodyPr>
          <a:lstStyle/>
          <a:p>
            <a:pPr algn="ctr"/>
            <a:r>
              <a:rPr lang="en-US"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is in the public domain</a:t>
            </a:r>
            <a:endParaRPr lang="en-US" dirty="0"/>
          </a:p>
        </p:txBody>
      </p:sp>
    </p:spTree>
    <p:extLst>
      <p:ext uri="{BB962C8B-B14F-4D97-AF65-F5344CB8AC3E}">
        <p14:creationId xmlns:p14="http://schemas.microsoft.com/office/powerpoint/2010/main" val="3855241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Pretend Play</a:t>
            </a:r>
            <a:endParaRPr lang="en-US" dirty="0"/>
          </a:p>
        </p:txBody>
      </p:sp>
      <p:sp>
        <p:nvSpPr>
          <p:cNvPr id="3" name="Content Placeholder 2"/>
          <p:cNvSpPr>
            <a:spLocks noGrp="1"/>
          </p:cNvSpPr>
          <p:nvPr>
            <p:ph idx="1"/>
          </p:nvPr>
        </p:nvSpPr>
        <p:spPr>
          <a:xfrm>
            <a:off x="838201" y="1598589"/>
            <a:ext cx="5978235" cy="4932839"/>
          </a:xfrm>
        </p:spPr>
        <p:txBody>
          <a:bodyPr>
            <a:normAutofit lnSpcReduction="10000"/>
          </a:bodyPr>
          <a:lstStyle/>
          <a:p>
            <a:r>
              <a:rPr lang="en-US" dirty="0" smtClean="0"/>
              <a:t>A favorite early childhood activity</a:t>
            </a:r>
          </a:p>
          <a:p>
            <a:r>
              <a:rPr lang="en-US" dirty="0" smtClean="0"/>
              <a:t>An item can stand for something else</a:t>
            </a:r>
          </a:p>
          <a:p>
            <a:r>
              <a:rPr lang="en-US" dirty="0" smtClean="0"/>
              <a:t>This helps children solidify their schemas</a:t>
            </a:r>
          </a:p>
          <a:p>
            <a:r>
              <a:rPr lang="en-US" dirty="0" smtClean="0"/>
              <a:t>It is not just a product of their learning, but a process of learning</a:t>
            </a:r>
            <a:endParaRPr lang="en-US" dirty="0"/>
          </a:p>
        </p:txBody>
      </p:sp>
      <p:pic>
        <p:nvPicPr>
          <p:cNvPr id="5" name="Picture 4"/>
          <p:cNvPicPr>
            <a:picLocks noChangeAspect="1"/>
          </p:cNvPicPr>
          <p:nvPr/>
        </p:nvPicPr>
        <p:blipFill>
          <a:blip r:embed="rId2"/>
          <a:stretch>
            <a:fillRect/>
          </a:stretch>
        </p:blipFill>
        <p:spPr>
          <a:xfrm>
            <a:off x="7023834" y="2070698"/>
            <a:ext cx="5004173" cy="3320699"/>
          </a:xfrm>
          <a:prstGeom prst="rect">
            <a:avLst/>
          </a:prstGeom>
        </p:spPr>
      </p:pic>
      <p:sp>
        <p:nvSpPr>
          <p:cNvPr id="6" name="Rectangle 5"/>
          <p:cNvSpPr/>
          <p:nvPr/>
        </p:nvSpPr>
        <p:spPr>
          <a:xfrm>
            <a:off x="7023834" y="5391397"/>
            <a:ext cx="4871718" cy="369332"/>
          </a:xfrm>
          <a:prstGeom prst="rect">
            <a:avLst/>
          </a:prstGeom>
        </p:spPr>
        <p:txBody>
          <a:bodyPr wrap="none">
            <a:spAutoFit/>
          </a:bodyPr>
          <a:lstStyle/>
          <a:p>
            <a:pPr algn="ctr"/>
            <a:r>
              <a:rPr lang="en-US" u="sng" dirty="0">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err="1">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4"/>
              </a:rPr>
              <a:t>Ermalfaro</a:t>
            </a:r>
            <a:r>
              <a:rPr lang="en-US" dirty="0">
                <a:latin typeface="Calibri" panose="020F0502020204030204" pitchFamily="34" charset="0"/>
                <a:ea typeface="Calibri" panose="020F0502020204030204" pitchFamily="34" charset="0"/>
                <a:cs typeface="Times New Roman" panose="02020603050405020304" pitchFamily="18" charset="0"/>
              </a:rPr>
              <a:t> is licensed under </a:t>
            </a:r>
            <a:r>
              <a:rPr lang="en-US" u="sng" dirty="0">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5"/>
              </a:rPr>
              <a:t>CC BY-SA 4.0</a:t>
            </a:r>
            <a:endParaRPr lang="en-US" dirty="0"/>
          </a:p>
        </p:txBody>
      </p:sp>
    </p:spTree>
    <p:extLst>
      <p:ext uri="{BB962C8B-B14F-4D97-AF65-F5344CB8AC3E}">
        <p14:creationId xmlns:p14="http://schemas.microsoft.com/office/powerpoint/2010/main" val="32931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0159"/>
            <a:ext cx="10515600" cy="1325563"/>
          </a:xfrm>
        </p:spPr>
        <p:txBody>
          <a:bodyPr/>
          <a:lstStyle/>
          <a:p>
            <a:r>
              <a:rPr lang="en-US" dirty="0" smtClean="0"/>
              <a:t>Egocentrism</a:t>
            </a:r>
            <a:endParaRPr lang="en-US" dirty="0"/>
          </a:p>
        </p:txBody>
      </p:sp>
      <p:sp>
        <p:nvSpPr>
          <p:cNvPr id="7" name="Content Placeholder 6"/>
          <p:cNvSpPr>
            <a:spLocks noGrp="1"/>
          </p:cNvSpPr>
          <p:nvPr>
            <p:ph sz="half" idx="2"/>
          </p:nvPr>
        </p:nvSpPr>
        <p:spPr>
          <a:xfrm>
            <a:off x="4465122" y="1589431"/>
            <a:ext cx="6888677" cy="4894496"/>
          </a:xfrm>
        </p:spPr>
        <p:txBody>
          <a:bodyPr>
            <a:normAutofit/>
          </a:bodyPr>
          <a:lstStyle/>
          <a:p>
            <a:pPr>
              <a:lnSpc>
                <a:spcPct val="120000"/>
              </a:lnSpc>
              <a:spcBef>
                <a:spcPts val="0"/>
              </a:spcBef>
            </a:pPr>
            <a:r>
              <a:rPr lang="en-US" sz="3200" dirty="0" smtClean="0"/>
              <a:t>Tendency for children to believe that everyone sees things the same way as they do</a:t>
            </a:r>
          </a:p>
          <a:p>
            <a:pPr>
              <a:lnSpc>
                <a:spcPct val="120000"/>
              </a:lnSpc>
              <a:spcBef>
                <a:spcPts val="0"/>
              </a:spcBef>
            </a:pPr>
            <a:r>
              <a:rPr lang="en-US" sz="3200" dirty="0" smtClean="0"/>
              <a:t>Piaget’s used the 3 Mountain Task to assess children’s ability to understand the views of others</a:t>
            </a:r>
            <a:endParaRPr lang="en-US" sz="3200" dirty="0"/>
          </a:p>
        </p:txBody>
      </p:sp>
      <p:pic>
        <p:nvPicPr>
          <p:cNvPr id="8" name="Picture 7"/>
          <p:cNvPicPr>
            <a:picLocks noChangeAspect="1"/>
          </p:cNvPicPr>
          <p:nvPr/>
        </p:nvPicPr>
        <p:blipFill>
          <a:blip r:embed="rId2"/>
          <a:stretch>
            <a:fillRect/>
          </a:stretch>
        </p:blipFill>
        <p:spPr>
          <a:xfrm>
            <a:off x="719255" y="1686861"/>
            <a:ext cx="3627114" cy="3645159"/>
          </a:xfrm>
          <a:prstGeom prst="rect">
            <a:avLst/>
          </a:prstGeom>
        </p:spPr>
      </p:pic>
      <p:sp>
        <p:nvSpPr>
          <p:cNvPr id="9" name="Rectangle 8"/>
          <p:cNvSpPr/>
          <p:nvPr/>
        </p:nvSpPr>
        <p:spPr>
          <a:xfrm>
            <a:off x="622851" y="5515729"/>
            <a:ext cx="3723518" cy="646331"/>
          </a:xfrm>
          <a:prstGeom prst="rect">
            <a:avLst/>
          </a:prstGeom>
        </p:spPr>
        <p:txBody>
          <a:bodyPr wrap="square">
            <a:spAutoFit/>
          </a:bodyPr>
          <a:lstStyle/>
          <a:p>
            <a:pPr algn="ctr"/>
            <a:r>
              <a:rPr lang="en-US" u="sng" dirty="0">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a:t>
            </a:r>
            <a:r>
              <a:rPr lang="en-US" u="sng" dirty="0">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4"/>
              </a:rPr>
              <a:t>Rosenfeld Media</a:t>
            </a:r>
            <a:r>
              <a:rPr lang="en-US" dirty="0">
                <a:latin typeface="Calibri" panose="020F0502020204030204" pitchFamily="34" charset="0"/>
                <a:ea typeface="Calibri" panose="020F0502020204030204" pitchFamily="34" charset="0"/>
                <a:cs typeface="Times New Roman" panose="02020603050405020304" pitchFamily="18" charset="0"/>
              </a:rPr>
              <a:t> is licensed under </a:t>
            </a:r>
            <a:r>
              <a:rPr lang="en-US" u="sng" dirty="0">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5"/>
              </a:rPr>
              <a:t>CC BY 2.0</a:t>
            </a:r>
            <a:endParaRPr lang="en-US" dirty="0"/>
          </a:p>
        </p:txBody>
      </p:sp>
    </p:spTree>
    <p:extLst>
      <p:ext uri="{BB962C8B-B14F-4D97-AF65-F5344CB8AC3E}">
        <p14:creationId xmlns:p14="http://schemas.microsoft.com/office/powerpoint/2010/main" val="2741406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Syncretism, Animism, &amp; Classification Errors</a:t>
            </a:r>
            <a:endParaRPr lang="en-US" dirty="0"/>
          </a:p>
        </p:txBody>
      </p:sp>
      <p:sp>
        <p:nvSpPr>
          <p:cNvPr id="6" name="Content Placeholder 5"/>
          <p:cNvSpPr>
            <a:spLocks noGrp="1"/>
          </p:cNvSpPr>
          <p:nvPr>
            <p:ph idx="1"/>
          </p:nvPr>
        </p:nvSpPr>
        <p:spPr>
          <a:xfrm>
            <a:off x="474022" y="1690688"/>
            <a:ext cx="3810001" cy="530081"/>
          </a:xfrm>
        </p:spPr>
        <p:txBody>
          <a:bodyPr>
            <a:normAutofit fontScale="85000" lnSpcReduction="20000"/>
          </a:bodyPr>
          <a:lstStyle/>
          <a:p>
            <a:pPr marL="0" indent="0" algn="ctr">
              <a:buNone/>
            </a:pPr>
            <a:r>
              <a:rPr lang="en-US" dirty="0" smtClean="0"/>
              <a:t>Syncretism</a:t>
            </a:r>
            <a:endParaRPr lang="en-US" dirty="0"/>
          </a:p>
        </p:txBody>
      </p:sp>
      <p:pic>
        <p:nvPicPr>
          <p:cNvPr id="7" name="Picture 6"/>
          <p:cNvPicPr>
            <a:picLocks noChangeAspect="1"/>
          </p:cNvPicPr>
          <p:nvPr/>
        </p:nvPicPr>
        <p:blipFill rotWithShape="1">
          <a:blip r:embed="rId2"/>
          <a:srcRect l="26208"/>
          <a:stretch/>
        </p:blipFill>
        <p:spPr>
          <a:xfrm>
            <a:off x="973280" y="2220769"/>
            <a:ext cx="2811483" cy="2543175"/>
          </a:xfrm>
          <a:prstGeom prst="rect">
            <a:avLst/>
          </a:prstGeom>
        </p:spPr>
      </p:pic>
      <p:sp>
        <p:nvSpPr>
          <p:cNvPr id="8" name="TextBox 7"/>
          <p:cNvSpPr txBox="1"/>
          <p:nvPr/>
        </p:nvSpPr>
        <p:spPr>
          <a:xfrm>
            <a:off x="715237" y="4763944"/>
            <a:ext cx="3327567" cy="646331"/>
          </a:xfrm>
          <a:prstGeom prst="rect">
            <a:avLst/>
          </a:prstGeom>
          <a:noFill/>
        </p:spPr>
        <p:txBody>
          <a:bodyPr wrap="square" rtlCol="0">
            <a:spAutoFit/>
          </a:bodyPr>
          <a:lstStyle/>
          <a:p>
            <a:pPr algn="ctr"/>
            <a:r>
              <a:rPr lang="en-US" dirty="0" smtClean="0">
                <a:hlinkClick r:id="rId3"/>
              </a:rPr>
              <a:t>Image</a:t>
            </a:r>
            <a:r>
              <a:rPr lang="en-US" dirty="0" smtClean="0"/>
              <a:t> by </a:t>
            </a:r>
            <a:r>
              <a:rPr lang="en-US" dirty="0">
                <a:hlinkClick r:id="rId4"/>
              </a:rPr>
              <a:t>Phillippe Put</a:t>
            </a:r>
            <a:r>
              <a:rPr lang="en-US" dirty="0"/>
              <a:t> </a:t>
            </a:r>
            <a:r>
              <a:rPr lang="en-US" dirty="0" smtClean="0"/>
              <a:t>is licensed under </a:t>
            </a:r>
            <a:r>
              <a:rPr lang="en-US" dirty="0" smtClean="0">
                <a:hlinkClick r:id="rId5"/>
              </a:rPr>
              <a:t>CC BY 2.0</a:t>
            </a:r>
            <a:endParaRPr lang="en-US" dirty="0"/>
          </a:p>
        </p:txBody>
      </p:sp>
      <p:sp>
        <p:nvSpPr>
          <p:cNvPr id="10" name="Content Placeholder 5"/>
          <p:cNvSpPr txBox="1">
            <a:spLocks/>
          </p:cNvSpPr>
          <p:nvPr/>
        </p:nvSpPr>
        <p:spPr>
          <a:xfrm>
            <a:off x="4393619" y="2486170"/>
            <a:ext cx="3052949" cy="53008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Animism</a:t>
            </a:r>
            <a:endParaRPr lang="en-US" dirty="0"/>
          </a:p>
        </p:txBody>
      </p:sp>
      <p:pic>
        <p:nvPicPr>
          <p:cNvPr id="11" name="Picture 10"/>
          <p:cNvPicPr>
            <a:picLocks noChangeAspect="1"/>
          </p:cNvPicPr>
          <p:nvPr/>
        </p:nvPicPr>
        <p:blipFill rotWithShape="1">
          <a:blip r:embed="rId6"/>
          <a:srcRect r="27662"/>
          <a:stretch/>
        </p:blipFill>
        <p:spPr>
          <a:xfrm>
            <a:off x="4542062" y="3016251"/>
            <a:ext cx="2756065" cy="2552700"/>
          </a:xfrm>
          <a:prstGeom prst="rect">
            <a:avLst/>
          </a:prstGeom>
        </p:spPr>
      </p:pic>
      <p:sp>
        <p:nvSpPr>
          <p:cNvPr id="12" name="TextBox 11"/>
          <p:cNvSpPr txBox="1"/>
          <p:nvPr/>
        </p:nvSpPr>
        <p:spPr>
          <a:xfrm>
            <a:off x="4463881" y="5568951"/>
            <a:ext cx="2912424" cy="646331"/>
          </a:xfrm>
          <a:prstGeom prst="rect">
            <a:avLst/>
          </a:prstGeom>
          <a:noFill/>
        </p:spPr>
        <p:txBody>
          <a:bodyPr wrap="square" rtlCol="0">
            <a:spAutoFit/>
          </a:bodyPr>
          <a:lstStyle/>
          <a:p>
            <a:pPr algn="ctr"/>
            <a:r>
              <a:rPr lang="en-US" dirty="0" smtClean="0">
                <a:hlinkClick r:id="rId7"/>
              </a:rPr>
              <a:t>Image</a:t>
            </a:r>
            <a:r>
              <a:rPr lang="en-US" dirty="0" smtClean="0"/>
              <a:t> by </a:t>
            </a:r>
            <a:r>
              <a:rPr lang="en-US" dirty="0" smtClean="0">
                <a:hlinkClick r:id="rId8"/>
              </a:rPr>
              <a:t>Ibai</a:t>
            </a:r>
            <a:r>
              <a:rPr lang="en-US" dirty="0" smtClean="0"/>
              <a:t> is licensed under </a:t>
            </a:r>
            <a:r>
              <a:rPr lang="en-US" dirty="0" smtClean="0">
                <a:hlinkClick r:id="rId5"/>
              </a:rPr>
              <a:t>CC BY 2.0</a:t>
            </a:r>
            <a:endParaRPr lang="en-US" dirty="0"/>
          </a:p>
        </p:txBody>
      </p:sp>
      <p:sp>
        <p:nvSpPr>
          <p:cNvPr id="25" name="Content Placeholder 5"/>
          <p:cNvSpPr txBox="1">
            <a:spLocks/>
          </p:cNvSpPr>
          <p:nvPr/>
        </p:nvSpPr>
        <p:spPr>
          <a:xfrm>
            <a:off x="8202140" y="2358611"/>
            <a:ext cx="3293174" cy="53008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Classification Errors</a:t>
            </a:r>
            <a:endParaRPr lang="en-US" dirty="0"/>
          </a:p>
        </p:txBody>
      </p:sp>
      <p:grpSp>
        <p:nvGrpSpPr>
          <p:cNvPr id="27" name="Group 26"/>
          <p:cNvGrpSpPr/>
          <p:nvPr/>
        </p:nvGrpSpPr>
        <p:grpSpPr>
          <a:xfrm>
            <a:off x="8202140" y="3018052"/>
            <a:ext cx="3317965" cy="1761685"/>
            <a:chOff x="8202140" y="2875630"/>
            <a:chExt cx="3317965" cy="1761685"/>
          </a:xfrm>
        </p:grpSpPr>
        <p:sp>
          <p:nvSpPr>
            <p:cNvPr id="13" name="Oval 12"/>
            <p:cNvSpPr/>
            <p:nvPr/>
          </p:nvSpPr>
          <p:spPr>
            <a:xfrm>
              <a:off x="8537024" y="3213667"/>
              <a:ext cx="475013" cy="476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095414" y="3213667"/>
              <a:ext cx="475013" cy="476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649596" y="3194763"/>
              <a:ext cx="475013" cy="476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0203778" y="3213667"/>
              <a:ext cx="475013" cy="476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0757960" y="3194763"/>
              <a:ext cx="475013" cy="476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857907" y="3817330"/>
              <a:ext cx="475013" cy="476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649596" y="3817329"/>
              <a:ext cx="475013" cy="476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418770" y="3817329"/>
              <a:ext cx="475013" cy="47610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202140" y="2875630"/>
              <a:ext cx="3317965" cy="17616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8202140" y="4898571"/>
            <a:ext cx="3317965" cy="646331"/>
          </a:xfrm>
          <a:prstGeom prst="rect">
            <a:avLst/>
          </a:prstGeom>
          <a:noFill/>
        </p:spPr>
        <p:txBody>
          <a:bodyPr wrap="square" rtlCol="0">
            <a:spAutoFit/>
          </a:bodyPr>
          <a:lstStyle/>
          <a:p>
            <a:pPr algn="ctr"/>
            <a:r>
              <a:rPr lang="en-US" dirty="0" smtClean="0"/>
              <a:t>Image by Jennifer Paris is licensed under </a:t>
            </a:r>
            <a:r>
              <a:rPr lang="en-US" dirty="0" smtClean="0">
                <a:hlinkClick r:id="rId9"/>
              </a:rPr>
              <a:t>CC BY 4.0</a:t>
            </a:r>
            <a:endParaRPr lang="en-US" dirty="0"/>
          </a:p>
        </p:txBody>
      </p:sp>
    </p:spTree>
    <p:extLst>
      <p:ext uri="{BB962C8B-B14F-4D97-AF65-F5344CB8AC3E}">
        <p14:creationId xmlns:p14="http://schemas.microsoft.com/office/powerpoint/2010/main" val="3608629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Errors</a:t>
            </a:r>
            <a:endParaRPr lang="en-US" dirty="0"/>
          </a:p>
        </p:txBody>
      </p:sp>
      <p:sp>
        <p:nvSpPr>
          <p:cNvPr id="3" name="Content Placeholder 2"/>
          <p:cNvSpPr>
            <a:spLocks noGrp="1"/>
          </p:cNvSpPr>
          <p:nvPr>
            <p:ph idx="1"/>
          </p:nvPr>
        </p:nvSpPr>
        <p:spPr>
          <a:xfrm>
            <a:off x="838200" y="1825625"/>
            <a:ext cx="10515600" cy="2145484"/>
          </a:xfrm>
        </p:spPr>
        <p:txBody>
          <a:bodyPr/>
          <a:lstStyle/>
          <a:p>
            <a:r>
              <a:rPr lang="en-US" dirty="0" smtClean="0"/>
              <a:t>Centration keeps young children from understanding conservation - that moving or rearranging matter does not change its quantity</a:t>
            </a:r>
            <a:endParaRPr lang="en-US" dirty="0"/>
          </a:p>
        </p:txBody>
      </p:sp>
      <p:pic>
        <p:nvPicPr>
          <p:cNvPr id="4" name="Picture 3" descr="Three pairs of glass containers. In the first pair, a, two containers of the same size are filled with the same amount of liquid. In the second pair, b, one of the containers is poured into a taller container. In the third pair, c, the taller container sits next to the original container from the first and second pairs. The containers look like they contain different amounts of liquid because of their size difference but they actually contain the same amount of liquid."/>
          <p:cNvPicPr/>
          <p:nvPr/>
        </p:nvPicPr>
        <p:blipFill>
          <a:blip r:embed="rId2"/>
          <a:stretch>
            <a:fillRect/>
          </a:stretch>
        </p:blipFill>
        <p:spPr>
          <a:xfrm>
            <a:off x="3406956" y="3652610"/>
            <a:ext cx="5371284" cy="2382430"/>
          </a:xfrm>
          <a:prstGeom prst="rect">
            <a:avLst/>
          </a:prstGeom>
        </p:spPr>
      </p:pic>
      <p:sp>
        <p:nvSpPr>
          <p:cNvPr id="5" name="Rectangle 4"/>
          <p:cNvSpPr/>
          <p:nvPr/>
        </p:nvSpPr>
        <p:spPr>
          <a:xfrm>
            <a:off x="3044598" y="6035040"/>
            <a:ext cx="6096000" cy="646331"/>
          </a:xfrm>
          <a:prstGeom prst="rect">
            <a:avLst/>
          </a:prstGeom>
        </p:spPr>
        <p:txBody>
          <a:bodyPr>
            <a:spAutoFit/>
          </a:bodyPr>
          <a:lstStyle/>
          <a:p>
            <a:pPr algn="ctr"/>
            <a:r>
              <a:rPr lang="en-US" u="sng" dirty="0">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3"/>
              </a:rPr>
              <a:t>Image</a:t>
            </a:r>
            <a:r>
              <a:rPr lang="en-US" dirty="0">
                <a:latin typeface="Calibri" panose="020F0502020204030204" pitchFamily="34" charset="0"/>
                <a:ea typeface="Calibri" panose="020F0502020204030204" pitchFamily="34" charset="0"/>
                <a:cs typeface="Times New Roman" panose="02020603050405020304" pitchFamily="18" charset="0"/>
              </a:rPr>
              <a:t> by Martha </a:t>
            </a:r>
            <a:r>
              <a:rPr lang="en-US" dirty="0" err="1">
                <a:latin typeface="Calibri" panose="020F0502020204030204" pitchFamily="34" charset="0"/>
                <a:ea typeface="Calibri" panose="020F0502020204030204" pitchFamily="34" charset="0"/>
                <a:cs typeface="Times New Roman" panose="02020603050405020304" pitchFamily="18" charset="0"/>
              </a:rPr>
              <a:t>Lally</a:t>
            </a:r>
            <a:r>
              <a:rPr lang="en-US" dirty="0">
                <a:latin typeface="Calibri" panose="020F0502020204030204" pitchFamily="34" charset="0"/>
                <a:ea typeface="Calibri" panose="020F0502020204030204" pitchFamily="34" charset="0"/>
                <a:cs typeface="Times New Roman" panose="02020603050405020304" pitchFamily="18" charset="0"/>
              </a:rPr>
              <a:t> and Suzanne Valentine-French is licensed under </a:t>
            </a:r>
            <a:r>
              <a:rPr lang="en-US" u="sng" dirty="0">
                <a:solidFill>
                  <a:srgbClr val="055DC3"/>
                </a:solidFill>
                <a:latin typeface="Calibri" panose="020F0502020204030204" pitchFamily="34" charset="0"/>
                <a:ea typeface="Calibri" panose="020F0502020204030204" pitchFamily="34" charset="0"/>
                <a:cs typeface="Times New Roman" panose="02020603050405020304" pitchFamily="18" charset="0"/>
                <a:hlinkClick r:id="rId4"/>
              </a:rPr>
              <a:t>CC BY-NC-SA 3.0</a:t>
            </a:r>
            <a:endParaRPr lang="en-US" dirty="0"/>
          </a:p>
        </p:txBody>
      </p:sp>
    </p:spTree>
    <p:extLst>
      <p:ext uri="{BB962C8B-B14F-4D97-AF65-F5344CB8AC3E}">
        <p14:creationId xmlns:p14="http://schemas.microsoft.com/office/powerpoint/2010/main" val="374375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48"/>
            <a:ext cx="10515600" cy="1325563"/>
          </a:xfrm>
        </p:spPr>
        <p:txBody>
          <a:bodyPr/>
          <a:lstStyle/>
          <a:p>
            <a:r>
              <a:rPr lang="en-US" dirty="0" smtClean="0"/>
              <a:t>Cognitive Schemas</a:t>
            </a:r>
            <a:endParaRPr lang="en-US" dirty="0"/>
          </a:p>
        </p:txBody>
      </p:sp>
      <p:sp>
        <p:nvSpPr>
          <p:cNvPr id="3" name="Content Placeholder 2"/>
          <p:cNvSpPr>
            <a:spLocks noGrp="1"/>
          </p:cNvSpPr>
          <p:nvPr>
            <p:ph idx="1"/>
          </p:nvPr>
        </p:nvSpPr>
        <p:spPr>
          <a:xfrm>
            <a:off x="838200" y="1245757"/>
            <a:ext cx="10515600" cy="1562758"/>
          </a:xfrm>
        </p:spPr>
        <p:txBody>
          <a:bodyPr/>
          <a:lstStyle/>
          <a:p>
            <a:r>
              <a:rPr lang="en-US" dirty="0" smtClean="0"/>
              <a:t>Use schemas to make sense of the world</a:t>
            </a:r>
          </a:p>
          <a:p>
            <a:r>
              <a:rPr lang="en-US" dirty="0" smtClean="0"/>
              <a:t>Strive for cognitive equilibrium</a:t>
            </a:r>
          </a:p>
        </p:txBody>
      </p:sp>
      <p:pic>
        <p:nvPicPr>
          <p:cNvPr id="6" name="Picture 5"/>
          <p:cNvPicPr>
            <a:picLocks noChangeAspect="1"/>
          </p:cNvPicPr>
          <p:nvPr/>
        </p:nvPicPr>
        <p:blipFill rotWithShape="1">
          <a:blip r:embed="rId2"/>
          <a:srcRect l="19257"/>
          <a:stretch/>
        </p:blipFill>
        <p:spPr>
          <a:xfrm>
            <a:off x="404945" y="3763165"/>
            <a:ext cx="3076303" cy="2543175"/>
          </a:xfrm>
          <a:prstGeom prst="rect">
            <a:avLst/>
          </a:prstGeom>
        </p:spPr>
      </p:pic>
      <p:sp>
        <p:nvSpPr>
          <p:cNvPr id="7" name="TextBox 6"/>
          <p:cNvSpPr txBox="1"/>
          <p:nvPr/>
        </p:nvSpPr>
        <p:spPr>
          <a:xfrm>
            <a:off x="127360" y="2899955"/>
            <a:ext cx="3631475" cy="830997"/>
          </a:xfrm>
          <a:prstGeom prst="rect">
            <a:avLst/>
          </a:prstGeom>
          <a:noFill/>
        </p:spPr>
        <p:txBody>
          <a:bodyPr wrap="square" rtlCol="0">
            <a:spAutoFit/>
          </a:bodyPr>
          <a:lstStyle/>
          <a:p>
            <a:pPr algn="ctr"/>
            <a:r>
              <a:rPr lang="en-US" sz="2400" dirty="0" smtClean="0"/>
              <a:t>Schema: 4 legged animals with fur are dogs</a:t>
            </a:r>
            <a:endParaRPr lang="en-US" sz="2400" dirty="0"/>
          </a:p>
        </p:txBody>
      </p:sp>
      <p:sp>
        <p:nvSpPr>
          <p:cNvPr id="8" name="TextBox 7"/>
          <p:cNvSpPr txBox="1"/>
          <p:nvPr/>
        </p:nvSpPr>
        <p:spPr>
          <a:xfrm>
            <a:off x="261257" y="6306340"/>
            <a:ext cx="3331030" cy="646331"/>
          </a:xfrm>
          <a:prstGeom prst="rect">
            <a:avLst/>
          </a:prstGeom>
          <a:noFill/>
        </p:spPr>
        <p:txBody>
          <a:bodyPr wrap="square" rtlCol="0">
            <a:spAutoFit/>
          </a:bodyPr>
          <a:lstStyle/>
          <a:p>
            <a:pPr algn="ctr"/>
            <a:r>
              <a:rPr lang="en-US" dirty="0" smtClean="0">
                <a:hlinkClick r:id="rId3"/>
              </a:rPr>
              <a:t>Image</a:t>
            </a:r>
            <a:r>
              <a:rPr lang="en-US" dirty="0" smtClean="0"/>
              <a:t> by </a:t>
            </a:r>
            <a:r>
              <a:rPr lang="en-US" dirty="0" smtClean="0">
                <a:hlinkClick r:id="rId4"/>
              </a:rPr>
              <a:t>Tamsin Cooper</a:t>
            </a:r>
            <a:r>
              <a:rPr lang="en-US" dirty="0" smtClean="0"/>
              <a:t> is licensed under </a:t>
            </a:r>
            <a:r>
              <a:rPr lang="en-US" dirty="0" smtClean="0">
                <a:hlinkClick r:id="rId5"/>
              </a:rPr>
              <a:t>CC BY-SA 2.0</a:t>
            </a:r>
            <a:endParaRPr lang="en-US" dirty="0"/>
          </a:p>
        </p:txBody>
      </p:sp>
      <p:pic>
        <p:nvPicPr>
          <p:cNvPr id="9" name="Picture 8"/>
          <p:cNvPicPr>
            <a:picLocks noChangeAspect="1"/>
          </p:cNvPicPr>
          <p:nvPr/>
        </p:nvPicPr>
        <p:blipFill rotWithShape="1">
          <a:blip r:embed="rId6"/>
          <a:srcRect l="5210" t="20466" r="14081" b="7111"/>
          <a:stretch/>
        </p:blipFill>
        <p:spPr>
          <a:xfrm>
            <a:off x="4245428" y="4027624"/>
            <a:ext cx="3069771" cy="1841863"/>
          </a:xfrm>
          <a:prstGeom prst="rect">
            <a:avLst/>
          </a:prstGeom>
        </p:spPr>
      </p:pic>
      <p:sp>
        <p:nvSpPr>
          <p:cNvPr id="10" name="TextBox 9"/>
          <p:cNvSpPr txBox="1"/>
          <p:nvPr/>
        </p:nvSpPr>
        <p:spPr>
          <a:xfrm>
            <a:off x="3964575" y="3196627"/>
            <a:ext cx="3631475" cy="830997"/>
          </a:xfrm>
          <a:prstGeom prst="rect">
            <a:avLst/>
          </a:prstGeom>
          <a:noFill/>
        </p:spPr>
        <p:txBody>
          <a:bodyPr wrap="square" rtlCol="0">
            <a:spAutoFit/>
          </a:bodyPr>
          <a:lstStyle/>
          <a:p>
            <a:pPr algn="ctr"/>
            <a:r>
              <a:rPr lang="en-US" sz="2400" dirty="0" smtClean="0"/>
              <a:t>These would assimilate into the schema</a:t>
            </a:r>
            <a:endParaRPr lang="en-US" sz="2400" dirty="0"/>
          </a:p>
        </p:txBody>
      </p:sp>
      <p:sp>
        <p:nvSpPr>
          <p:cNvPr id="11" name="TextBox 10"/>
          <p:cNvSpPr txBox="1"/>
          <p:nvPr/>
        </p:nvSpPr>
        <p:spPr>
          <a:xfrm>
            <a:off x="4127863" y="5957907"/>
            <a:ext cx="3187336" cy="646331"/>
          </a:xfrm>
          <a:prstGeom prst="rect">
            <a:avLst/>
          </a:prstGeom>
          <a:noFill/>
        </p:spPr>
        <p:txBody>
          <a:bodyPr wrap="square" rtlCol="0">
            <a:spAutoFit/>
          </a:bodyPr>
          <a:lstStyle/>
          <a:p>
            <a:pPr algn="ctr"/>
            <a:r>
              <a:rPr lang="en-US" dirty="0" smtClean="0">
                <a:hlinkClick r:id="rId7"/>
              </a:rPr>
              <a:t>Image</a:t>
            </a:r>
            <a:r>
              <a:rPr lang="en-US" dirty="0" smtClean="0"/>
              <a:t> by </a:t>
            </a:r>
            <a:r>
              <a:rPr lang="en-US" dirty="0" smtClean="0">
                <a:hlinkClick r:id="rId8"/>
              </a:rPr>
              <a:t>Virginia State Parks</a:t>
            </a:r>
            <a:r>
              <a:rPr lang="en-US" dirty="0" smtClean="0"/>
              <a:t> is licensed under </a:t>
            </a:r>
            <a:r>
              <a:rPr lang="en-US" dirty="0" smtClean="0">
                <a:hlinkClick r:id="rId9"/>
              </a:rPr>
              <a:t>CC BY 2.0</a:t>
            </a:r>
            <a:endParaRPr lang="en-US" dirty="0"/>
          </a:p>
        </p:txBody>
      </p:sp>
      <p:pic>
        <p:nvPicPr>
          <p:cNvPr id="12" name="Picture 11"/>
          <p:cNvPicPr>
            <a:picLocks noChangeAspect="1"/>
          </p:cNvPicPr>
          <p:nvPr/>
        </p:nvPicPr>
        <p:blipFill>
          <a:blip r:embed="rId10"/>
          <a:stretch>
            <a:fillRect/>
          </a:stretch>
        </p:blipFill>
        <p:spPr>
          <a:xfrm>
            <a:off x="8371427" y="3989693"/>
            <a:ext cx="2744752" cy="2058564"/>
          </a:xfrm>
          <a:prstGeom prst="rect">
            <a:avLst/>
          </a:prstGeom>
        </p:spPr>
      </p:pic>
      <p:sp>
        <p:nvSpPr>
          <p:cNvPr id="13" name="TextBox 12"/>
          <p:cNvSpPr txBox="1"/>
          <p:nvPr/>
        </p:nvSpPr>
        <p:spPr>
          <a:xfrm>
            <a:off x="7928065" y="2808515"/>
            <a:ext cx="3631475" cy="1200329"/>
          </a:xfrm>
          <a:prstGeom prst="rect">
            <a:avLst/>
          </a:prstGeom>
          <a:noFill/>
        </p:spPr>
        <p:txBody>
          <a:bodyPr wrap="square" rtlCol="0">
            <a:spAutoFit/>
          </a:bodyPr>
          <a:lstStyle/>
          <a:p>
            <a:pPr algn="ctr"/>
            <a:r>
              <a:rPr lang="en-US" sz="2400" dirty="0" smtClean="0"/>
              <a:t>Accommodation would be used to add a new schema for this</a:t>
            </a:r>
            <a:endParaRPr lang="en-US" sz="2400" dirty="0"/>
          </a:p>
        </p:txBody>
      </p:sp>
      <p:sp>
        <p:nvSpPr>
          <p:cNvPr id="14" name="TextBox 13"/>
          <p:cNvSpPr txBox="1"/>
          <p:nvPr/>
        </p:nvSpPr>
        <p:spPr>
          <a:xfrm>
            <a:off x="8149357" y="6128228"/>
            <a:ext cx="3215640" cy="646331"/>
          </a:xfrm>
          <a:prstGeom prst="rect">
            <a:avLst/>
          </a:prstGeom>
          <a:noFill/>
        </p:spPr>
        <p:txBody>
          <a:bodyPr wrap="square" rtlCol="0">
            <a:spAutoFit/>
          </a:bodyPr>
          <a:lstStyle/>
          <a:p>
            <a:pPr algn="ctr"/>
            <a:r>
              <a:rPr lang="en-US" dirty="0" smtClean="0">
                <a:hlinkClick r:id="rId11"/>
              </a:rPr>
              <a:t>Image</a:t>
            </a:r>
            <a:r>
              <a:rPr lang="en-US" dirty="0" smtClean="0"/>
              <a:t> by </a:t>
            </a:r>
            <a:r>
              <a:rPr lang="en-US" dirty="0" smtClean="0">
                <a:hlinkClick r:id="rId12"/>
              </a:rPr>
              <a:t>koi </a:t>
            </a:r>
            <a:r>
              <a:rPr lang="en-US" dirty="0" err="1" smtClean="0">
                <a:hlinkClick r:id="rId12"/>
              </a:rPr>
              <a:t>ko</a:t>
            </a:r>
            <a:r>
              <a:rPr lang="en-US" dirty="0" smtClean="0">
                <a:hlinkClick r:id="rId12"/>
              </a:rPr>
              <a:t> </a:t>
            </a:r>
            <a:r>
              <a:rPr lang="en-US" dirty="0" smtClean="0"/>
              <a:t>is in the public domain</a:t>
            </a:r>
            <a:endParaRPr lang="en-US" dirty="0"/>
          </a:p>
        </p:txBody>
      </p:sp>
    </p:spTree>
    <p:extLst>
      <p:ext uri="{BB962C8B-B14F-4D97-AF65-F5344CB8AC3E}">
        <p14:creationId xmlns:p14="http://schemas.microsoft.com/office/powerpoint/2010/main" val="270773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ctr"/>
            <a:r>
              <a:rPr lang="en-US" sz="2800" dirty="0" smtClean="0">
                <a:solidFill>
                  <a:schemeClr val="tx1"/>
                </a:solidFill>
              </a:rPr>
              <a:t>This PowerPoint was created by Jennifer Paris. Except where otherwise noted, it is licensed </a:t>
            </a:r>
            <a:r>
              <a:rPr lang="en-US" altLang="en-US" sz="2800" dirty="0">
                <a:solidFill>
                  <a:schemeClr val="tx1"/>
                </a:solidFill>
              </a:rPr>
              <a:t>under a </a:t>
            </a:r>
            <a:r>
              <a:rPr lang="en-US" altLang="en-US" sz="2800" dirty="0">
                <a:solidFill>
                  <a:schemeClr val="tx1"/>
                </a:solidFill>
                <a:hlinkClick r:id="rId2"/>
              </a:rPr>
              <a:t>Creative Commons Attribution 4.0 International License</a:t>
            </a:r>
            <a:r>
              <a:rPr lang="en-US" altLang="en-US" sz="2800" dirty="0">
                <a:solidFill>
                  <a:schemeClr val="tx1"/>
                </a:solidFill>
              </a:rPr>
              <a:t>.</a:t>
            </a:r>
            <a:r>
              <a:rPr kumimoji="0" lang="en-US" altLang="en-US" sz="2800" b="0" i="0" u="none" strike="noStrike" cap="none" normalizeH="0" baseline="0" dirty="0" smtClean="0">
                <a:ln>
                  <a:noFill/>
                </a:ln>
                <a:solidFill>
                  <a:schemeClr val="tx1"/>
                </a:solidFill>
                <a:effectLst/>
              </a:rPr>
              <a:t> </a:t>
            </a:r>
            <a:endParaRPr lang="en-US" altLang="en-US" sz="2800" dirty="0">
              <a:solidFill>
                <a:schemeClr val="tx1"/>
              </a:solidFill>
            </a:endParaRPr>
          </a:p>
          <a:p>
            <a:endParaRPr lang="en-US" dirty="0"/>
          </a:p>
        </p:txBody>
      </p:sp>
      <p:pic>
        <p:nvPicPr>
          <p:cNvPr id="7" name="Picture 6"/>
          <p:cNvPicPr>
            <a:picLocks noChangeAspect="1"/>
          </p:cNvPicPr>
          <p:nvPr/>
        </p:nvPicPr>
        <p:blipFill>
          <a:blip r:embed="rId3"/>
          <a:stretch>
            <a:fillRect/>
          </a:stretch>
        </p:blipFill>
        <p:spPr>
          <a:xfrm>
            <a:off x="4176712" y="2468729"/>
            <a:ext cx="3838575" cy="1343025"/>
          </a:xfrm>
          <a:prstGeom prst="rect">
            <a:avLst/>
          </a:prstGeom>
        </p:spPr>
      </p:pic>
    </p:spTree>
    <p:extLst>
      <p:ext uri="{BB962C8B-B14F-4D97-AF65-F5344CB8AC3E}">
        <p14:creationId xmlns:p14="http://schemas.microsoft.com/office/powerpoint/2010/main" val="2857324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C6063E9B00547A6CDF11FD0FA9E9C" ma:contentTypeVersion="9" ma:contentTypeDescription="Create a new document." ma:contentTypeScope="" ma:versionID="4630b2a809729e3bd7620bb84f66e92c">
  <xsd:schema xmlns:xsd="http://www.w3.org/2001/XMLSchema" xmlns:xs="http://www.w3.org/2001/XMLSchema" xmlns:p="http://schemas.microsoft.com/office/2006/metadata/properties" xmlns:ns3="7b3cbac8-d2fc-4dbe-af61-9b16a8aff423" targetNamespace="http://schemas.microsoft.com/office/2006/metadata/properties" ma:root="true" ma:fieldsID="ee93a498ca0a3ce5f124011c4c5abbbd" ns3:_="">
    <xsd:import namespace="7b3cbac8-d2fc-4dbe-af61-9b16a8aff42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3cbac8-d2fc-4dbe-af61-9b16a8aff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F30B93-E8AC-463B-926F-1F85380BCD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3cbac8-d2fc-4dbe-af61-9b16a8aff4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8F0AE0-B184-4FC1-9D2B-26DCDD1B15B5}">
  <ds:schemaRefs>
    <ds:schemaRef ds:uri="http://schemas.microsoft.com/sharepoint/v3/contenttype/forms"/>
  </ds:schemaRefs>
</ds:datastoreItem>
</file>

<file path=customXml/itemProps3.xml><?xml version="1.0" encoding="utf-8"?>
<ds:datastoreItem xmlns:ds="http://schemas.openxmlformats.org/officeDocument/2006/customXml" ds:itemID="{8FB8F153-F67F-47B4-BF4E-30966C4F8E7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b3cbac8-d2fc-4dbe-af61-9b16a8aff42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2550</TotalTime>
  <Words>364</Words>
  <Application>Microsoft Office PowerPoint</Application>
  <PresentationFormat>Widescreen</PresentationFormat>
  <Paragraphs>40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This PowerPoint</vt:lpstr>
      <vt:lpstr>Piaget’s Preoperational Intelligence</vt:lpstr>
      <vt:lpstr>Piaget’s Theory During Early Childhood</vt:lpstr>
      <vt:lpstr>Pretend Play</vt:lpstr>
      <vt:lpstr>Egocentrism</vt:lpstr>
      <vt:lpstr>Syncretism, Animism, &amp; Classification Errors</vt:lpstr>
      <vt:lpstr>Conservation Errors</vt:lpstr>
      <vt:lpstr>Cognitive Schemas</vt:lpstr>
      <vt:lpstr>PowerPoint Presentation</vt:lpstr>
    </vt:vector>
  </TitlesOfParts>
  <Company>College of the Canyons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Development In Early Childhood</dc:title>
  <dc:creator>Paris, Jennifer</dc:creator>
  <cp:lastModifiedBy>Paris, Jennifer</cp:lastModifiedBy>
  <cp:revision>15</cp:revision>
  <dcterms:created xsi:type="dcterms:W3CDTF">2019-09-24T23:23:23Z</dcterms:created>
  <dcterms:modified xsi:type="dcterms:W3CDTF">2020-10-14T23:19:48Z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0x010100E5FC6063E9B00547A6CDF11FD0FA9E9C</vt:lpwstr>
  </property>
</Properties>
</file>