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79" r:id="rId2"/>
    <p:sldId id="256"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3" r:id="rId18"/>
    <p:sldId id="274" r:id="rId19"/>
    <p:sldId id="275" r:id="rId20"/>
    <p:sldId id="277" r:id="rId21"/>
    <p:sldId id="276" r:id="rId22"/>
    <p:sldId id="272"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0" d="100"/>
          <a:sy n="60" d="100"/>
        </p:scale>
        <p:origin x="96" y="1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59E209-50B6-4C2B-8535-DBDCA021B212}"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E359F-B852-43C3-82D9-F0B5DB934A7D}" type="slidenum">
              <a:rPr lang="en-US" smtClean="0"/>
              <a:t>‹#›</a:t>
            </a:fld>
            <a:endParaRPr lang="en-US" dirty="0"/>
          </a:p>
        </p:txBody>
      </p:sp>
    </p:spTree>
    <p:extLst>
      <p:ext uri="{BB962C8B-B14F-4D97-AF65-F5344CB8AC3E}">
        <p14:creationId xmlns:p14="http://schemas.microsoft.com/office/powerpoint/2010/main" val="129908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59E209-50B6-4C2B-8535-DBDCA021B212}"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E359F-B852-43C3-82D9-F0B5DB934A7D}" type="slidenum">
              <a:rPr lang="en-US" smtClean="0"/>
              <a:t>‹#›</a:t>
            </a:fld>
            <a:endParaRPr lang="en-US" dirty="0"/>
          </a:p>
        </p:txBody>
      </p:sp>
    </p:spTree>
    <p:extLst>
      <p:ext uri="{BB962C8B-B14F-4D97-AF65-F5344CB8AC3E}">
        <p14:creationId xmlns:p14="http://schemas.microsoft.com/office/powerpoint/2010/main" val="62264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59E209-50B6-4C2B-8535-DBDCA021B212}"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E359F-B852-43C3-82D9-F0B5DB934A7D}" type="slidenum">
              <a:rPr lang="en-US" smtClean="0"/>
              <a:t>‹#›</a:t>
            </a:fld>
            <a:endParaRPr lang="en-US" dirty="0"/>
          </a:p>
        </p:txBody>
      </p:sp>
    </p:spTree>
    <p:extLst>
      <p:ext uri="{BB962C8B-B14F-4D97-AF65-F5344CB8AC3E}">
        <p14:creationId xmlns:p14="http://schemas.microsoft.com/office/powerpoint/2010/main" val="428171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lnSpc>
                <a:spcPct val="110000"/>
              </a:lnSpc>
              <a:defRPr sz="3200"/>
            </a:lvl1pPr>
            <a:lvl2pPr>
              <a:lnSpc>
                <a:spcPct val="110000"/>
              </a:lnSpc>
              <a:defRPr sz="2800"/>
            </a:lvl2pPr>
            <a:lvl3pPr>
              <a:lnSpc>
                <a:spcPct val="110000"/>
              </a:lnSpc>
              <a:defRPr sz="2600"/>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A59E209-50B6-4C2B-8535-DBDCA021B212}"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E359F-B852-43C3-82D9-F0B5DB934A7D}" type="slidenum">
              <a:rPr lang="en-US" smtClean="0"/>
              <a:t>‹#›</a:t>
            </a:fld>
            <a:endParaRPr lang="en-US" dirty="0"/>
          </a:p>
        </p:txBody>
      </p:sp>
    </p:spTree>
    <p:extLst>
      <p:ext uri="{BB962C8B-B14F-4D97-AF65-F5344CB8AC3E}">
        <p14:creationId xmlns:p14="http://schemas.microsoft.com/office/powerpoint/2010/main" val="272500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59E209-50B6-4C2B-8535-DBDCA021B212}"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E359F-B852-43C3-82D9-F0B5DB934A7D}" type="slidenum">
              <a:rPr lang="en-US" smtClean="0"/>
              <a:t>‹#›</a:t>
            </a:fld>
            <a:endParaRPr lang="en-US" dirty="0"/>
          </a:p>
        </p:txBody>
      </p:sp>
    </p:spTree>
    <p:extLst>
      <p:ext uri="{BB962C8B-B14F-4D97-AF65-F5344CB8AC3E}">
        <p14:creationId xmlns:p14="http://schemas.microsoft.com/office/powerpoint/2010/main" val="122730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59E209-50B6-4C2B-8535-DBDCA021B212}" type="datetimeFigureOut">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E359F-B852-43C3-82D9-F0B5DB934A7D}" type="slidenum">
              <a:rPr lang="en-US" smtClean="0"/>
              <a:t>‹#›</a:t>
            </a:fld>
            <a:endParaRPr lang="en-US" dirty="0"/>
          </a:p>
        </p:txBody>
      </p:sp>
    </p:spTree>
    <p:extLst>
      <p:ext uri="{BB962C8B-B14F-4D97-AF65-F5344CB8AC3E}">
        <p14:creationId xmlns:p14="http://schemas.microsoft.com/office/powerpoint/2010/main" val="2628901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9E209-50B6-4C2B-8535-DBDCA021B212}" type="datetimeFigureOut">
              <a:rPr lang="en-US" smtClean="0"/>
              <a:t>9/26/2019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7E359F-B852-43C3-82D9-F0B5DB934A7D}" type="slidenum">
              <a:rPr lang="en-US" smtClean="0"/>
              <a:t>‹#›</a:t>
            </a:fld>
            <a:endParaRPr lang="en-US" dirty="0"/>
          </a:p>
        </p:txBody>
      </p:sp>
    </p:spTree>
    <p:extLst>
      <p:ext uri="{BB962C8B-B14F-4D97-AF65-F5344CB8AC3E}">
        <p14:creationId xmlns:p14="http://schemas.microsoft.com/office/powerpoint/2010/main" val="8782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59E209-50B6-4C2B-8535-DBDCA021B212}" type="datetimeFigureOut">
              <a:rPr lang="en-US" smtClean="0"/>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7E359F-B852-43C3-82D9-F0B5DB934A7D}" type="slidenum">
              <a:rPr lang="en-US" smtClean="0"/>
              <a:t>‹#›</a:t>
            </a:fld>
            <a:endParaRPr lang="en-US" dirty="0"/>
          </a:p>
        </p:txBody>
      </p:sp>
    </p:spTree>
    <p:extLst>
      <p:ext uri="{BB962C8B-B14F-4D97-AF65-F5344CB8AC3E}">
        <p14:creationId xmlns:p14="http://schemas.microsoft.com/office/powerpoint/2010/main" val="116066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9E209-50B6-4C2B-8535-DBDCA021B212}" type="datetimeFigureOut">
              <a:rPr lang="en-US" smtClean="0"/>
              <a:t>9/26/2019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7E359F-B852-43C3-82D9-F0B5DB934A7D}" type="slidenum">
              <a:rPr lang="en-US" smtClean="0"/>
              <a:t>‹#›</a:t>
            </a:fld>
            <a:endParaRPr lang="en-US" dirty="0"/>
          </a:p>
        </p:txBody>
      </p:sp>
    </p:spTree>
    <p:extLst>
      <p:ext uri="{BB962C8B-B14F-4D97-AF65-F5344CB8AC3E}">
        <p14:creationId xmlns:p14="http://schemas.microsoft.com/office/powerpoint/2010/main" val="131539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59E209-50B6-4C2B-8535-DBDCA021B212}" type="datetimeFigureOut">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E359F-B852-43C3-82D9-F0B5DB934A7D}" type="slidenum">
              <a:rPr lang="en-US" smtClean="0"/>
              <a:t>‹#›</a:t>
            </a:fld>
            <a:endParaRPr lang="en-US" dirty="0"/>
          </a:p>
        </p:txBody>
      </p:sp>
    </p:spTree>
    <p:extLst>
      <p:ext uri="{BB962C8B-B14F-4D97-AF65-F5344CB8AC3E}">
        <p14:creationId xmlns:p14="http://schemas.microsoft.com/office/powerpoint/2010/main" val="216073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59E209-50B6-4C2B-8535-DBDCA021B212}" type="datetimeFigureOut">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E359F-B852-43C3-82D9-F0B5DB934A7D}" type="slidenum">
              <a:rPr lang="en-US" smtClean="0"/>
              <a:t>‹#›</a:t>
            </a:fld>
            <a:endParaRPr lang="en-US" dirty="0"/>
          </a:p>
        </p:txBody>
      </p:sp>
    </p:spTree>
    <p:extLst>
      <p:ext uri="{BB962C8B-B14F-4D97-AF65-F5344CB8AC3E}">
        <p14:creationId xmlns:p14="http://schemas.microsoft.com/office/powerpoint/2010/main" val="305007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9E209-50B6-4C2B-8535-DBDCA021B212}" type="datetimeFigureOut">
              <a:rPr lang="en-US" smtClean="0"/>
              <a:t>9/26/2019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E359F-B852-43C3-82D9-F0B5DB934A7D}" type="slidenum">
              <a:rPr lang="en-US" smtClean="0"/>
              <a:t>‹#›</a:t>
            </a:fld>
            <a:endParaRPr lang="en-US" dirty="0"/>
          </a:p>
        </p:txBody>
      </p:sp>
    </p:spTree>
    <p:extLst>
      <p:ext uri="{BB962C8B-B14F-4D97-AF65-F5344CB8AC3E}">
        <p14:creationId xmlns:p14="http://schemas.microsoft.com/office/powerpoint/2010/main" val="955920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nyons.edu/ztc" TargetMode="External"/><Relationship Id="rId2" Type="http://schemas.openxmlformats.org/officeDocument/2006/relationships/hyperlink" Target="https://drive.google.com/drive/folders/1OfCb9_stdrssH1PuDLRK3lLwi84-kTGV" TargetMode="Externa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salim/4787057545"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creativecommons.org/licenses/by-sa/2.0/" TargetMode="External"/><Relationship Id="rId4" Type="http://schemas.openxmlformats.org/officeDocument/2006/relationships/hyperlink" Target="https://www.flickr.com/photos/sali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iandeth" TargetMode="External"/><Relationship Id="rId2" Type="http://schemas.openxmlformats.org/officeDocument/2006/relationships/hyperlink" Target="https://www.flickr.com/photos/iandeth/2039630293"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creativecommons.org/licenses/by/2.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ammichaels/16651680968"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s://creativecommons.org/licenses/by/2.0/" TargetMode="External"/><Relationship Id="rId4" Type="http://schemas.openxmlformats.org/officeDocument/2006/relationships/hyperlink" Target="https://www.flickr.com/photos/ammichael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peterson.af.mil/News/Article/328657/cdc-adopts-baby-signs-hands-on-learning/" TargetMode="External"/><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hyperlink" Target="https://www.peterson.af.mi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Pavlov's_dog_conditioning.svg"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ki/User:Maxxl2"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Operant_conditioning_diagram.png"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ndex.php?title=User:Studentne&amp;action=edit&amp;redlink=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Little-albert.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obins.af.mil/News/Article-Display/Article/378905/edis-helps-children-of-active-duty-member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robins.af.mi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File:Bobo_Doll_Deneyi.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lickr.com/photos/mynameisharsha/9240215990"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s://creativecommons.org/licenses/by-sa/2.0/" TargetMode="External"/><Relationship Id="rId4" Type="http://schemas.openxmlformats.org/officeDocument/2006/relationships/hyperlink" Target="https://www.flickr.com/photos/mynameisharsh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File:Memory_consolidation.svg"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Main_Pag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creativecommons.org/licenses/by/4.0/"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af.mil/" TargetMode="External"/><Relationship Id="rId5" Type="http://schemas.openxmlformats.org/officeDocument/2006/relationships/hyperlink" Target="https://www.af.mil/News/Photos/igphoto/2000593404/" TargetMode="External"/><Relationship Id="rId4" Type="http://schemas.openxmlformats.org/officeDocument/2006/relationships/hyperlink" Target="https://pxhere.com/en/photo/512347"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child-human-play-toys-children-3048218/"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pixabay.com/" TargetMode="External"/><Relationship Id="rId4" Type="http://schemas.openxmlformats.org/officeDocument/2006/relationships/hyperlink" Target="https://pixabay.com/en/users/Tabeajaichhalt-74500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53326337@N00/24421818024/" TargetMode="External"/><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hyperlink" Target="https://creativecommons.org/licenses/by-sa/2.0/" TargetMode="External"/><Relationship Id="rId4" Type="http://schemas.openxmlformats.org/officeDocument/2006/relationships/hyperlink" Target="https://www.flickr.com/photos/quinnany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This PowerPoint</a:t>
            </a:r>
            <a:endParaRPr lang="en-US" dirty="0"/>
          </a:p>
        </p:txBody>
      </p:sp>
      <p:sp>
        <p:nvSpPr>
          <p:cNvPr id="5" name="Content Placeholder 4"/>
          <p:cNvSpPr>
            <a:spLocks noGrp="1"/>
          </p:cNvSpPr>
          <p:nvPr>
            <p:ph idx="1"/>
          </p:nvPr>
        </p:nvSpPr>
        <p:spPr>
          <a:xfrm>
            <a:off x="838200" y="1825624"/>
            <a:ext cx="10515600" cy="4815807"/>
          </a:xfrm>
        </p:spPr>
        <p:txBody>
          <a:bodyPr>
            <a:normAutofit/>
          </a:bodyPr>
          <a:lstStyle/>
          <a:p>
            <a:r>
              <a:rPr lang="en-US" dirty="0" smtClean="0"/>
              <a:t>Is created as a companion to </a:t>
            </a:r>
            <a:r>
              <a:rPr lang="en-US" dirty="0" smtClean="0">
                <a:hlinkClick r:id="rId2"/>
              </a:rPr>
              <a:t>Child </a:t>
            </a:r>
            <a:r>
              <a:rPr lang="en-US" dirty="0">
                <a:hlinkClick r:id="rId2"/>
              </a:rPr>
              <a:t>Growth and Development</a:t>
            </a:r>
            <a:r>
              <a:rPr lang="en-US" dirty="0"/>
              <a:t> by </a:t>
            </a:r>
            <a:r>
              <a:rPr lang="en-US" dirty="0">
                <a:hlinkClick r:id="rId3"/>
              </a:rPr>
              <a:t>College of the Canyons</a:t>
            </a:r>
            <a:r>
              <a:rPr lang="en-US" dirty="0"/>
              <a:t>, Jennifer Paris, Antoinette Ricardo, and Dawn Rymond and is used under a </a:t>
            </a:r>
            <a:r>
              <a:rPr lang="en-US" dirty="0">
                <a:hlinkClick r:id="rId4"/>
              </a:rPr>
              <a:t>CC BY 4.0 international </a:t>
            </a:r>
            <a:r>
              <a:rPr lang="en-US" dirty="0" smtClean="0">
                <a:hlinkClick r:id="rId4"/>
              </a:rPr>
              <a:t>license</a:t>
            </a:r>
            <a:endParaRPr lang="en-US" dirty="0" smtClean="0"/>
          </a:p>
          <a:p>
            <a:r>
              <a:rPr lang="en-US" dirty="0" smtClean="0"/>
              <a:t>The text comes from content in the book which has varied licensing</a:t>
            </a:r>
          </a:p>
          <a:p>
            <a:r>
              <a:rPr lang="en-US" dirty="0" smtClean="0"/>
              <a:t>The images all include licensing information</a:t>
            </a:r>
            <a:endParaRPr lang="en-US" dirty="0"/>
          </a:p>
        </p:txBody>
      </p:sp>
    </p:spTree>
    <p:extLst>
      <p:ext uri="{BB962C8B-B14F-4D97-AF65-F5344CB8AC3E}">
        <p14:creationId xmlns:p14="http://schemas.microsoft.com/office/powerpoint/2010/main" val="1357220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52960295"/>
              </p:ext>
            </p:extLst>
          </p:nvPr>
        </p:nvGraphicFramePr>
        <p:xfrm>
          <a:off x="-1" y="2"/>
          <a:ext cx="12192001" cy="6857997"/>
        </p:xfrm>
        <a:graphic>
          <a:graphicData uri="http://schemas.openxmlformats.org/drawingml/2006/table">
            <a:tbl>
              <a:tblPr firstRow="1" firstCol="1" bandRow="1"/>
              <a:tblGrid>
                <a:gridCol w="2005264">
                  <a:extLst>
                    <a:ext uri="{9D8B030D-6E8A-4147-A177-3AD203B41FA5}">
                      <a16:colId xmlns:a16="http://schemas.microsoft.com/office/drawing/2014/main" val="2523161212"/>
                    </a:ext>
                  </a:extLst>
                </a:gridCol>
                <a:gridCol w="1331494">
                  <a:extLst>
                    <a:ext uri="{9D8B030D-6E8A-4147-A177-3AD203B41FA5}">
                      <a16:colId xmlns:a16="http://schemas.microsoft.com/office/drawing/2014/main" val="340576999"/>
                    </a:ext>
                  </a:extLst>
                </a:gridCol>
                <a:gridCol w="8855243">
                  <a:extLst>
                    <a:ext uri="{9D8B030D-6E8A-4147-A177-3AD203B41FA5}">
                      <a16:colId xmlns:a16="http://schemas.microsoft.com/office/drawing/2014/main" val="3313782865"/>
                    </a:ext>
                  </a:extLst>
                </a:gridCol>
              </a:tblGrid>
              <a:tr h="532544">
                <a:tc gridSpan="3">
                  <a:txBody>
                    <a:bodyPr/>
                    <a:lstStyle/>
                    <a:p>
                      <a:pPr marL="0" marR="0" algn="ctr">
                        <a:spcBef>
                          <a:spcPts val="0"/>
                        </a:spcBef>
                        <a:spcAft>
                          <a:spcPts val="800"/>
                        </a:spcAft>
                      </a:pPr>
                      <a:r>
                        <a:rPr lang="en-US" sz="24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Stages</a:t>
                      </a:r>
                      <a:r>
                        <a:rPr lang="en-US" sz="2400" b="1" baseline="0"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of Language Development</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B68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7352338"/>
                  </a:ext>
                </a:extLst>
              </a:tr>
              <a:tr h="532544">
                <a:tc>
                  <a:txBody>
                    <a:bodyPr/>
                    <a:lstStyle/>
                    <a:p>
                      <a:pPr marL="0" marR="0" algn="ctr">
                        <a:spcBef>
                          <a:spcPts val="0"/>
                        </a:spcBef>
                        <a:spcAft>
                          <a:spcPts val="800"/>
                        </a:spcAft>
                      </a:pPr>
                      <a:r>
                        <a:rPr lang="en-US" sz="24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Stage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tc>
                  <a:txBody>
                    <a:bodyPr/>
                    <a:lstStyle/>
                    <a:p>
                      <a:pPr marL="0" marR="0" algn="ctr">
                        <a:spcBef>
                          <a:spcPts val="0"/>
                        </a:spcBef>
                        <a:spcAft>
                          <a:spcPts val="800"/>
                        </a:spcAft>
                      </a:pPr>
                      <a:r>
                        <a:rPr lang="en-US" sz="24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tc>
                  <a:txBody>
                    <a:bodyPr/>
                    <a:lstStyle/>
                    <a:p>
                      <a:pPr marL="0" marR="0" algn="ctr">
                        <a:spcBef>
                          <a:spcPts val="0"/>
                        </a:spcBef>
                        <a:spcAft>
                          <a:spcPts val="800"/>
                        </a:spcAft>
                      </a:pPr>
                      <a:r>
                        <a:rPr lang="en-US" sz="2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Description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extLst>
                  <a:ext uri="{0D108BD9-81ED-4DB2-BD59-A6C34878D82A}">
                    <a16:rowId xmlns:a16="http://schemas.microsoft.com/office/drawing/2014/main" val="4230338385"/>
                  </a:ext>
                </a:extLst>
              </a:tr>
              <a:tr h="1940533">
                <a:tc>
                  <a:txBody>
                    <a:bodyPr/>
                    <a:lstStyle/>
                    <a:p>
                      <a:pPr marL="0" marR="0">
                        <a:spcBef>
                          <a:spcPts val="0"/>
                        </a:spcBef>
                        <a:spcAft>
                          <a:spcPts val="80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Intentional</a:t>
                      </a:r>
                      <a:r>
                        <a:rPr lang="en-US" sz="2400" baseline="0" dirty="0" smtClean="0">
                          <a:effectLst/>
                          <a:latin typeface="Calibri" panose="020F0502020204030204" pitchFamily="34" charset="0"/>
                          <a:ea typeface="Calibri" panose="020F0502020204030204" pitchFamily="34" charset="0"/>
                          <a:cs typeface="Times New Roman" panose="02020603050405020304" pitchFamily="18" charset="0"/>
                        </a:rPr>
                        <a:t> Vocalizations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First</a:t>
                      </a:r>
                      <a:r>
                        <a:rPr lang="en-US" sz="2400" baseline="0" dirty="0" smtClean="0">
                          <a:effectLst/>
                          <a:latin typeface="Calibri" panose="020F0502020204030204" pitchFamily="34" charset="0"/>
                          <a:ea typeface="Calibri" panose="020F0502020204030204" pitchFamily="34" charset="0"/>
                          <a:cs typeface="Times New Roman" panose="02020603050405020304" pitchFamily="18" charset="0"/>
                        </a:rPr>
                        <a:t> couple months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indent="-342900">
                        <a:spcBef>
                          <a:spcPts val="0"/>
                        </a:spcBef>
                        <a:spcAft>
                          <a:spcPts val="0"/>
                        </a:spcAft>
                        <a:buFont typeface="Arial" panose="020B0604020202020204" pitchFamily="34" charset="0"/>
                        <a:buChar char="•"/>
                      </a:pPr>
                      <a:r>
                        <a:rPr lang="en-US" sz="2400" kern="1200" dirty="0" smtClean="0">
                          <a:solidFill>
                            <a:schemeClr val="tx1"/>
                          </a:solidFill>
                          <a:effectLst/>
                          <a:latin typeface="+mn-lt"/>
                          <a:ea typeface="+mn-ea"/>
                          <a:cs typeface="+mn-cs"/>
                        </a:rPr>
                        <a:t>Gurgling, musical vocalization called cooing is practice</a:t>
                      </a:r>
                      <a:r>
                        <a:rPr lang="en-US" sz="2400" kern="1200" baseline="0" dirty="0" smtClean="0">
                          <a:solidFill>
                            <a:schemeClr val="tx1"/>
                          </a:solidFill>
                          <a:effectLst/>
                          <a:latin typeface="+mn-lt"/>
                          <a:ea typeface="+mn-ea"/>
                          <a:cs typeface="+mn-cs"/>
                        </a:rPr>
                        <a:t> for vocalization</a:t>
                      </a:r>
                    </a:p>
                    <a:p>
                      <a:pPr marL="342900" marR="0" indent="-342900">
                        <a:spcBef>
                          <a:spcPts val="0"/>
                        </a:spcBef>
                        <a:spcAft>
                          <a:spcPts val="0"/>
                        </a:spcAft>
                        <a:buFont typeface="Arial" panose="020B0604020202020204" pitchFamily="34" charset="0"/>
                        <a:buChar char="•"/>
                      </a:pPr>
                      <a:r>
                        <a:rPr lang="en-US" sz="2400" kern="1200" dirty="0" smtClean="0">
                          <a:solidFill>
                            <a:schemeClr val="tx1"/>
                          </a:solidFill>
                          <a:effectLst/>
                          <a:latin typeface="+mn-lt"/>
                          <a:ea typeface="+mn-ea"/>
                          <a:cs typeface="+mn-cs"/>
                        </a:rPr>
                        <a:t>Begin alternate their vocalization with that of someone else and then take their turn again when the other person’s vocalization has stopped</a:t>
                      </a: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468860"/>
                  </a:ext>
                </a:extLst>
              </a:tr>
              <a:tr h="1283300">
                <a:tc>
                  <a:txBody>
                    <a:bodyPr/>
                    <a:lstStyle/>
                    <a:p>
                      <a:pPr marL="0" marR="0">
                        <a:spcBef>
                          <a:spcPts val="0"/>
                        </a:spcBef>
                        <a:spcAft>
                          <a:spcPts val="80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Babbling</a:t>
                      </a:r>
                      <a:r>
                        <a:rPr lang="en-US" sz="2400" baseline="0" dirty="0" smtClean="0">
                          <a:effectLst/>
                          <a:latin typeface="Calibri" panose="020F0502020204030204" pitchFamily="34" charset="0"/>
                          <a:ea typeface="Calibri" panose="020F0502020204030204" pitchFamily="34" charset="0"/>
                          <a:cs typeface="Times New Roman" panose="02020603050405020304" pitchFamily="18" charset="0"/>
                        </a:rPr>
                        <a:t> and Gesturing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4 to 6 months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indent="-342900">
                        <a:spcBef>
                          <a:spcPts val="0"/>
                        </a:spcBef>
                        <a:spcAft>
                          <a:spcPts val="0"/>
                        </a:spcAft>
                        <a:buFont typeface="Arial" panose="020B0604020202020204" pitchFamily="34" charset="0"/>
                        <a:buChar char="•"/>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Vocalizations include sounds for any language</a:t>
                      </a:r>
                    </a:p>
                    <a:p>
                      <a:pPr marL="342900" marR="0" indent="-342900">
                        <a:spcBef>
                          <a:spcPts val="0"/>
                        </a:spcBef>
                        <a:spcAft>
                          <a:spcPts val="0"/>
                        </a:spcAft>
                        <a:buFont typeface="Arial" panose="020B0604020202020204" pitchFamily="34" charset="0"/>
                        <a:buChar char="•"/>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Gestures seem to be easier than vocalizations and can allow babies</a:t>
                      </a:r>
                      <a:r>
                        <a:rPr lang="en-US" sz="2400" baseline="0" dirty="0" smtClean="0">
                          <a:effectLst/>
                          <a:latin typeface="Calibri" panose="020F0502020204030204" pitchFamily="34" charset="0"/>
                          <a:ea typeface="Calibri" panose="020F0502020204030204" pitchFamily="34" charset="0"/>
                          <a:cs typeface="Times New Roman" panose="02020603050405020304" pitchFamily="18" charset="0"/>
                        </a:rPr>
                        <a:t> that are hearing and deaf to communicate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656270"/>
                  </a:ext>
                </a:extLst>
              </a:tr>
              <a:tr h="829622">
                <a:tc>
                  <a:txBody>
                    <a:bodyPr/>
                    <a:lstStyle/>
                    <a:p>
                      <a:pPr marL="0" marR="0">
                        <a:spcBef>
                          <a:spcPts val="0"/>
                        </a:spcBef>
                        <a:spcAft>
                          <a:spcPts val="80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Understanding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10 months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indent="-342900">
                        <a:spcBef>
                          <a:spcPts val="0"/>
                        </a:spcBef>
                        <a:spcAft>
                          <a:spcPts val="0"/>
                        </a:spcAft>
                        <a:buFont typeface="Arial" panose="020B0604020202020204" pitchFamily="34" charset="0"/>
                        <a:buChar char="•"/>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Understands</a:t>
                      </a:r>
                      <a:r>
                        <a:rPr lang="en-US" sz="2400" baseline="0" dirty="0" smtClean="0">
                          <a:effectLst/>
                          <a:latin typeface="Calibri" panose="020F0502020204030204" pitchFamily="34" charset="0"/>
                          <a:ea typeface="Calibri" panose="020F0502020204030204" pitchFamily="34" charset="0"/>
                          <a:cs typeface="Times New Roman" panose="02020603050405020304" pitchFamily="18" charset="0"/>
                        </a:rPr>
                        <a:t> more than can be communicated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288916"/>
                  </a:ext>
                </a:extLst>
              </a:tr>
              <a:tr h="939393">
                <a:tc>
                  <a:txBody>
                    <a:bodyPr/>
                    <a:lstStyle/>
                    <a:p>
                      <a:pPr marL="0" marR="0">
                        <a:spcBef>
                          <a:spcPts val="0"/>
                        </a:spcBef>
                        <a:spcAft>
                          <a:spcPts val="80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Holophrasic speech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12-13 months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400" dirty="0" smtClean="0"/>
                        <a:t>May use</a:t>
                      </a:r>
                      <a:r>
                        <a:rPr lang="en-US" sz="2400" baseline="0" dirty="0" smtClean="0"/>
                        <a:t> partial words to convey thought (“ju” for “juice”) called holophrases</a:t>
                      </a: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2589542"/>
                  </a:ext>
                </a:extLst>
              </a:tr>
              <a:tr h="800061">
                <a:tc>
                  <a:txBody>
                    <a:bodyPr/>
                    <a:lstStyle/>
                    <a:p>
                      <a:pPr marL="0" marR="0">
                        <a:spcBef>
                          <a:spcPts val="0"/>
                        </a:spcBef>
                        <a:spcAft>
                          <a:spcPts val="80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Telegraphic speech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t>18 months</a:t>
                      </a:r>
                      <a:endParaRPr lang="en-US" sz="2400" dirty="0"/>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2400" dirty="0" smtClean="0"/>
                        <a:t>Two</a:t>
                      </a:r>
                      <a:r>
                        <a:rPr lang="en-US" sz="2400" baseline="0" dirty="0" smtClean="0"/>
                        <a:t> words are combined (“baby bye-bye” for “the baby is leaving”)</a:t>
                      </a:r>
                      <a:endParaRPr lang="en-US" sz="2400" dirty="0"/>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9591298"/>
                  </a:ext>
                </a:extLst>
              </a:tr>
            </a:tbl>
          </a:graphicData>
        </a:graphic>
      </p:graphicFrame>
      <p:sp>
        <p:nvSpPr>
          <p:cNvPr id="5" name="Rectangle 1"/>
          <p:cNvSpPr>
            <a:spLocks noChangeArrowheads="1"/>
          </p:cNvSpPr>
          <p:nvPr/>
        </p:nvSpPr>
        <p:spPr bwMode="auto">
          <a:xfrm>
            <a:off x="3322638" y="1822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8860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Language Development</a:t>
            </a:r>
            <a:endParaRPr lang="en-US" dirty="0"/>
          </a:p>
        </p:txBody>
      </p:sp>
      <p:sp>
        <p:nvSpPr>
          <p:cNvPr id="3" name="Content Placeholder 2"/>
          <p:cNvSpPr>
            <a:spLocks noGrp="1"/>
          </p:cNvSpPr>
          <p:nvPr>
            <p:ph idx="1"/>
          </p:nvPr>
        </p:nvSpPr>
        <p:spPr>
          <a:xfrm>
            <a:off x="661737" y="1690688"/>
            <a:ext cx="8305800" cy="4767680"/>
          </a:xfrm>
        </p:spPr>
        <p:txBody>
          <a:bodyPr>
            <a:normAutofit fontScale="92500"/>
          </a:bodyPr>
          <a:lstStyle/>
          <a:p>
            <a:r>
              <a:rPr lang="en-US" dirty="0" smtClean="0"/>
              <a:t>Babies can use gestures before they can use words</a:t>
            </a:r>
          </a:p>
          <a:p>
            <a:r>
              <a:rPr lang="en-US" dirty="0" smtClean="0"/>
              <a:t>Culture influences language</a:t>
            </a:r>
          </a:p>
          <a:p>
            <a:pPr lvl="1"/>
            <a:r>
              <a:rPr lang="en-US" dirty="0" smtClean="0"/>
              <a:t>In English first words are usually nouns</a:t>
            </a:r>
          </a:p>
          <a:p>
            <a:pPr lvl="1"/>
            <a:r>
              <a:rPr lang="en-US" dirty="0" smtClean="0"/>
              <a:t>In Chinese, the focus may be verbs</a:t>
            </a:r>
          </a:p>
          <a:p>
            <a:r>
              <a:rPr lang="en-US" dirty="0" smtClean="0"/>
              <a:t>Vocabulary experiences a growth spurt</a:t>
            </a:r>
          </a:p>
          <a:p>
            <a:r>
              <a:rPr lang="en-US" dirty="0" smtClean="0"/>
              <a:t>Receptive language will outpace expressive language</a:t>
            </a:r>
          </a:p>
          <a:p>
            <a:r>
              <a:rPr lang="en-US" dirty="0" smtClean="0"/>
              <a:t>Children may under- or overextend</a:t>
            </a:r>
            <a:endParaRPr lang="en-US" dirty="0"/>
          </a:p>
        </p:txBody>
      </p:sp>
      <p:pic>
        <p:nvPicPr>
          <p:cNvPr id="4" name="Picture 3"/>
          <p:cNvPicPr>
            <a:picLocks noChangeAspect="1"/>
          </p:cNvPicPr>
          <p:nvPr/>
        </p:nvPicPr>
        <p:blipFill>
          <a:blip r:embed="rId2"/>
          <a:stretch>
            <a:fillRect/>
          </a:stretch>
        </p:blipFill>
        <p:spPr>
          <a:xfrm>
            <a:off x="9054527" y="2027720"/>
            <a:ext cx="2713598" cy="3618130"/>
          </a:xfrm>
          <a:prstGeom prst="rect">
            <a:avLst/>
          </a:prstGeom>
        </p:spPr>
      </p:pic>
      <p:sp>
        <p:nvSpPr>
          <p:cNvPr id="5" name="Rectangle 4"/>
          <p:cNvSpPr/>
          <p:nvPr/>
        </p:nvSpPr>
        <p:spPr>
          <a:xfrm>
            <a:off x="8967537" y="5645850"/>
            <a:ext cx="2887579" cy="646331"/>
          </a:xfrm>
          <a:prstGeom prst="rect">
            <a:avLst/>
          </a:prstGeom>
        </p:spPr>
        <p:txBody>
          <a:bodyPr wrap="square">
            <a:spAutoFit/>
          </a:bodyPr>
          <a:lstStyle/>
          <a:p>
            <a:pPr algn="ctr">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Salim Virji</a:t>
            </a:r>
            <a:r>
              <a:rPr lang="en-US" dirty="0">
                <a:latin typeface="Calibri" panose="020F0502020204030204" pitchFamily="34" charset="0"/>
                <a:ea typeface="Calibri" panose="020F0502020204030204" pitchFamily="34" charset="0"/>
                <a:cs typeface="Times New Roman" panose="02020603050405020304" pitchFamily="18" charset="0"/>
              </a:rPr>
              <a:t> is licensed under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CC BY-SA 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4767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31796588"/>
              </p:ext>
            </p:extLst>
          </p:nvPr>
        </p:nvGraphicFramePr>
        <p:xfrm>
          <a:off x="0" y="1"/>
          <a:ext cx="12192000" cy="6883749"/>
        </p:xfrm>
        <a:graphic>
          <a:graphicData uri="http://schemas.openxmlformats.org/drawingml/2006/table">
            <a:tbl>
              <a:tblPr firstRow="1" firstCol="1" bandRow="1"/>
              <a:tblGrid>
                <a:gridCol w="2197768">
                  <a:extLst>
                    <a:ext uri="{9D8B030D-6E8A-4147-A177-3AD203B41FA5}">
                      <a16:colId xmlns:a16="http://schemas.microsoft.com/office/drawing/2014/main" val="3129262429"/>
                    </a:ext>
                  </a:extLst>
                </a:gridCol>
                <a:gridCol w="9994232">
                  <a:extLst>
                    <a:ext uri="{9D8B030D-6E8A-4147-A177-3AD203B41FA5}">
                      <a16:colId xmlns:a16="http://schemas.microsoft.com/office/drawing/2014/main" val="2361938664"/>
                    </a:ext>
                  </a:extLst>
                </a:gridCol>
              </a:tblGrid>
              <a:tr h="404891">
                <a:tc gridSpan="2">
                  <a:txBody>
                    <a:bodyPr/>
                    <a:lstStyle/>
                    <a:p>
                      <a:pPr marL="0" marR="0" algn="ctr">
                        <a:spcBef>
                          <a:spcPts val="0"/>
                        </a:spcBef>
                        <a:spcAft>
                          <a:spcPts val="1000"/>
                        </a:spcAft>
                      </a:pPr>
                      <a:r>
                        <a:rPr lang="en-US" sz="2400" b="1" dirty="0">
                          <a:effectLst/>
                          <a:latin typeface="Calibri Light" panose="020F0302020204030204" pitchFamily="34" charset="0"/>
                          <a:ea typeface="Calibri" panose="020F0502020204030204" pitchFamily="34" charset="0"/>
                          <a:cs typeface="Times New Roman" panose="02020603050405020304" pitchFamily="18" charset="0"/>
                        </a:rPr>
                        <a:t>Language Milestones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B68F"/>
                    </a:solidFill>
                  </a:tcPr>
                </a:tc>
                <a:tc hMerge="1">
                  <a:txBody>
                    <a:bodyPr/>
                    <a:lstStyle/>
                    <a:p>
                      <a:endParaRPr lang="en-US"/>
                    </a:p>
                  </a:txBody>
                  <a:tcPr/>
                </a:tc>
                <a:extLst>
                  <a:ext uri="{0D108BD9-81ED-4DB2-BD59-A6C34878D82A}">
                    <a16:rowId xmlns:a16="http://schemas.microsoft.com/office/drawing/2014/main" val="4138326626"/>
                  </a:ext>
                </a:extLst>
              </a:tr>
              <a:tr h="359903">
                <a:tc>
                  <a:txBody>
                    <a:bodyPr/>
                    <a:lstStyle/>
                    <a:p>
                      <a:pPr marL="0" marR="0" algn="ctr">
                        <a:spcBef>
                          <a:spcPts val="0"/>
                        </a:spcBef>
                        <a:spcAft>
                          <a:spcPts val="100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Typical 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tc>
                  <a:txBody>
                    <a:bodyPr/>
                    <a:lstStyle/>
                    <a:p>
                      <a:pPr marL="0" marR="501650" algn="ctr">
                        <a:spcBef>
                          <a:spcPts val="0"/>
                        </a:spcBef>
                        <a:spcAft>
                          <a:spcPts val="100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What Most Children Do By This 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extLst>
                  <a:ext uri="{0D108BD9-81ED-4DB2-BD59-A6C34878D82A}">
                    <a16:rowId xmlns:a16="http://schemas.microsoft.com/office/drawing/2014/main" val="224532238"/>
                  </a:ext>
                </a:extLst>
              </a:tr>
              <a:tr h="650256">
                <a:tc>
                  <a:txBody>
                    <a:bodyPr/>
                    <a:lstStyle/>
                    <a:p>
                      <a:pPr marL="0" marR="0">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 months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Coos, makes gurgling sounds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Turns head toward sounds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925941"/>
                  </a:ext>
                </a:extLst>
              </a:tr>
              <a:tr h="988542">
                <a:tc>
                  <a:txBody>
                    <a:bodyPr/>
                    <a:lstStyle/>
                    <a:p>
                      <a:pPr marL="0" marR="0">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4 months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Begins to babble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Babbles with expression and copies sounds he hears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Cries in different ways to show hunger, pain, or being tired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472949"/>
                  </a:ext>
                </a:extLst>
              </a:tr>
              <a:tr h="1620170">
                <a:tc>
                  <a:txBody>
                    <a:bodyPr/>
                    <a:lstStyle/>
                    <a:p>
                      <a:pPr marL="0" marR="0">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6 months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Responds to sounds by making sounds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Strings vowels together when babbling (“ah,” “eh,” “oh”) and likes taking turns with parent while making sounds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Responds to own name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Makes sounds to show joy and displeasure </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Begins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say consonant sounds (jabbering with “m,” “b”)</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118306"/>
                  </a:ext>
                </a:extLst>
              </a:tr>
              <a:tr h="1259661">
                <a:tc>
                  <a:txBody>
                    <a:bodyPr/>
                    <a:lstStyle/>
                    <a:p>
                      <a:pPr marL="0" marR="0">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 months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Understands “no”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Makes a lot of different sounds like “mamamama” and “bababababa”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Copies sounds and gestures of others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Uses fingers to point at things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951131"/>
                  </a:ext>
                </a:extLst>
              </a:tr>
              <a:tr h="1574576">
                <a:tc>
                  <a:txBody>
                    <a:bodyPr/>
                    <a:lstStyle/>
                    <a:p>
                      <a:pPr marL="0" marR="0">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year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Responds to simple spoken requests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Uses simple gestures, like shaking head “no” or waving “bye-bye”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Makes sounds with changes in tone (sounds more like speech)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Says “mama” and “dada” and exclamations like “uh-oh!”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Tries to say words you say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097240"/>
                  </a:ext>
                </a:extLst>
              </a:tr>
            </a:tbl>
          </a:graphicData>
        </a:graphic>
      </p:graphicFrame>
      <p:sp>
        <p:nvSpPr>
          <p:cNvPr id="5" name="Rectangle 1"/>
          <p:cNvSpPr>
            <a:spLocks noChangeArrowheads="1"/>
          </p:cNvSpPr>
          <p:nvPr/>
        </p:nvSpPr>
        <p:spPr bwMode="auto">
          <a:xfrm>
            <a:off x="2749550" y="1824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87379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00070900"/>
              </p:ext>
            </p:extLst>
          </p:nvPr>
        </p:nvGraphicFramePr>
        <p:xfrm>
          <a:off x="0" y="0"/>
          <a:ext cx="12192000" cy="6858000"/>
        </p:xfrm>
        <a:graphic>
          <a:graphicData uri="http://schemas.openxmlformats.org/drawingml/2006/table">
            <a:tbl>
              <a:tblPr firstRow="1" firstCol="1" bandRow="1"/>
              <a:tblGrid>
                <a:gridCol w="2428646">
                  <a:extLst>
                    <a:ext uri="{9D8B030D-6E8A-4147-A177-3AD203B41FA5}">
                      <a16:colId xmlns:a16="http://schemas.microsoft.com/office/drawing/2014/main" val="3129262429"/>
                    </a:ext>
                  </a:extLst>
                </a:gridCol>
                <a:gridCol w="9763354">
                  <a:extLst>
                    <a:ext uri="{9D8B030D-6E8A-4147-A177-3AD203B41FA5}">
                      <a16:colId xmlns:a16="http://schemas.microsoft.com/office/drawing/2014/main" val="2361938664"/>
                    </a:ext>
                  </a:extLst>
                </a:gridCol>
              </a:tblGrid>
              <a:tr h="555797">
                <a:tc gridSpan="2">
                  <a:txBody>
                    <a:bodyPr/>
                    <a:lstStyle/>
                    <a:p>
                      <a:pPr marL="0" marR="0" algn="ctr">
                        <a:spcBef>
                          <a:spcPts val="0"/>
                        </a:spcBef>
                        <a:spcAft>
                          <a:spcPts val="1000"/>
                        </a:spcAft>
                      </a:pPr>
                      <a:r>
                        <a:rPr lang="en-US" sz="2800" b="1" dirty="0">
                          <a:effectLst/>
                          <a:latin typeface="Calibri Light" panose="020F0302020204030204" pitchFamily="34" charset="0"/>
                          <a:ea typeface="Calibri" panose="020F0502020204030204" pitchFamily="34" charset="0"/>
                          <a:cs typeface="Times New Roman" panose="02020603050405020304" pitchFamily="18" charset="0"/>
                        </a:rPr>
                        <a:t>Language Milestones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B68F"/>
                    </a:solidFill>
                  </a:tcPr>
                </a:tc>
                <a:tc hMerge="1">
                  <a:txBody>
                    <a:bodyPr/>
                    <a:lstStyle/>
                    <a:p>
                      <a:endParaRPr lang="en-US"/>
                    </a:p>
                  </a:txBody>
                  <a:tcPr/>
                </a:tc>
                <a:extLst>
                  <a:ext uri="{0D108BD9-81ED-4DB2-BD59-A6C34878D82A}">
                    <a16:rowId xmlns:a16="http://schemas.microsoft.com/office/drawing/2014/main" val="4138326626"/>
                  </a:ext>
                </a:extLst>
              </a:tr>
              <a:tr h="494042">
                <a:tc>
                  <a:txBody>
                    <a:bodyPr/>
                    <a:lstStyle/>
                    <a:p>
                      <a:pPr marL="0" marR="0" algn="ctr">
                        <a:spcBef>
                          <a:spcPts val="0"/>
                        </a:spcBef>
                        <a:spcAft>
                          <a:spcPts val="1000"/>
                        </a:spcAft>
                      </a:pPr>
                      <a:r>
                        <a:rPr lang="en-US" sz="2400" b="1" dirty="0">
                          <a:effectLst/>
                          <a:latin typeface="Calibri Light" panose="020F0302020204030204" pitchFamily="34" charset="0"/>
                          <a:ea typeface="Calibri" panose="020F0502020204030204" pitchFamily="34" charset="0"/>
                          <a:cs typeface="Times New Roman" panose="02020603050405020304" pitchFamily="18" charset="0"/>
                        </a:rPr>
                        <a:t>Typical 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tc>
                  <a:txBody>
                    <a:bodyPr/>
                    <a:lstStyle/>
                    <a:p>
                      <a:pPr marL="0" marR="501650" algn="ctr">
                        <a:spcBef>
                          <a:spcPts val="0"/>
                        </a:spcBef>
                        <a:spcAft>
                          <a:spcPts val="1000"/>
                        </a:spcAft>
                      </a:pPr>
                      <a:r>
                        <a:rPr lang="en-US" sz="2400" b="1" dirty="0">
                          <a:effectLst/>
                          <a:latin typeface="Calibri Light" panose="020F0302020204030204" pitchFamily="34" charset="0"/>
                          <a:ea typeface="Calibri" panose="020F0502020204030204" pitchFamily="34" charset="0"/>
                          <a:cs typeface="Times New Roman" panose="02020603050405020304" pitchFamily="18" charset="0"/>
                        </a:rPr>
                        <a:t>What Most Children Do By This 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extLst>
                  <a:ext uri="{0D108BD9-81ED-4DB2-BD59-A6C34878D82A}">
                    <a16:rowId xmlns:a16="http://schemas.microsoft.com/office/drawing/2014/main" val="224532238"/>
                  </a:ext>
                </a:extLst>
              </a:tr>
              <a:tr h="3214440">
                <a:tc>
                  <a:txBody>
                    <a:bodyPr/>
                    <a:lstStyle/>
                    <a:p>
                      <a:pPr marL="0" marR="0">
                        <a:spcBef>
                          <a:spcPts val="0"/>
                        </a:spcBef>
                        <a:spcAft>
                          <a:spcPts val="1000"/>
                        </a:spcAft>
                      </a:pPr>
                      <a:r>
                        <a:rPr lang="en-US" sz="2600" b="1" dirty="0">
                          <a:effectLst/>
                          <a:latin typeface="Calibri" panose="020F0502020204030204" pitchFamily="34" charset="0"/>
                          <a:ea typeface="Calibri" panose="020F0502020204030204" pitchFamily="34" charset="0"/>
                          <a:cs typeface="Times New Roman" panose="02020603050405020304" pitchFamily="18" charset="0"/>
                        </a:rPr>
                        <a:t>18 months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Knows what ordinary things are for; for example, telephone, brush, spoon </a:t>
                      </a: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Points to get the attention of others </a:t>
                      </a: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Shows interest in a doll or stuffed animal by pretending to feed</a:t>
                      </a: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Points to one body part </a:t>
                      </a: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Scribbles on his own </a:t>
                      </a: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Can follow 1-step verbal commands without any gestures; for example, sits when you say “sit down”</a:t>
                      </a: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678243"/>
                  </a:ext>
                </a:extLst>
              </a:tr>
              <a:tr h="2593721">
                <a:tc>
                  <a:txBody>
                    <a:bodyPr/>
                    <a:lstStyle/>
                    <a:p>
                      <a:pPr marL="0" marR="0">
                        <a:spcBef>
                          <a:spcPts val="0"/>
                        </a:spcBef>
                        <a:spcAft>
                          <a:spcPts val="1000"/>
                        </a:spcAft>
                      </a:pPr>
                      <a:r>
                        <a:rPr lang="en-US" sz="2600" b="1" dirty="0">
                          <a:effectLst/>
                          <a:latin typeface="Calibri" panose="020F0502020204030204" pitchFamily="34" charset="0"/>
                          <a:ea typeface="Calibri" panose="020F0502020204030204" pitchFamily="34" charset="0"/>
                          <a:cs typeface="Times New Roman" panose="02020603050405020304" pitchFamily="18" charset="0"/>
                        </a:rPr>
                        <a:t>2 years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Points to things or pictures when they are named </a:t>
                      </a: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Knows names of familiar people and body parts </a:t>
                      </a: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Says sentences with 2 to 4 words </a:t>
                      </a: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Follows simple instructions </a:t>
                      </a: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Repeats words overheard in conversation </a:t>
                      </a:r>
                    </a:p>
                    <a:p>
                      <a:pPr marL="342900" marR="0" lvl="0" indent="-342900">
                        <a:spcBef>
                          <a:spcPts val="0"/>
                        </a:spcBef>
                        <a:spcAft>
                          <a:spcPts val="0"/>
                        </a:spcAft>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Points to things in a book</a:t>
                      </a:r>
                    </a:p>
                  </a:txBody>
                  <a:tcPr marL="43647" marR="436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780004"/>
                  </a:ext>
                </a:extLst>
              </a:tr>
            </a:tbl>
          </a:graphicData>
        </a:graphic>
      </p:graphicFrame>
      <p:sp>
        <p:nvSpPr>
          <p:cNvPr id="5" name="Rectangle 1"/>
          <p:cNvSpPr>
            <a:spLocks noChangeArrowheads="1"/>
          </p:cNvSpPr>
          <p:nvPr/>
        </p:nvSpPr>
        <p:spPr bwMode="auto">
          <a:xfrm>
            <a:off x="2749550" y="1824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93074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Child-Directed Speech</a:t>
            </a:r>
            <a:endParaRPr lang="en-US" dirty="0"/>
          </a:p>
        </p:txBody>
      </p:sp>
      <p:sp>
        <p:nvSpPr>
          <p:cNvPr id="3" name="Content Placeholder 2"/>
          <p:cNvSpPr>
            <a:spLocks noGrp="1"/>
          </p:cNvSpPr>
          <p:nvPr>
            <p:ph idx="1"/>
          </p:nvPr>
        </p:nvSpPr>
        <p:spPr>
          <a:xfrm>
            <a:off x="838200" y="1825625"/>
            <a:ext cx="6179288" cy="4351338"/>
          </a:xfrm>
        </p:spPr>
        <p:txBody>
          <a:bodyPr/>
          <a:lstStyle/>
          <a:p>
            <a:r>
              <a:rPr lang="en-US" dirty="0" smtClean="0"/>
              <a:t>Why do adults talk to babies in a high-pitched, sing-song voice with exaggerated sounds and facial expressions?</a:t>
            </a:r>
          </a:p>
          <a:p>
            <a:r>
              <a:rPr lang="en-US" dirty="0" smtClean="0"/>
              <a:t>Because it works!</a:t>
            </a:r>
          </a:p>
          <a:p>
            <a:pPr lvl="1"/>
            <a:r>
              <a:rPr lang="en-US" dirty="0" smtClean="0"/>
              <a:t>But it is NOT the same as baby talk</a:t>
            </a:r>
            <a:endParaRPr lang="en-US" dirty="0"/>
          </a:p>
        </p:txBody>
      </p:sp>
      <p:sp>
        <p:nvSpPr>
          <p:cNvPr id="4" name="TextBox 3"/>
          <p:cNvSpPr txBox="1"/>
          <p:nvPr/>
        </p:nvSpPr>
        <p:spPr>
          <a:xfrm>
            <a:off x="7464056" y="5213903"/>
            <a:ext cx="3615069" cy="646331"/>
          </a:xfrm>
          <a:prstGeom prst="rect">
            <a:avLst/>
          </a:prstGeom>
          <a:noFill/>
        </p:spPr>
        <p:txBody>
          <a:bodyPr wrap="square" rtlCol="0">
            <a:spAutoFit/>
          </a:bodyPr>
          <a:lstStyle/>
          <a:p>
            <a:pPr algn="ctr"/>
            <a:r>
              <a:rPr lang="en-US" dirty="0" smtClean="0">
                <a:hlinkClick r:id="rId2"/>
              </a:rPr>
              <a:t>Image </a:t>
            </a:r>
            <a:r>
              <a:rPr lang="en-US" dirty="0"/>
              <a:t>by </a:t>
            </a:r>
            <a:r>
              <a:rPr lang="en-US" dirty="0">
                <a:hlinkClick r:id="rId3"/>
              </a:rPr>
              <a:t>Toshimasa </a:t>
            </a:r>
            <a:r>
              <a:rPr lang="en-US" dirty="0" smtClean="0">
                <a:hlinkClick r:id="rId3"/>
              </a:rPr>
              <a:t>Ishibashi </a:t>
            </a:r>
            <a:r>
              <a:rPr lang="en-US" dirty="0" smtClean="0"/>
              <a:t>is licensed under </a:t>
            </a:r>
            <a:r>
              <a:rPr lang="en-US" dirty="0" smtClean="0">
                <a:hlinkClick r:id="rId4"/>
              </a:rPr>
              <a:t>CC bY 2.0</a:t>
            </a:r>
            <a:endParaRPr lang="en-US" dirty="0"/>
          </a:p>
        </p:txBody>
      </p:sp>
      <p:pic>
        <p:nvPicPr>
          <p:cNvPr id="5" name="Picture 4"/>
          <p:cNvPicPr>
            <a:picLocks noChangeAspect="1"/>
          </p:cNvPicPr>
          <p:nvPr/>
        </p:nvPicPr>
        <p:blipFill>
          <a:blip r:embed="rId5"/>
          <a:stretch>
            <a:fillRect/>
          </a:stretch>
        </p:blipFill>
        <p:spPr>
          <a:xfrm>
            <a:off x="7017488" y="1825625"/>
            <a:ext cx="4884782" cy="3253341"/>
          </a:xfrm>
          <a:prstGeom prst="rect">
            <a:avLst/>
          </a:prstGeom>
        </p:spPr>
      </p:pic>
    </p:spTree>
    <p:extLst>
      <p:ext uri="{BB962C8B-B14F-4D97-AF65-F5344CB8AC3E}">
        <p14:creationId xmlns:p14="http://schemas.microsoft.com/office/powerpoint/2010/main" val="3028953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Language Development</a:t>
            </a:r>
            <a:endParaRPr lang="en-US" dirty="0"/>
          </a:p>
        </p:txBody>
      </p:sp>
      <p:sp>
        <p:nvSpPr>
          <p:cNvPr id="3" name="Content Placeholder 2"/>
          <p:cNvSpPr>
            <a:spLocks noGrp="1"/>
          </p:cNvSpPr>
          <p:nvPr>
            <p:ph idx="1"/>
          </p:nvPr>
        </p:nvSpPr>
        <p:spPr>
          <a:xfrm>
            <a:off x="4657060" y="1825625"/>
            <a:ext cx="6696740" cy="4351338"/>
          </a:xfrm>
        </p:spPr>
        <p:txBody>
          <a:bodyPr/>
          <a:lstStyle/>
          <a:p>
            <a:r>
              <a:rPr lang="en-US" dirty="0" smtClean="0"/>
              <a:t>Chomsky believed infants have a language acquisition device that makes them ready for language</a:t>
            </a:r>
          </a:p>
          <a:p>
            <a:r>
              <a:rPr lang="en-US" dirty="0" smtClean="0"/>
              <a:t>Others argue that children learn language because they need to communicate and do so through hearing language of others</a:t>
            </a:r>
            <a:endParaRPr lang="en-US" dirty="0"/>
          </a:p>
        </p:txBody>
      </p:sp>
      <p:pic>
        <p:nvPicPr>
          <p:cNvPr id="9218" name="Picture 2" descr="Image result for baby t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77" y="1825625"/>
            <a:ext cx="3757206" cy="37572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0877" y="5717769"/>
            <a:ext cx="3480760" cy="646331"/>
          </a:xfrm>
          <a:prstGeom prst="rect">
            <a:avLst/>
          </a:prstGeom>
          <a:noFill/>
        </p:spPr>
        <p:txBody>
          <a:bodyPr wrap="square" rtlCol="0">
            <a:spAutoFit/>
          </a:bodyPr>
          <a:lstStyle/>
          <a:p>
            <a:pPr algn="ctr"/>
            <a:r>
              <a:rPr lang="en-US" dirty="0" smtClean="0">
                <a:hlinkClick r:id="rId3"/>
              </a:rPr>
              <a:t>Image</a:t>
            </a:r>
            <a:r>
              <a:rPr lang="en-US" dirty="0" smtClean="0"/>
              <a:t> by </a:t>
            </a:r>
            <a:r>
              <a:rPr lang="en-US" dirty="0" smtClean="0">
                <a:hlinkClick r:id="rId4"/>
              </a:rPr>
              <a:t>cheeseslave</a:t>
            </a:r>
            <a:r>
              <a:rPr lang="en-US" dirty="0" smtClean="0"/>
              <a:t> is licensed under </a:t>
            </a:r>
            <a:r>
              <a:rPr lang="en-US" dirty="0" smtClean="0">
                <a:hlinkClick r:id="rId5"/>
              </a:rPr>
              <a:t>CC BY 2.0</a:t>
            </a:r>
            <a:endParaRPr lang="en-US" dirty="0"/>
          </a:p>
        </p:txBody>
      </p:sp>
    </p:spTree>
    <p:extLst>
      <p:ext uri="{BB962C8B-B14F-4D97-AF65-F5344CB8AC3E}">
        <p14:creationId xmlns:p14="http://schemas.microsoft.com/office/powerpoint/2010/main" val="3029026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3999" y="136342"/>
            <a:ext cx="9144000" cy="1876019"/>
          </a:xfrm>
        </p:spPr>
        <p:txBody>
          <a:bodyPr/>
          <a:lstStyle/>
          <a:p>
            <a:r>
              <a:rPr lang="en-US" dirty="0" smtClean="0"/>
              <a:t>Theories of Learning and Memory</a:t>
            </a:r>
            <a:endParaRPr lang="en-US" dirty="0"/>
          </a:p>
        </p:txBody>
      </p:sp>
      <p:pic>
        <p:nvPicPr>
          <p:cNvPr id="13314" name="Picture 2" descr="Children at the Peterson Child Development Center practice showing off their âmoreâ signs to each other. The centerâs infants and toddlers are learning simple sign language as part of the Baby Signs program. (U.S. Air Force photo/Corey Dah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031" y="2262390"/>
            <a:ext cx="6051937" cy="40191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70031" y="6400800"/>
            <a:ext cx="6051937" cy="369332"/>
          </a:xfrm>
          <a:prstGeom prst="rect">
            <a:avLst/>
          </a:prstGeom>
          <a:noFill/>
        </p:spPr>
        <p:txBody>
          <a:bodyPr wrap="square" rtlCol="0">
            <a:spAutoFit/>
          </a:bodyPr>
          <a:lstStyle/>
          <a:p>
            <a:pPr algn="ctr"/>
            <a:r>
              <a:rPr lang="en-US" dirty="0" smtClean="0">
                <a:hlinkClick r:id="rId3"/>
              </a:rPr>
              <a:t>Image</a:t>
            </a:r>
            <a:r>
              <a:rPr lang="en-US" dirty="0" smtClean="0"/>
              <a:t> by </a:t>
            </a:r>
            <a:r>
              <a:rPr lang="en-US" dirty="0" smtClean="0">
                <a:hlinkClick r:id="rId4"/>
              </a:rPr>
              <a:t>U.S Air Force </a:t>
            </a:r>
            <a:r>
              <a:rPr lang="en-US" dirty="0" smtClean="0"/>
              <a:t>is in the public domain</a:t>
            </a:r>
            <a:endParaRPr lang="en-US" dirty="0"/>
          </a:p>
        </p:txBody>
      </p:sp>
    </p:spTree>
    <p:extLst>
      <p:ext uri="{BB962C8B-B14F-4D97-AF65-F5344CB8AC3E}">
        <p14:creationId xmlns:p14="http://schemas.microsoft.com/office/powerpoint/2010/main" val="3784553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41730"/>
            <a:ext cx="10515600" cy="1325563"/>
          </a:xfrm>
        </p:spPr>
        <p:txBody>
          <a:bodyPr/>
          <a:lstStyle/>
          <a:p>
            <a:r>
              <a:rPr lang="en-US" dirty="0" smtClean="0"/>
              <a:t>Pavlov &amp; Classical Conditioning</a:t>
            </a:r>
            <a:endParaRPr lang="en-US" dirty="0"/>
          </a:p>
        </p:txBody>
      </p:sp>
      <p:pic>
        <p:nvPicPr>
          <p:cNvPr id="4" name="Content Placeholder 3" descr="Diagram of Ivan Pavlov's conditioning experiments with dogs"/>
          <p:cNvPicPr>
            <a:picLocks noGrp="1"/>
          </p:cNvPicPr>
          <p:nvPr>
            <p:ph idx="1"/>
          </p:nvPr>
        </p:nvPicPr>
        <p:blipFill>
          <a:blip r:embed="rId2" cstate="hqprint">
            <a:extLst>
              <a:ext uri="{28A0092B-C50C-407E-A947-70E740481C1C}">
                <a14:useLocalDpi xmlns:a14="http://schemas.microsoft.com/office/drawing/2010/main" val="0"/>
              </a:ext>
            </a:extLst>
          </a:blip>
          <a:srcRect/>
          <a:stretch>
            <a:fillRect/>
          </a:stretch>
        </p:blipFill>
        <p:spPr bwMode="auto">
          <a:xfrm>
            <a:off x="2013097" y="1467293"/>
            <a:ext cx="8165805" cy="4571999"/>
          </a:xfrm>
          <a:prstGeom prst="rect">
            <a:avLst/>
          </a:prstGeom>
          <a:noFill/>
          <a:ln>
            <a:noFill/>
          </a:ln>
        </p:spPr>
      </p:pic>
      <p:sp>
        <p:nvSpPr>
          <p:cNvPr id="5" name="Rectangle 4"/>
          <p:cNvSpPr/>
          <p:nvPr/>
        </p:nvSpPr>
        <p:spPr>
          <a:xfrm>
            <a:off x="4140806" y="6263980"/>
            <a:ext cx="4590872" cy="369332"/>
          </a:xfrm>
          <a:prstGeom prst="rect">
            <a:avLst/>
          </a:prstGeom>
        </p:spPr>
        <p:txBody>
          <a:bodyPr wrap="none">
            <a:spAutoFit/>
          </a:bodyPr>
          <a:lstStyle/>
          <a:p>
            <a:pPr algn="ctr">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tooltip="User:Maxxl2"/>
              </a:rPr>
              <a:t>Maxxl²</a:t>
            </a:r>
            <a:r>
              <a:rPr lang="en-US" dirty="0">
                <a:latin typeface="Calibri" panose="020F0502020204030204" pitchFamily="34" charset="0"/>
                <a:ea typeface="Calibri" panose="020F0502020204030204" pitchFamily="34" charset="0"/>
                <a:cs typeface="Times New Roman" panose="02020603050405020304" pitchFamily="18" charset="0"/>
              </a:rPr>
              <a:t> is licensed under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CC BY-SA 4.0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3175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7" y="244475"/>
            <a:ext cx="10515600" cy="1325563"/>
          </a:xfrm>
        </p:spPr>
        <p:txBody>
          <a:bodyPr/>
          <a:lstStyle/>
          <a:p>
            <a:r>
              <a:rPr lang="en-US" dirty="0" smtClean="0"/>
              <a:t>Skinner &amp; Operant Conditioning</a:t>
            </a:r>
            <a:endParaRPr lang="en-US" dirty="0"/>
          </a:p>
        </p:txBody>
      </p:sp>
      <p:pic>
        <p:nvPicPr>
          <p:cNvPr id="4" name="Content Placeholder 3" descr="Levels of operant conditioning "/>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791154" y="1771945"/>
            <a:ext cx="8609687" cy="4199749"/>
          </a:xfrm>
          <a:prstGeom prst="rect">
            <a:avLst/>
          </a:prstGeom>
          <a:ln>
            <a:solidFill>
              <a:schemeClr val="tx1"/>
            </a:solidFill>
          </a:ln>
        </p:spPr>
      </p:pic>
      <p:sp>
        <p:nvSpPr>
          <p:cNvPr id="5" name="Rectangle 4"/>
          <p:cNvSpPr/>
          <p:nvPr/>
        </p:nvSpPr>
        <p:spPr>
          <a:xfrm>
            <a:off x="2080436" y="6173601"/>
            <a:ext cx="8031125" cy="369332"/>
          </a:xfrm>
          <a:prstGeom prst="rect">
            <a:avLst/>
          </a:prstGeom>
        </p:spPr>
        <p:txBody>
          <a:bodyPr wrap="square">
            <a:spAutoFit/>
          </a:bodyPr>
          <a:lstStyle/>
          <a:p>
            <a:pPr algn="ctr">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tooltip="User:Studentne (page does not exist)"/>
              </a:rPr>
              <a:t>Curtis Neveu</a:t>
            </a:r>
            <a:r>
              <a:rPr lang="en-US" dirty="0">
                <a:latin typeface="Calibri" panose="020F0502020204030204" pitchFamily="34" charset="0"/>
                <a:ea typeface="Calibri" panose="020F0502020204030204" pitchFamily="34" charset="0"/>
                <a:cs typeface="Times New Roman" panose="02020603050405020304" pitchFamily="18" charset="0"/>
              </a:rPr>
              <a:t> is licensed under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CC BY-SA 3.0</a:t>
            </a:r>
            <a:r>
              <a:rPr lang="en-US" dirty="0">
                <a:latin typeface="Calibri" panose="020F0502020204030204" pitchFamily="34" charset="0"/>
                <a:ea typeface="Calibri" panose="020F0502020204030204" pitchFamily="34" charset="0"/>
                <a:cs typeface="Times New Roman" panose="02020603050405020304" pitchFamily="18" charset="0"/>
              </a:rPr>
              <a:t> (Modified from source image)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2277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Watson and Behaviorism</a:t>
            </a:r>
            <a:endParaRPr lang="en-US" dirty="0"/>
          </a:p>
        </p:txBody>
      </p:sp>
      <p:pic>
        <p:nvPicPr>
          <p:cNvPr id="4" name="Content Placeholder 3" descr="Little albert"/>
          <p:cNvPicPr>
            <a:picLocks noGrp="1"/>
          </p:cNvPicPr>
          <p:nvPr>
            <p:ph idx="1"/>
          </p:nvPr>
        </p:nvPicPr>
        <p:blipFill rotWithShape="1">
          <a:blip r:embed="rId2">
            <a:extLst>
              <a:ext uri="{28A0092B-C50C-407E-A947-70E740481C1C}">
                <a14:useLocalDpi xmlns:a14="http://schemas.microsoft.com/office/drawing/2010/main" val="0"/>
              </a:ext>
            </a:extLst>
          </a:blip>
          <a:srcRect l="4536" t="4745" r="6500" b="17012"/>
          <a:stretch/>
        </p:blipFill>
        <p:spPr bwMode="auto">
          <a:xfrm>
            <a:off x="2831804" y="1690688"/>
            <a:ext cx="6528391" cy="3912781"/>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4626847" y="5753617"/>
            <a:ext cx="2938304" cy="369332"/>
          </a:xfrm>
          <a:prstGeom prst="rect">
            <a:avLst/>
          </a:prstGeom>
        </p:spPr>
        <p:txBody>
          <a:bodyPr wrap="none">
            <a:spAutoFit/>
          </a:bodyPr>
          <a:lstStyle/>
          <a:p>
            <a:pPr algn="ctr">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is in the public domain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9583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33916"/>
            <a:ext cx="9144000" cy="2126512"/>
          </a:xfrm>
        </p:spPr>
        <p:txBody>
          <a:bodyPr/>
          <a:lstStyle/>
          <a:p>
            <a:r>
              <a:rPr lang="en-US" dirty="0" smtClean="0"/>
              <a:t>Cognitive Development in Infancy and Toddlerhood</a:t>
            </a:r>
            <a:endParaRPr lang="en-US" dirty="0"/>
          </a:p>
        </p:txBody>
      </p:sp>
      <p:pic>
        <p:nvPicPr>
          <p:cNvPr id="15362" name="Picture 2" descr="Laura Furr reads a book with her 2-year old daughter Grace. U. S. Air Force photo by Sue Sapp"/>
          <p:cNvPicPr>
            <a:picLocks noChangeAspect="1" noChangeArrowheads="1"/>
          </p:cNvPicPr>
          <p:nvPr/>
        </p:nvPicPr>
        <p:blipFill rotWithShape="1">
          <a:blip r:embed="rId2">
            <a:extLst>
              <a:ext uri="{28A0092B-C50C-407E-A947-70E740481C1C}">
                <a14:useLocalDpi xmlns:a14="http://schemas.microsoft.com/office/drawing/2010/main" val="0"/>
              </a:ext>
            </a:extLst>
          </a:blip>
          <a:srcRect t="-5072" b="5072"/>
          <a:stretch/>
        </p:blipFill>
        <p:spPr bwMode="auto">
          <a:xfrm>
            <a:off x="4353661" y="1722475"/>
            <a:ext cx="3399613" cy="46116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51274" y="6334124"/>
            <a:ext cx="5209953" cy="369332"/>
          </a:xfrm>
          <a:prstGeom prst="rect">
            <a:avLst/>
          </a:prstGeom>
          <a:noFill/>
        </p:spPr>
        <p:txBody>
          <a:bodyPr wrap="square" rtlCol="0">
            <a:spAutoFit/>
          </a:bodyPr>
          <a:lstStyle/>
          <a:p>
            <a:pPr algn="ctr"/>
            <a:r>
              <a:rPr lang="en-US" dirty="0" smtClean="0">
                <a:hlinkClick r:id="rId3"/>
              </a:rPr>
              <a:t>Image</a:t>
            </a:r>
            <a:r>
              <a:rPr lang="en-US" dirty="0" smtClean="0"/>
              <a:t> by </a:t>
            </a:r>
            <a:r>
              <a:rPr lang="en-US" dirty="0" smtClean="0">
                <a:hlinkClick r:id="rId4"/>
              </a:rPr>
              <a:t>U.S. Air Force </a:t>
            </a:r>
            <a:r>
              <a:rPr lang="en-US" dirty="0" smtClean="0"/>
              <a:t>is in public domain</a:t>
            </a:r>
            <a:endParaRPr lang="en-US" dirty="0"/>
          </a:p>
        </p:txBody>
      </p:sp>
    </p:spTree>
    <p:extLst>
      <p:ext uri="{BB962C8B-B14F-4D97-AF65-F5344CB8AC3E}">
        <p14:creationId xmlns:p14="http://schemas.microsoft.com/office/powerpoint/2010/main" val="1985467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Bandura &amp; Social Learning Theory</a:t>
            </a:r>
            <a:endParaRPr lang="en-US" dirty="0"/>
          </a:p>
        </p:txBody>
      </p:sp>
      <p:pic>
        <p:nvPicPr>
          <p:cNvPr id="11266" name="Picture 2" descr="Image result for bandura social 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710" y="1690688"/>
            <a:ext cx="8130578" cy="46111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33013" y="6347156"/>
            <a:ext cx="3125973" cy="369332"/>
          </a:xfrm>
          <a:prstGeom prst="rect">
            <a:avLst/>
          </a:prstGeom>
          <a:noFill/>
        </p:spPr>
        <p:txBody>
          <a:bodyPr wrap="square" rtlCol="0">
            <a:spAutoFit/>
          </a:bodyPr>
          <a:lstStyle/>
          <a:p>
            <a:r>
              <a:rPr lang="en-US" dirty="0" smtClean="0">
                <a:hlinkClick r:id="rId3"/>
              </a:rPr>
              <a:t>Image</a:t>
            </a:r>
            <a:r>
              <a:rPr lang="en-US" dirty="0" smtClean="0"/>
              <a:t> is in the public domain</a:t>
            </a:r>
            <a:endParaRPr lang="en-US" dirty="0"/>
          </a:p>
        </p:txBody>
      </p:sp>
    </p:spTree>
    <p:extLst>
      <p:ext uri="{BB962C8B-B14F-4D97-AF65-F5344CB8AC3E}">
        <p14:creationId xmlns:p14="http://schemas.microsoft.com/office/powerpoint/2010/main" val="3652697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265" y="452492"/>
            <a:ext cx="10515600" cy="1325563"/>
          </a:xfrm>
        </p:spPr>
        <p:txBody>
          <a:bodyPr/>
          <a:lstStyle/>
          <a:p>
            <a:r>
              <a:rPr lang="en-US" dirty="0" smtClean="0"/>
              <a:t>Two  More Things</a:t>
            </a:r>
            <a:endParaRPr lang="en-US" dirty="0"/>
          </a:p>
        </p:txBody>
      </p:sp>
      <p:sp>
        <p:nvSpPr>
          <p:cNvPr id="3" name="Content Placeholder 2"/>
          <p:cNvSpPr>
            <a:spLocks noGrp="1"/>
          </p:cNvSpPr>
          <p:nvPr>
            <p:ph idx="1"/>
          </p:nvPr>
        </p:nvSpPr>
        <p:spPr>
          <a:xfrm>
            <a:off x="6273208" y="1825625"/>
            <a:ext cx="5380076" cy="4351338"/>
          </a:xfrm>
        </p:spPr>
        <p:txBody>
          <a:bodyPr/>
          <a:lstStyle/>
          <a:p>
            <a:r>
              <a:rPr lang="en-US" dirty="0" smtClean="0"/>
              <a:t>Sometimes we experience vicariously reinforcement</a:t>
            </a:r>
          </a:p>
          <a:p>
            <a:r>
              <a:rPr lang="en-US" dirty="0" smtClean="0"/>
              <a:t>There is an interplay between children and their environment called reciprocal determinism</a:t>
            </a:r>
            <a:endParaRPr lang="en-US" dirty="0"/>
          </a:p>
        </p:txBody>
      </p:sp>
      <p:pic>
        <p:nvPicPr>
          <p:cNvPr id="12290" name="Picture 2" descr="https://c1.staticflickr.com/8/7337/9240215990_ae667062a1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97" y="2187352"/>
            <a:ext cx="5439168" cy="36278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1897" y="5910375"/>
            <a:ext cx="5439168" cy="369332"/>
          </a:xfrm>
          <a:prstGeom prst="rect">
            <a:avLst/>
          </a:prstGeom>
          <a:noFill/>
        </p:spPr>
        <p:txBody>
          <a:bodyPr wrap="square" rtlCol="0">
            <a:spAutoFit/>
          </a:bodyPr>
          <a:lstStyle/>
          <a:p>
            <a:pPr algn="ctr"/>
            <a:r>
              <a:rPr lang="en-US" dirty="0" smtClean="0">
                <a:hlinkClick r:id="rId3"/>
              </a:rPr>
              <a:t>Image</a:t>
            </a:r>
            <a:r>
              <a:rPr lang="en-US" dirty="0" smtClean="0"/>
              <a:t> by </a:t>
            </a:r>
            <a:r>
              <a:rPr lang="en-US" dirty="0" smtClean="0">
                <a:hlinkClick r:id="rId4"/>
              </a:rPr>
              <a:t>Harsha K R </a:t>
            </a:r>
            <a:r>
              <a:rPr lang="en-US" dirty="0" smtClean="0"/>
              <a:t>is licensed under </a:t>
            </a:r>
            <a:r>
              <a:rPr lang="en-US" dirty="0" smtClean="0">
                <a:hlinkClick r:id="rId5"/>
              </a:rPr>
              <a:t>CC BY-SA 2.0</a:t>
            </a:r>
            <a:endParaRPr lang="en-US" dirty="0"/>
          </a:p>
        </p:txBody>
      </p:sp>
    </p:spTree>
    <p:extLst>
      <p:ext uri="{BB962C8B-B14F-4D97-AF65-F5344CB8AC3E}">
        <p14:creationId xmlns:p14="http://schemas.microsoft.com/office/powerpoint/2010/main" val="1630447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a:t>
            </a:r>
            <a:endParaRPr lang="en-US" dirty="0"/>
          </a:p>
        </p:txBody>
      </p:sp>
      <p:sp>
        <p:nvSpPr>
          <p:cNvPr id="3" name="Content Placeholder 2"/>
          <p:cNvSpPr>
            <a:spLocks noGrp="1"/>
          </p:cNvSpPr>
          <p:nvPr>
            <p:ph idx="1"/>
          </p:nvPr>
        </p:nvSpPr>
        <p:spPr>
          <a:xfrm>
            <a:off x="838200" y="4167963"/>
            <a:ext cx="10515600" cy="2009000"/>
          </a:xfrm>
        </p:spPr>
        <p:txBody>
          <a:bodyPr/>
          <a:lstStyle/>
          <a:p>
            <a:r>
              <a:rPr lang="en-US" dirty="0" smtClean="0"/>
              <a:t>Explicit memory</a:t>
            </a:r>
          </a:p>
          <a:p>
            <a:r>
              <a:rPr lang="en-US" dirty="0" smtClean="0"/>
              <a:t>Episodic memory</a:t>
            </a:r>
          </a:p>
          <a:p>
            <a:r>
              <a:rPr lang="en-US" dirty="0" smtClean="0"/>
              <a:t>Implicit memory</a:t>
            </a:r>
          </a:p>
        </p:txBody>
      </p:sp>
      <p:pic>
        <p:nvPicPr>
          <p:cNvPr id="4" name="Picture 3" descr="position of consolidation to the information-to-memory process"/>
          <p:cNvPicPr/>
          <p:nvPr/>
        </p:nvPicPr>
        <p:blipFill>
          <a:blip r:embed="rId2">
            <a:extLst>
              <a:ext uri="{28A0092B-C50C-407E-A947-70E740481C1C}">
                <a14:useLocalDpi xmlns:a14="http://schemas.microsoft.com/office/drawing/2010/main" val="0"/>
              </a:ext>
            </a:extLst>
          </a:blip>
          <a:srcRect/>
          <a:stretch>
            <a:fillRect/>
          </a:stretch>
        </p:blipFill>
        <p:spPr bwMode="auto">
          <a:xfrm>
            <a:off x="1885505" y="1027906"/>
            <a:ext cx="8420987" cy="2785730"/>
          </a:xfrm>
          <a:prstGeom prst="rect">
            <a:avLst/>
          </a:prstGeom>
          <a:noFill/>
          <a:ln>
            <a:noFill/>
          </a:ln>
        </p:spPr>
      </p:pic>
      <p:sp>
        <p:nvSpPr>
          <p:cNvPr id="5" name="Rectangle 4"/>
          <p:cNvSpPr/>
          <p:nvPr/>
        </p:nvSpPr>
        <p:spPr>
          <a:xfrm>
            <a:off x="2521772" y="3167305"/>
            <a:ext cx="2794507" cy="646331"/>
          </a:xfrm>
          <a:prstGeom prst="rect">
            <a:avLst/>
          </a:prstGeom>
        </p:spPr>
        <p:txBody>
          <a:bodyPr wrap="square">
            <a:spAutoFit/>
          </a:bodyPr>
          <a:lstStyle/>
          <a:p>
            <a:pPr algn="ctr">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Wikipedia</a:t>
            </a:r>
            <a:r>
              <a:rPr lang="en-US" dirty="0">
                <a:latin typeface="Calibri" panose="020F0502020204030204" pitchFamily="34" charset="0"/>
                <a:ea typeface="Calibri" panose="020F0502020204030204" pitchFamily="34" charset="0"/>
                <a:cs typeface="Times New Roman" panose="02020603050405020304" pitchFamily="18" charset="0"/>
              </a:rPr>
              <a:t> is licensed under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CC BY-SA 3.0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4536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sz="2800" dirty="0" smtClean="0">
                <a:solidFill>
                  <a:schemeClr val="tx1"/>
                </a:solidFill>
              </a:rPr>
              <a:t>This PowerPoint was created by Jennifer Paris. Except where otherwise noted, it is licensed </a:t>
            </a:r>
            <a:r>
              <a:rPr lang="en-US" altLang="en-US" sz="2800" dirty="0">
                <a:solidFill>
                  <a:schemeClr val="tx1"/>
                </a:solidFill>
              </a:rPr>
              <a:t>under a </a:t>
            </a:r>
            <a:r>
              <a:rPr lang="en-US" altLang="en-US" sz="2800" dirty="0">
                <a:solidFill>
                  <a:schemeClr val="tx1"/>
                </a:solidFill>
                <a:hlinkClick r:id="rId2"/>
              </a:rPr>
              <a:t>Creative Commons Attribution 4.0 International License</a:t>
            </a:r>
            <a:r>
              <a:rPr lang="en-US" altLang="en-US" sz="2800" dirty="0">
                <a:solidFill>
                  <a:schemeClr val="tx1"/>
                </a:solidFill>
              </a:rPr>
              <a:t>.</a:t>
            </a:r>
            <a:r>
              <a:rPr kumimoji="0" lang="en-US" altLang="en-US" sz="2800" b="0" i="0" u="none" strike="noStrike" cap="none" normalizeH="0" baseline="0" dirty="0" smtClean="0">
                <a:ln>
                  <a:noFill/>
                </a:ln>
                <a:solidFill>
                  <a:schemeClr val="tx1"/>
                </a:solidFill>
                <a:effectLst/>
              </a:rPr>
              <a:t> </a:t>
            </a:r>
            <a:endParaRPr lang="en-US" altLang="en-US" sz="2800" dirty="0">
              <a:solidFill>
                <a:schemeClr val="tx1"/>
              </a:solidFill>
            </a:endParaRPr>
          </a:p>
          <a:p>
            <a:endParaRPr lang="en-US" dirty="0"/>
          </a:p>
        </p:txBody>
      </p:sp>
      <p:pic>
        <p:nvPicPr>
          <p:cNvPr id="7" name="Picture 6"/>
          <p:cNvPicPr>
            <a:picLocks noChangeAspect="1"/>
          </p:cNvPicPr>
          <p:nvPr/>
        </p:nvPicPr>
        <p:blipFill>
          <a:blip r:embed="rId3"/>
          <a:stretch>
            <a:fillRect/>
          </a:stretch>
        </p:blipFill>
        <p:spPr>
          <a:xfrm>
            <a:off x="4176712" y="2468729"/>
            <a:ext cx="3838575" cy="1343025"/>
          </a:xfrm>
          <a:prstGeom prst="rect">
            <a:avLst/>
          </a:prstGeom>
        </p:spPr>
      </p:pic>
    </p:spTree>
    <p:extLst>
      <p:ext uri="{BB962C8B-B14F-4D97-AF65-F5344CB8AC3E}">
        <p14:creationId xmlns:p14="http://schemas.microsoft.com/office/powerpoint/2010/main" val="298591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44772833"/>
              </p:ext>
            </p:extLst>
          </p:nvPr>
        </p:nvGraphicFramePr>
        <p:xfrm>
          <a:off x="0" y="1"/>
          <a:ext cx="12192001" cy="6887265"/>
        </p:xfrm>
        <a:graphic>
          <a:graphicData uri="http://schemas.openxmlformats.org/drawingml/2006/table">
            <a:tbl>
              <a:tblPr firstRow="1" firstCol="1" bandRow="1"/>
              <a:tblGrid>
                <a:gridCol w="1844842">
                  <a:extLst>
                    <a:ext uri="{9D8B030D-6E8A-4147-A177-3AD203B41FA5}">
                      <a16:colId xmlns:a16="http://schemas.microsoft.com/office/drawing/2014/main" val="2523161212"/>
                    </a:ext>
                  </a:extLst>
                </a:gridCol>
                <a:gridCol w="1491916">
                  <a:extLst>
                    <a:ext uri="{9D8B030D-6E8A-4147-A177-3AD203B41FA5}">
                      <a16:colId xmlns:a16="http://schemas.microsoft.com/office/drawing/2014/main" val="340576999"/>
                    </a:ext>
                  </a:extLst>
                </a:gridCol>
                <a:gridCol w="8855243">
                  <a:extLst>
                    <a:ext uri="{9D8B030D-6E8A-4147-A177-3AD203B41FA5}">
                      <a16:colId xmlns:a16="http://schemas.microsoft.com/office/drawing/2014/main" val="3313782865"/>
                    </a:ext>
                  </a:extLst>
                </a:gridCol>
              </a:tblGrid>
              <a:tr h="424369">
                <a:tc gridSpan="3">
                  <a:txBody>
                    <a:bodyPr/>
                    <a:lstStyle/>
                    <a:p>
                      <a:pPr marL="0" marR="0" algn="ctr">
                        <a:spcBef>
                          <a:spcPts val="0"/>
                        </a:spcBef>
                        <a:spcAft>
                          <a:spcPts val="800"/>
                        </a:spcAft>
                      </a:pPr>
                      <a:r>
                        <a:rPr lang="en-US" sz="2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Substages of Piaget’s Sensorimotor Stage</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B68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7352338"/>
                  </a:ext>
                </a:extLst>
              </a:tr>
              <a:tr h="412145">
                <a:tc>
                  <a:txBody>
                    <a:bodyPr/>
                    <a:lstStyle/>
                    <a:p>
                      <a:pPr marL="0" marR="0" algn="ctr">
                        <a:spcBef>
                          <a:spcPts val="0"/>
                        </a:spcBef>
                        <a:spcAft>
                          <a:spcPts val="800"/>
                        </a:spcAft>
                      </a:pPr>
                      <a:r>
                        <a:rPr lang="en-US" sz="2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Substage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tc>
                  <a:txBody>
                    <a:bodyPr/>
                    <a:lstStyle/>
                    <a:p>
                      <a:pPr marL="0" marR="0" algn="ctr">
                        <a:spcBef>
                          <a:spcPts val="0"/>
                        </a:spcBef>
                        <a:spcAft>
                          <a:spcPts val="800"/>
                        </a:spcAft>
                      </a:pPr>
                      <a:r>
                        <a:rPr lang="en-US" sz="2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tc>
                  <a:txBody>
                    <a:bodyPr/>
                    <a:lstStyle/>
                    <a:p>
                      <a:pPr marL="0" marR="0" algn="ctr">
                        <a:spcBef>
                          <a:spcPts val="0"/>
                        </a:spcBef>
                        <a:spcAft>
                          <a:spcPts val="800"/>
                        </a:spcAft>
                      </a:pPr>
                      <a:r>
                        <a:rPr lang="en-US" sz="2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Description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extLst>
                  <a:ext uri="{0D108BD9-81ED-4DB2-BD59-A6C34878D82A}">
                    <a16:rowId xmlns:a16="http://schemas.microsoft.com/office/drawing/2014/main" val="4230338385"/>
                  </a:ext>
                </a:extLst>
              </a:tr>
              <a:tr h="1124072">
                <a:tc>
                  <a:txBody>
                    <a:bodyPr/>
                    <a:lstStyle/>
                    <a:p>
                      <a:pPr marL="0" marR="0">
                        <a:spcBef>
                          <a:spcPts val="0"/>
                        </a:spcBef>
                        <a:spcAft>
                          <a:spcPts val="800"/>
                        </a:spcAft>
                      </a:pPr>
                      <a:r>
                        <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Substage 1: Simple Reflexes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Birth to 1 month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This active learning begins with automatic movements or reflexes. A ball comes into contact with an infant’s cheek and is automatically sucked on and licked.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468860"/>
                  </a:ext>
                </a:extLst>
              </a:tr>
              <a:tr h="2896814">
                <a:tc>
                  <a:txBody>
                    <a:bodyPr/>
                    <a:lstStyle/>
                    <a:p>
                      <a:pPr marL="0" marR="0">
                        <a:spcBef>
                          <a:spcPts val="0"/>
                        </a:spcBef>
                        <a:spcAft>
                          <a:spcPts val="800"/>
                        </a:spcAft>
                      </a:pPr>
                      <a:r>
                        <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Substage 2:</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Primary Circular Reactions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to 4 months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infant begins to discriminate between objects and adjust responses accordingly as reflexes are replaced with voluntary movements. An infant may accidentally engage in a behavior and find it interesting such as making a vocalization. This interest motivates trying to do it again and helps the infant learn a new behavior that originally occurred by chance. At first, most actions have to do with the body, but in months to come, will be directed more toward objects.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656270"/>
                  </a:ext>
                </a:extLst>
              </a:tr>
              <a:tr h="2000599">
                <a:tc>
                  <a:txBody>
                    <a:bodyPr/>
                    <a:lstStyle/>
                    <a:p>
                      <a:pPr marL="0" marR="0">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Substage 3: Secondary Circular Reactions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to 8 months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infant becomes more and more actively engaged in the outside world and takes delight in being able to make things happen. Repeated motion brings particular interest as the infant is able to bang two lids together from the cupboard when seated on the kitchen floor.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4078" marR="640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288916"/>
                  </a:ext>
                </a:extLst>
              </a:tr>
            </a:tbl>
          </a:graphicData>
        </a:graphic>
      </p:graphicFrame>
      <p:sp>
        <p:nvSpPr>
          <p:cNvPr id="5" name="Rectangle 1"/>
          <p:cNvSpPr>
            <a:spLocks noChangeArrowheads="1"/>
          </p:cNvSpPr>
          <p:nvPr/>
        </p:nvSpPr>
        <p:spPr bwMode="auto">
          <a:xfrm>
            <a:off x="3322638" y="1822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0519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94976873"/>
              </p:ext>
            </p:extLst>
          </p:nvPr>
        </p:nvGraphicFramePr>
        <p:xfrm>
          <a:off x="0" y="0"/>
          <a:ext cx="12192000" cy="6858001"/>
        </p:xfrm>
        <a:graphic>
          <a:graphicData uri="http://schemas.openxmlformats.org/drawingml/2006/table">
            <a:tbl>
              <a:tblPr firstRow="1" firstCol="1" bandRow="1"/>
              <a:tblGrid>
                <a:gridCol w="1524000">
                  <a:extLst>
                    <a:ext uri="{9D8B030D-6E8A-4147-A177-3AD203B41FA5}">
                      <a16:colId xmlns:a16="http://schemas.microsoft.com/office/drawing/2014/main" val="2258707725"/>
                    </a:ext>
                  </a:extLst>
                </a:gridCol>
                <a:gridCol w="1235242">
                  <a:extLst>
                    <a:ext uri="{9D8B030D-6E8A-4147-A177-3AD203B41FA5}">
                      <a16:colId xmlns:a16="http://schemas.microsoft.com/office/drawing/2014/main" val="955115878"/>
                    </a:ext>
                  </a:extLst>
                </a:gridCol>
                <a:gridCol w="9432758">
                  <a:extLst>
                    <a:ext uri="{9D8B030D-6E8A-4147-A177-3AD203B41FA5}">
                      <a16:colId xmlns:a16="http://schemas.microsoft.com/office/drawing/2014/main" val="3002115387"/>
                    </a:ext>
                  </a:extLst>
                </a:gridCol>
              </a:tblGrid>
              <a:tr h="309541">
                <a:tc gridSpan="3">
                  <a:txBody>
                    <a:bodyPr/>
                    <a:lstStyle/>
                    <a:p>
                      <a:pPr marL="0" marR="0" algn="ctr">
                        <a:spcBef>
                          <a:spcPts val="0"/>
                        </a:spcBef>
                        <a:spcAft>
                          <a:spcPts val="800"/>
                        </a:spcAft>
                      </a:pPr>
                      <a:r>
                        <a:rPr lang="en-US" sz="18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Substages of Piaget’s Sensorimotor Stage</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883" marR="38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B68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27521420"/>
                  </a:ext>
                </a:extLst>
              </a:tr>
              <a:tr h="274223">
                <a:tc>
                  <a:txBody>
                    <a:bodyPr/>
                    <a:lstStyle/>
                    <a:p>
                      <a:pPr marL="0" marR="0" algn="ctr">
                        <a:spcBef>
                          <a:spcPts val="0"/>
                        </a:spcBef>
                        <a:spcAft>
                          <a:spcPts val="800"/>
                        </a:spcAft>
                      </a:pPr>
                      <a:r>
                        <a:rPr lang="en-US" sz="16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Substage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883" marR="38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tc>
                  <a:txBody>
                    <a:bodyPr/>
                    <a:lstStyle/>
                    <a:p>
                      <a:pPr marL="0" marR="0" algn="ctr">
                        <a:spcBef>
                          <a:spcPts val="0"/>
                        </a:spcBef>
                        <a:spcAft>
                          <a:spcPts val="800"/>
                        </a:spcAft>
                      </a:pPr>
                      <a:r>
                        <a:rPr lang="en-US" sz="16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883" marR="38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tc>
                  <a:txBody>
                    <a:bodyPr/>
                    <a:lstStyle/>
                    <a:p>
                      <a:pPr marL="0" marR="0" algn="ctr">
                        <a:spcBef>
                          <a:spcPts val="0"/>
                        </a:spcBef>
                        <a:spcAft>
                          <a:spcPts val="800"/>
                        </a:spcAft>
                      </a:pPr>
                      <a:r>
                        <a:rPr lang="en-US" sz="16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Description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883" marR="38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extLst>
                  <a:ext uri="{0D108BD9-81ED-4DB2-BD59-A6C34878D82A}">
                    <a16:rowId xmlns:a16="http://schemas.microsoft.com/office/drawing/2014/main" val="3786704611"/>
                  </a:ext>
                </a:extLst>
              </a:tr>
              <a:tr h="1930534">
                <a:tc>
                  <a:txBody>
                    <a:bodyPr/>
                    <a:lstStyle/>
                    <a:p>
                      <a:pPr marL="0" marR="0">
                        <a:spcBef>
                          <a:spcPts val="0"/>
                        </a:spcBef>
                        <a:spcAft>
                          <a:spcPts val="800"/>
                        </a:spcAft>
                      </a:pP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Substage Four: Coordination of circular reactions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8883" marR="38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 to 12 months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8883" marR="38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infant can engage in behaviors that others perform and anticipate upcoming events. Perhaps because of continued maturation of the prefrontal cortex, the infant become capable of having a thought and carrying out a planned, goal-directed activity such as seeking a toy that has rolled under the couch. The object continues to exist in the infant’s mind even when out of sight and the infant now is capable of making attempts to retrieve 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8883" marR="38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754816"/>
                  </a:ext>
                </a:extLst>
              </a:tr>
              <a:tr h="1689218">
                <a:tc>
                  <a:txBody>
                    <a:bodyPr/>
                    <a:lstStyle/>
                    <a:p>
                      <a:pPr marL="0" marR="0">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Substage Five: Tertiary Circular Reactions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8883" marR="38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 to 18 months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8883" marR="38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infant more actively engages in experimentation to learn about the physical world. Gravity is learned by pouring water from a cup or pushing bowls from high chairs. The caregiver tries to help the child by picking it up again and placing it on the tray. And what happens? Another experiment! The child pushes it off the tray again causing it to fall and the caregiver to pick it up again!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8883" marR="38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6036983"/>
                  </a:ext>
                </a:extLst>
              </a:tr>
              <a:tr h="2654485">
                <a:tc>
                  <a:txBody>
                    <a:bodyPr/>
                    <a:lstStyle/>
                    <a:p>
                      <a:pPr marL="0" marR="0">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Substage Six: Internalization of Schemes and Early Representational thought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8883" marR="38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 months to 2 years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8883" marR="38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child is now able to solve problems using mental strategies, to remember something heard days before and repeat it, to engage in pretend play, and to find objects that have been moved even when out of sight. Take for instance, the child who is upstairs in a room with the door closed, supposedly taking a nap. The doorknob has a safety device on it that makes it impossible for the child to turn the knob. After trying several times in vain to push the door or turn the doorknob, the child carries out a mental strategy learned from prior experience to get the door opened-he knocks on the door! The child is now better equipped with mental strategies for problem-solving.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8883" marR="388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6376541"/>
                  </a:ext>
                </a:extLst>
              </a:tr>
            </a:tbl>
          </a:graphicData>
        </a:graphic>
      </p:graphicFrame>
      <p:sp>
        <p:nvSpPr>
          <p:cNvPr id="3" name="Rectangle 1"/>
          <p:cNvSpPr>
            <a:spLocks noChangeArrowheads="1"/>
          </p:cNvSpPr>
          <p:nvPr/>
        </p:nvSpPr>
        <p:spPr bwMode="auto">
          <a:xfrm>
            <a:off x="4413250"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17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Piaget</a:t>
            </a:r>
            <a:endParaRPr lang="en-US" dirty="0"/>
          </a:p>
        </p:txBody>
      </p:sp>
      <p:sp>
        <p:nvSpPr>
          <p:cNvPr id="3" name="Content Placeholder 2"/>
          <p:cNvSpPr>
            <a:spLocks noGrp="1"/>
          </p:cNvSpPr>
          <p:nvPr>
            <p:ph idx="1"/>
          </p:nvPr>
        </p:nvSpPr>
        <p:spPr>
          <a:xfrm>
            <a:off x="838200" y="1825625"/>
            <a:ext cx="6316579" cy="4639343"/>
          </a:xfrm>
        </p:spPr>
        <p:txBody>
          <a:bodyPr>
            <a:normAutofit lnSpcReduction="10000"/>
          </a:bodyPr>
          <a:lstStyle/>
          <a:p>
            <a:r>
              <a:rPr lang="en-US" dirty="0" smtClean="0"/>
              <a:t>Provided helpful framework for understanding how infants and toddlers learn about the world</a:t>
            </a:r>
          </a:p>
          <a:p>
            <a:r>
              <a:rPr lang="en-US" dirty="0" smtClean="0"/>
              <a:t>But it’s not quite so neatly packaged in reality</a:t>
            </a:r>
          </a:p>
          <a:p>
            <a:pPr lvl="1"/>
            <a:r>
              <a:rPr lang="en-US" dirty="0" smtClean="0"/>
              <a:t>Object permanence is developed before he proposed</a:t>
            </a:r>
          </a:p>
          <a:p>
            <a:pPr lvl="1"/>
            <a:r>
              <a:rPr lang="en-US" dirty="0" smtClean="0"/>
              <a:t>A-not-B error is not crucial for progression into Stage 4</a:t>
            </a:r>
          </a:p>
          <a:p>
            <a:pPr marL="0" indent="0">
              <a:buNone/>
            </a:pPr>
            <a:endParaRPr lang="en-US" dirty="0"/>
          </a:p>
        </p:txBody>
      </p:sp>
      <p:pic>
        <p:nvPicPr>
          <p:cNvPr id="5" name="Picture 4"/>
          <p:cNvPicPr>
            <a:picLocks noChangeAspect="1"/>
          </p:cNvPicPr>
          <p:nvPr/>
        </p:nvPicPr>
        <p:blipFill>
          <a:blip r:embed="rId2"/>
          <a:stretch>
            <a:fillRect/>
          </a:stretch>
        </p:blipFill>
        <p:spPr>
          <a:xfrm>
            <a:off x="7030702" y="677278"/>
            <a:ext cx="2530393" cy="3886460"/>
          </a:xfrm>
          <a:prstGeom prst="rect">
            <a:avLst/>
          </a:prstGeom>
        </p:spPr>
      </p:pic>
      <p:pic>
        <p:nvPicPr>
          <p:cNvPr id="8" name="Picture 7"/>
          <p:cNvPicPr>
            <a:picLocks noChangeAspect="1"/>
          </p:cNvPicPr>
          <p:nvPr/>
        </p:nvPicPr>
        <p:blipFill>
          <a:blip r:embed="rId3"/>
          <a:stretch>
            <a:fillRect/>
          </a:stretch>
        </p:blipFill>
        <p:spPr>
          <a:xfrm>
            <a:off x="9610725" y="2620508"/>
            <a:ext cx="2420854" cy="3637895"/>
          </a:xfrm>
          <a:prstGeom prst="rect">
            <a:avLst/>
          </a:prstGeom>
        </p:spPr>
      </p:pic>
      <p:sp>
        <p:nvSpPr>
          <p:cNvPr id="10" name="TextBox 9"/>
          <p:cNvSpPr txBox="1"/>
          <p:nvPr/>
        </p:nvSpPr>
        <p:spPr>
          <a:xfrm>
            <a:off x="9610725" y="6211669"/>
            <a:ext cx="2518611" cy="369332"/>
          </a:xfrm>
          <a:prstGeom prst="rect">
            <a:avLst/>
          </a:prstGeom>
          <a:noFill/>
        </p:spPr>
        <p:txBody>
          <a:bodyPr wrap="square" rtlCol="0">
            <a:spAutoFit/>
          </a:bodyPr>
          <a:lstStyle/>
          <a:p>
            <a:pPr algn="ctr"/>
            <a:r>
              <a:rPr lang="en-US" dirty="0" smtClean="0">
                <a:hlinkClick r:id="rId4"/>
              </a:rPr>
              <a:t>Image</a:t>
            </a:r>
            <a:r>
              <a:rPr lang="en-US" dirty="0" smtClean="0"/>
              <a:t> on </a:t>
            </a:r>
            <a:r>
              <a:rPr lang="en-US" dirty="0" smtClean="0">
                <a:hlinkClick r:id="rId4"/>
              </a:rPr>
              <a:t>pxhere</a:t>
            </a:r>
            <a:endParaRPr lang="en-US" dirty="0"/>
          </a:p>
        </p:txBody>
      </p:sp>
      <p:sp>
        <p:nvSpPr>
          <p:cNvPr id="11" name="TextBox 10"/>
          <p:cNvSpPr txBox="1"/>
          <p:nvPr/>
        </p:nvSpPr>
        <p:spPr>
          <a:xfrm>
            <a:off x="7036592" y="4563738"/>
            <a:ext cx="2518611" cy="646331"/>
          </a:xfrm>
          <a:prstGeom prst="rect">
            <a:avLst/>
          </a:prstGeom>
          <a:noFill/>
        </p:spPr>
        <p:txBody>
          <a:bodyPr wrap="square" rtlCol="0">
            <a:spAutoFit/>
          </a:bodyPr>
          <a:lstStyle/>
          <a:p>
            <a:r>
              <a:rPr lang="en-US" dirty="0" smtClean="0">
                <a:hlinkClick r:id="rId5"/>
              </a:rPr>
              <a:t>Image</a:t>
            </a:r>
            <a:r>
              <a:rPr lang="en-US" dirty="0" smtClean="0"/>
              <a:t> by </a:t>
            </a:r>
            <a:r>
              <a:rPr lang="en-US" dirty="0" smtClean="0">
                <a:hlinkClick r:id="rId6"/>
              </a:rPr>
              <a:t>U.S. Air Force </a:t>
            </a:r>
            <a:r>
              <a:rPr lang="en-US" dirty="0" smtClean="0"/>
              <a:t>is in the public domain</a:t>
            </a:r>
            <a:endParaRPr lang="en-US" dirty="0"/>
          </a:p>
        </p:txBody>
      </p:sp>
    </p:spTree>
    <p:extLst>
      <p:ext uri="{BB962C8B-B14F-4D97-AF65-F5344CB8AC3E}">
        <p14:creationId xmlns:p14="http://schemas.microsoft.com/office/powerpoint/2010/main" val="2833425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Vygotsky</a:t>
            </a:r>
            <a:endParaRPr lang="en-US" dirty="0"/>
          </a:p>
        </p:txBody>
      </p:sp>
      <p:sp>
        <p:nvSpPr>
          <p:cNvPr id="3" name="Content Placeholder 2"/>
          <p:cNvSpPr>
            <a:spLocks noGrp="1"/>
          </p:cNvSpPr>
          <p:nvPr>
            <p:ph idx="1"/>
          </p:nvPr>
        </p:nvSpPr>
        <p:spPr>
          <a:xfrm>
            <a:off x="4459705" y="1690687"/>
            <a:ext cx="7267073" cy="4918659"/>
          </a:xfrm>
        </p:spPr>
        <p:txBody>
          <a:bodyPr>
            <a:normAutofit lnSpcReduction="10000"/>
          </a:bodyPr>
          <a:lstStyle/>
          <a:p>
            <a:r>
              <a:rPr lang="en-US" dirty="0" smtClean="0"/>
              <a:t>Agreed with Piaget that children learn through physical interaction with the world</a:t>
            </a:r>
          </a:p>
          <a:p>
            <a:r>
              <a:rPr lang="en-US" dirty="0" smtClean="0"/>
              <a:t>But differed by believing that the social and cultural environment is also important</a:t>
            </a:r>
          </a:p>
          <a:p>
            <a:r>
              <a:rPr lang="en-US" dirty="0" smtClean="0"/>
              <a:t>The child is an apprentice, learning through interactions with others who have more experience</a:t>
            </a:r>
          </a:p>
          <a:p>
            <a:endParaRPr lang="en-US" dirty="0"/>
          </a:p>
        </p:txBody>
      </p:sp>
      <p:pic>
        <p:nvPicPr>
          <p:cNvPr id="4" name="Picture 3" descr="Adult and child playing with legos"/>
          <p:cNvPicPr/>
          <p:nvPr/>
        </p:nvPicPr>
        <p:blipFill rotWithShape="1">
          <a:blip r:embed="rId2">
            <a:extLst>
              <a:ext uri="{28A0092B-C50C-407E-A947-70E740481C1C}">
                <a14:useLocalDpi xmlns:a14="http://schemas.microsoft.com/office/drawing/2010/main" val="0"/>
              </a:ext>
            </a:extLst>
          </a:blip>
          <a:srcRect l="7899" r="5464"/>
          <a:stretch/>
        </p:blipFill>
        <p:spPr bwMode="auto">
          <a:xfrm>
            <a:off x="609599" y="2400048"/>
            <a:ext cx="3561348" cy="2797594"/>
          </a:xfrm>
          <a:prstGeom prst="rect">
            <a:avLst/>
          </a:prstGeom>
          <a:noFill/>
          <a:ln>
            <a:noFill/>
          </a:ln>
        </p:spPr>
      </p:pic>
      <p:sp>
        <p:nvSpPr>
          <p:cNvPr id="5" name="Rectangle 4"/>
          <p:cNvSpPr/>
          <p:nvPr/>
        </p:nvSpPr>
        <p:spPr>
          <a:xfrm>
            <a:off x="609599" y="5197642"/>
            <a:ext cx="3502177" cy="369332"/>
          </a:xfrm>
          <a:prstGeom prst="rect">
            <a:avLst/>
          </a:prstGeom>
        </p:spPr>
        <p:txBody>
          <a:bodyPr wrap="none">
            <a:spAutoFit/>
          </a:bodyPr>
          <a:lstStyle/>
          <a:p>
            <a:pPr algn="ctr">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Tabeajaichhalt</a:t>
            </a:r>
            <a:r>
              <a:rPr lang="en-US" dirty="0">
                <a:latin typeface="Calibri" panose="020F0502020204030204" pitchFamily="34" charset="0"/>
                <a:ea typeface="Calibri" panose="020F0502020204030204" pitchFamily="34" charset="0"/>
                <a:cs typeface="Times New Roman" panose="02020603050405020304" pitchFamily="18" charset="0"/>
              </a:rPr>
              <a:t> on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Pixabay</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1242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227966286"/>
              </p:ext>
            </p:extLst>
          </p:nvPr>
        </p:nvGraphicFramePr>
        <p:xfrm>
          <a:off x="0" y="-13018"/>
          <a:ext cx="12192000" cy="6871541"/>
        </p:xfrm>
        <a:graphic>
          <a:graphicData uri="http://schemas.openxmlformats.org/drawingml/2006/table">
            <a:tbl>
              <a:tblPr firstRow="1" firstCol="1" bandRow="1"/>
              <a:tblGrid>
                <a:gridCol w="2428647">
                  <a:extLst>
                    <a:ext uri="{9D8B030D-6E8A-4147-A177-3AD203B41FA5}">
                      <a16:colId xmlns:a16="http://schemas.microsoft.com/office/drawing/2014/main" val="377328674"/>
                    </a:ext>
                  </a:extLst>
                </a:gridCol>
                <a:gridCol w="9763353">
                  <a:extLst>
                    <a:ext uri="{9D8B030D-6E8A-4147-A177-3AD203B41FA5}">
                      <a16:colId xmlns:a16="http://schemas.microsoft.com/office/drawing/2014/main" val="4187783745"/>
                    </a:ext>
                  </a:extLst>
                </a:gridCol>
              </a:tblGrid>
              <a:tr h="365237">
                <a:tc gridSpan="2">
                  <a:txBody>
                    <a:bodyPr/>
                    <a:lstStyle/>
                    <a:p>
                      <a:pPr marL="0" marR="0" algn="ctr">
                        <a:spcBef>
                          <a:spcPts val="0"/>
                        </a:spcBef>
                        <a:spcAft>
                          <a:spcPts val="1000"/>
                        </a:spcAft>
                      </a:pPr>
                      <a:r>
                        <a:rPr lang="en-US" sz="2400" b="1" dirty="0">
                          <a:effectLst/>
                          <a:latin typeface="Calibri Light" panose="020F0302020204030204" pitchFamily="34" charset="0"/>
                          <a:ea typeface="Calibri" panose="020F0502020204030204" pitchFamily="34" charset="0"/>
                          <a:cs typeface="Times New Roman" panose="02020603050405020304" pitchFamily="18" charset="0"/>
                        </a:rPr>
                        <a:t>Cognitive Milestones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B68F"/>
                    </a:solidFill>
                  </a:tcPr>
                </a:tc>
                <a:tc hMerge="1">
                  <a:txBody>
                    <a:bodyPr/>
                    <a:lstStyle/>
                    <a:p>
                      <a:endParaRPr lang="en-US"/>
                    </a:p>
                  </a:txBody>
                  <a:tcPr/>
                </a:tc>
                <a:extLst>
                  <a:ext uri="{0D108BD9-81ED-4DB2-BD59-A6C34878D82A}">
                    <a16:rowId xmlns:a16="http://schemas.microsoft.com/office/drawing/2014/main" val="1899445006"/>
                  </a:ext>
                </a:extLst>
              </a:tr>
              <a:tr h="326104">
                <a:tc>
                  <a:txBody>
                    <a:bodyPr/>
                    <a:lstStyle/>
                    <a:p>
                      <a:pPr marL="0" marR="0" algn="ctr">
                        <a:spcBef>
                          <a:spcPts val="0"/>
                        </a:spcBef>
                        <a:spcAft>
                          <a:spcPts val="100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Typical 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tc>
                  <a:txBody>
                    <a:bodyPr/>
                    <a:lstStyle/>
                    <a:p>
                      <a:pPr marL="0" marR="501650" algn="ctr">
                        <a:spcBef>
                          <a:spcPts val="0"/>
                        </a:spcBef>
                        <a:spcAft>
                          <a:spcPts val="100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What Most Children Do By This 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extLst>
                  <a:ext uri="{0D108BD9-81ED-4DB2-BD59-A6C34878D82A}">
                    <a16:rowId xmlns:a16="http://schemas.microsoft.com/office/drawing/2014/main" val="1412091459"/>
                  </a:ext>
                </a:extLst>
              </a:tr>
              <a:tr h="977226">
                <a:tc>
                  <a:txBody>
                    <a:bodyPr/>
                    <a:lstStyle/>
                    <a:p>
                      <a:pPr marL="0" marR="0">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 months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Pays attention to faces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Begins to follow things with eyes and recognize people at a distance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Begins to act bored (cries, fussy) if activity doesn’t change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989926"/>
                  </a:ext>
                </a:extLst>
              </a:tr>
              <a:tr h="2141418">
                <a:tc>
                  <a:txBody>
                    <a:bodyPr/>
                    <a:lstStyle/>
                    <a:p>
                      <a:pPr marL="0" marR="0">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4 months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you know if she is happy or sad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Responds to affection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Reaches for toy with one hand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Uses hands and eyes together, such as seeing a toy and reaching for 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Follows moving things with eyes from side to side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Watches faces closely o Recognizes familiar people and things at a distance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750995"/>
                  </a:ext>
                </a:extLst>
              </a:tr>
              <a:tr h="1339202">
                <a:tc>
                  <a:txBody>
                    <a:bodyPr/>
                    <a:lstStyle/>
                    <a:p>
                      <a:pPr marL="0" marR="0">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6 months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Looks around at things nearby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Brings things to mouth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Shows curiosity about things and tries to get things that are out of reach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Begins to pass things from one hand to the other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602534"/>
                  </a:ext>
                </a:extLst>
              </a:tr>
              <a:tr h="1721831">
                <a:tc>
                  <a:txBody>
                    <a:bodyPr/>
                    <a:lstStyle/>
                    <a:p>
                      <a:pPr marL="0" marR="0">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 months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Watches the path of something as it falls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Looks for things he sees you hide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Plays peek-a-boo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Puts things in her mouth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Moves things smoothly from one hand to the other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Picks up things like cereal o’s between thumb and index finger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843347"/>
                  </a:ext>
                </a:extLst>
              </a:tr>
            </a:tbl>
          </a:graphicData>
        </a:graphic>
      </p:graphicFrame>
      <p:sp>
        <p:nvSpPr>
          <p:cNvPr id="9" name="Rectangle 4"/>
          <p:cNvSpPr>
            <a:spLocks noChangeArrowheads="1"/>
          </p:cNvSpPr>
          <p:nvPr/>
        </p:nvSpPr>
        <p:spPr bwMode="auto">
          <a:xfrm>
            <a:off x="838200" y="1993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3455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00313849"/>
              </p:ext>
            </p:extLst>
          </p:nvPr>
        </p:nvGraphicFramePr>
        <p:xfrm>
          <a:off x="0" y="0"/>
          <a:ext cx="12192000" cy="6859033"/>
        </p:xfrm>
        <a:graphic>
          <a:graphicData uri="http://schemas.openxmlformats.org/drawingml/2006/table">
            <a:tbl>
              <a:tblPr firstRow="1" firstCol="1" bandRow="1"/>
              <a:tblGrid>
                <a:gridCol w="2428646">
                  <a:extLst>
                    <a:ext uri="{9D8B030D-6E8A-4147-A177-3AD203B41FA5}">
                      <a16:colId xmlns:a16="http://schemas.microsoft.com/office/drawing/2014/main" val="26086197"/>
                    </a:ext>
                  </a:extLst>
                </a:gridCol>
                <a:gridCol w="9763354">
                  <a:extLst>
                    <a:ext uri="{9D8B030D-6E8A-4147-A177-3AD203B41FA5}">
                      <a16:colId xmlns:a16="http://schemas.microsoft.com/office/drawing/2014/main" val="1252868775"/>
                    </a:ext>
                  </a:extLst>
                </a:gridCol>
              </a:tblGrid>
              <a:tr h="306082">
                <a:tc gridSpan="2">
                  <a:txBody>
                    <a:bodyPr/>
                    <a:lstStyle/>
                    <a:p>
                      <a:pPr marL="0" marR="0" algn="ctr">
                        <a:spcBef>
                          <a:spcPts val="0"/>
                        </a:spcBef>
                        <a:spcAft>
                          <a:spcPts val="100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Cognitive Milestones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656" marR="35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B68F"/>
                    </a:solidFill>
                  </a:tcPr>
                </a:tc>
                <a:tc hMerge="1">
                  <a:txBody>
                    <a:bodyPr/>
                    <a:lstStyle/>
                    <a:p>
                      <a:endParaRPr lang="en-US"/>
                    </a:p>
                  </a:txBody>
                  <a:tcPr/>
                </a:tc>
                <a:extLst>
                  <a:ext uri="{0D108BD9-81ED-4DB2-BD59-A6C34878D82A}">
                    <a16:rowId xmlns:a16="http://schemas.microsoft.com/office/drawing/2014/main" val="3647825880"/>
                  </a:ext>
                </a:extLst>
              </a:tr>
              <a:tr h="273288">
                <a:tc>
                  <a:txBody>
                    <a:bodyPr/>
                    <a:lstStyle/>
                    <a:p>
                      <a:pPr marL="0" marR="0" algn="ctr">
                        <a:spcBef>
                          <a:spcPts val="0"/>
                        </a:spcBef>
                        <a:spcAft>
                          <a:spcPts val="1000"/>
                        </a:spcAft>
                      </a:pP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Typical 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656" marR="35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tc>
                  <a:txBody>
                    <a:bodyPr/>
                    <a:lstStyle/>
                    <a:p>
                      <a:pPr marL="0" marR="501650" algn="ctr">
                        <a:spcBef>
                          <a:spcPts val="0"/>
                        </a:spcBef>
                        <a:spcAft>
                          <a:spcPts val="1000"/>
                        </a:spcAft>
                      </a:pP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What Most Children Do By This 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656" marR="35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extLst>
                  <a:ext uri="{0D108BD9-81ED-4DB2-BD59-A6C34878D82A}">
                    <a16:rowId xmlns:a16="http://schemas.microsoft.com/office/drawing/2014/main" val="1303529086"/>
                  </a:ext>
                </a:extLst>
              </a:tr>
              <a:tr h="2523068">
                <a:tc>
                  <a:txBody>
                    <a:bodyPr/>
                    <a:lstStyle/>
                    <a:p>
                      <a:pPr marL="0" marR="0">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year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656" marR="35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Explores things in different ways, like shaking, banging, throwing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Finds hidden things easily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Looks at the right picture or thing when it’s named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Copies gestures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Starts to use things correctly; for example, drinks from a cup, brushes hair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Bangs two things together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Puts things in a container, takes things out of a container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Lets things go without help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Pokes with index (pointer) finger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Follows simple directions like “pick up the toy”</a:t>
                      </a:r>
                    </a:p>
                  </a:txBody>
                  <a:tcPr marL="35656" marR="35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231856"/>
                  </a:ext>
                </a:extLst>
              </a:tr>
              <a:tr h="1706809">
                <a:tc>
                  <a:txBody>
                    <a:bodyPr/>
                    <a:lstStyle/>
                    <a:p>
                      <a:pPr marL="0" marR="0">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18 months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656" marR="35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Knows what ordinary things are for; for example, telephone, brush, spoon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Points to get the attention of others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Shows interest in a doll or stuffed animal by pretending to feed</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Points to one body part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Scribbles on his own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Can follow 1-step verbal commands without any gestures; for example, sits when you say “sit down”</a:t>
                      </a:r>
                    </a:p>
                  </a:txBody>
                  <a:tcPr marL="35656" marR="35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564355"/>
                  </a:ext>
                </a:extLst>
              </a:tr>
              <a:tr h="2048754">
                <a:tc>
                  <a:txBody>
                    <a:bodyPr/>
                    <a:lstStyle/>
                    <a:p>
                      <a:pPr marL="0" marR="0">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656" marR="35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Finds things even when hidden under two or three covers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Begins to sort shapes and colors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Completes sentences and rhymes in familiar books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Plays simple make-believe games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Builds towers of 4 or more blocks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Might use one hand more than the other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Follows two-step instructions such as “Pick up your shoes and put them in the closet.” </a:t>
                      </a: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Names items in a picture book such as a cat, bird, or dog</a:t>
                      </a:r>
                    </a:p>
                  </a:txBody>
                  <a:tcPr marL="35656" marR="35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933396"/>
                  </a:ext>
                </a:extLst>
              </a:tr>
            </a:tbl>
          </a:graphicData>
        </a:graphic>
      </p:graphicFrame>
      <p:sp>
        <p:nvSpPr>
          <p:cNvPr id="3" name="Rectangle 1"/>
          <p:cNvSpPr>
            <a:spLocks noChangeArrowheads="1"/>
          </p:cNvSpPr>
          <p:nvPr/>
        </p:nvSpPr>
        <p:spPr bwMode="auto">
          <a:xfrm>
            <a:off x="3362325"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73000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5328"/>
            <a:ext cx="9144000" cy="2387600"/>
          </a:xfrm>
        </p:spPr>
        <p:txBody>
          <a:bodyPr/>
          <a:lstStyle/>
          <a:p>
            <a:r>
              <a:rPr lang="en-US" dirty="0" smtClean="0"/>
              <a:t>Language Development in Infancy and Toddlerhood</a:t>
            </a:r>
            <a:endParaRPr lang="en-US" dirty="0"/>
          </a:p>
        </p:txBody>
      </p:sp>
      <p:pic>
        <p:nvPicPr>
          <p:cNvPr id="14338" name="Picture 2" descr="Image result for toddler talking"/>
          <p:cNvPicPr>
            <a:picLocks noChangeAspect="1" noChangeArrowheads="1"/>
          </p:cNvPicPr>
          <p:nvPr/>
        </p:nvPicPr>
        <p:blipFill rotWithShape="1">
          <a:blip r:embed="rId2">
            <a:extLst>
              <a:ext uri="{28A0092B-C50C-407E-A947-70E740481C1C}">
                <a14:useLocalDpi xmlns:a14="http://schemas.microsoft.com/office/drawing/2010/main" val="0"/>
              </a:ext>
            </a:extLst>
          </a:blip>
          <a:srcRect b="30900"/>
          <a:stretch/>
        </p:blipFill>
        <p:spPr bwMode="auto">
          <a:xfrm>
            <a:off x="4210199" y="2436821"/>
            <a:ext cx="3771602" cy="34748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10199" y="5964867"/>
            <a:ext cx="3771602" cy="646331"/>
          </a:xfrm>
          <a:prstGeom prst="rect">
            <a:avLst/>
          </a:prstGeom>
          <a:noFill/>
        </p:spPr>
        <p:txBody>
          <a:bodyPr wrap="square" rtlCol="0">
            <a:spAutoFit/>
          </a:bodyPr>
          <a:lstStyle/>
          <a:p>
            <a:pPr algn="ctr"/>
            <a:r>
              <a:rPr lang="en-US" dirty="0" smtClean="0">
                <a:hlinkClick r:id="rId3"/>
              </a:rPr>
              <a:t>Image</a:t>
            </a:r>
            <a:r>
              <a:rPr lang="en-US" dirty="0" smtClean="0"/>
              <a:t> by </a:t>
            </a:r>
            <a:r>
              <a:rPr lang="en-US" dirty="0" smtClean="0">
                <a:hlinkClick r:id="rId4"/>
              </a:rPr>
              <a:t>Quinn Dombrowski </a:t>
            </a:r>
            <a:r>
              <a:rPr lang="en-US" dirty="0" smtClean="0"/>
              <a:t>is licensed under </a:t>
            </a:r>
            <a:r>
              <a:rPr lang="en-US" dirty="0" smtClean="0">
                <a:hlinkClick r:id="rId5"/>
              </a:rPr>
              <a:t>CC BY-SA 2.0</a:t>
            </a:r>
            <a:endParaRPr lang="en-US" dirty="0"/>
          </a:p>
        </p:txBody>
      </p:sp>
    </p:spTree>
    <p:extLst>
      <p:ext uri="{BB962C8B-B14F-4D97-AF65-F5344CB8AC3E}">
        <p14:creationId xmlns:p14="http://schemas.microsoft.com/office/powerpoint/2010/main" val="3988386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6855</TotalTime>
  <Words>1798</Words>
  <Application>Microsoft Office PowerPoint</Application>
  <PresentationFormat>Widescreen</PresentationFormat>
  <Paragraphs>212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Symbol</vt:lpstr>
      <vt:lpstr>Times New Roman</vt:lpstr>
      <vt:lpstr>Office Theme</vt:lpstr>
      <vt:lpstr>This PowerPoint</vt:lpstr>
      <vt:lpstr>Cognitive Development in Infancy and Toddlerhood</vt:lpstr>
      <vt:lpstr>PowerPoint Presentation</vt:lpstr>
      <vt:lpstr>PowerPoint Presentation</vt:lpstr>
      <vt:lpstr>Evaluating Piaget</vt:lpstr>
      <vt:lpstr>Vygotsky</vt:lpstr>
      <vt:lpstr>PowerPoint Presentation</vt:lpstr>
      <vt:lpstr>PowerPoint Presentation</vt:lpstr>
      <vt:lpstr>Language Development in Infancy and Toddlerhood</vt:lpstr>
      <vt:lpstr>PowerPoint Presentation</vt:lpstr>
      <vt:lpstr>Characteristics of Language Development</vt:lpstr>
      <vt:lpstr>PowerPoint Presentation</vt:lpstr>
      <vt:lpstr>PowerPoint Presentation</vt:lpstr>
      <vt:lpstr>Child-Directed Speech</vt:lpstr>
      <vt:lpstr>Theories of Language Development</vt:lpstr>
      <vt:lpstr>Theories of Learning and Memory</vt:lpstr>
      <vt:lpstr>Pavlov &amp; Classical Conditioning</vt:lpstr>
      <vt:lpstr>Skinner &amp; Operant Conditioning</vt:lpstr>
      <vt:lpstr>Watson and Behaviorism</vt:lpstr>
      <vt:lpstr>Bandura &amp; Social Learning Theory</vt:lpstr>
      <vt:lpstr>Two  More Things</vt:lpstr>
      <vt:lpstr>Memory</vt:lpstr>
      <vt:lpstr>PowerPoint Presentation</vt:lpstr>
    </vt:vector>
  </TitlesOfParts>
  <Company>College of the Canyons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Development in Infancy and Toddlerhood</dc:title>
  <dc:creator>Paris, Jennifer</dc:creator>
  <cp:lastModifiedBy>Paris, Jennifer</cp:lastModifiedBy>
  <cp:revision>22</cp:revision>
  <dcterms:created xsi:type="dcterms:W3CDTF">2019-02-26T18:22:38Z</dcterms:created>
  <dcterms:modified xsi:type="dcterms:W3CDTF">2019-09-26T17:31:03Z</dcterms:modified>
</cp:coreProperties>
</file>