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6" r:id="rId6"/>
    <p:sldId id="257" r:id="rId7"/>
    <p:sldId id="258" r:id="rId8"/>
    <p:sldId id="267" r:id="rId9"/>
    <p:sldId id="268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2808" autoAdjust="0"/>
  </p:normalViewPr>
  <p:slideViewPr>
    <p:cSldViewPr snapToGrid="0">
      <p:cViewPr varScale="1">
        <p:scale>
          <a:sx n="66" d="100"/>
          <a:sy n="66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2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sz="3200"/>
            </a:lvl1pPr>
            <a:lvl2pPr>
              <a:lnSpc>
                <a:spcPct val="120000"/>
              </a:lnSpc>
              <a:defRPr sz="2800"/>
            </a:lvl2pPr>
            <a:lvl3pPr>
              <a:lnSpc>
                <a:spcPct val="120000"/>
              </a:lnSpc>
              <a:defRPr sz="2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4C1F-49E9-40D0-89D0-CEAB14CF742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AC12-6616-4F17-9AED-ED144ECBA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GvleXr4tIP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unsplash.com/@capturedby_kia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2283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6192190@N05/52036869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56192190@N0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eUbNeGQEh2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unsplash.com/@nate_duml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mifaulk/348303754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emifaul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users/Free-Photos-242387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pixabay.com/en/mom-daughter-woman-girl-lady-kid-86305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s://www.flickr.com/photos/adam_jones/" TargetMode="External"/><Relationship Id="rId4" Type="http://schemas.openxmlformats.org/officeDocument/2006/relationships/hyperlink" Target="https://www.flickr.com/photos/adam_jones/3794427266" TargetMode="External"/><Relationship Id="rId9" Type="http://schemas.openxmlformats.org/officeDocument/2006/relationships/hyperlink" Target="https://pixaba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www.flickr.com/photos/janetmck/6826071252/in/photostrea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janetmck/" TargetMode="External"/><Relationship Id="rId4" Type="http://schemas.openxmlformats.org/officeDocument/2006/relationships/hyperlink" Target="https://www.flickr.com/photos/janetmck/682607092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The images all include licensing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3725"/>
            <a:ext cx="9144000" cy="1778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Self</a:t>
            </a:r>
            <a:r>
              <a:rPr lang="en-US" dirty="0" smtClean="0"/>
              <a:t> </a:t>
            </a:r>
            <a:r>
              <a:rPr lang="en-US" dirty="0" smtClean="0"/>
              <a:t>In Early Childhood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5251" b="12151"/>
          <a:stretch/>
        </p:blipFill>
        <p:spPr>
          <a:xfrm>
            <a:off x="4182291" y="2756262"/>
            <a:ext cx="3827417" cy="3194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2291" y="5950765"/>
            <a:ext cx="3859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hlinkClick r:id="rId4"/>
              </a:rPr>
              <a:t>Kiana Bosman</a:t>
            </a:r>
            <a:r>
              <a:rPr lang="en-US" dirty="0"/>
              <a:t> </a:t>
            </a:r>
            <a:r>
              <a:rPr lang="en-US" dirty="0" smtClean="0"/>
              <a:t>is freely available on </a:t>
            </a:r>
            <a:r>
              <a:rPr lang="en-US" dirty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Self-Concept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9832"/>
            <a:ext cx="7142018" cy="50316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early childhood children are working on forming their initial sense of self</a:t>
            </a:r>
          </a:p>
          <a:p>
            <a:r>
              <a:rPr lang="en-US" dirty="0" smtClean="0"/>
              <a:t>This requires interactions with others</a:t>
            </a:r>
          </a:p>
          <a:p>
            <a:pPr lvl="1"/>
            <a:r>
              <a:rPr lang="en-US" dirty="0" smtClean="0"/>
              <a:t>Cooley suggests the looking-glass self</a:t>
            </a:r>
          </a:p>
          <a:p>
            <a:pPr lvl="1"/>
            <a:r>
              <a:rPr lang="en-US" dirty="0" smtClean="0"/>
              <a:t>Mead looked at how moving from “I” to “me”</a:t>
            </a:r>
          </a:p>
          <a:p>
            <a:r>
              <a:rPr lang="en-US" dirty="0" smtClean="0"/>
              <a:t>It’s often exaggerated</a:t>
            </a:r>
          </a:p>
          <a:p>
            <a:pPr lvl="1"/>
            <a:r>
              <a:rPr lang="en-US" dirty="0" smtClean="0"/>
              <a:t>Biggest, fastest, best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8" y="2234587"/>
            <a:ext cx="3871296" cy="2578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6713" y="4813419"/>
            <a:ext cx="293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08" y="1634216"/>
            <a:ext cx="674076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Involves an evaluative judgment of who we are</a:t>
            </a:r>
          </a:p>
          <a:p>
            <a:r>
              <a:rPr lang="en-US" dirty="0" smtClean="0"/>
              <a:t>Begins as categorical</a:t>
            </a:r>
          </a:p>
          <a:p>
            <a:pPr lvl="1"/>
            <a:r>
              <a:rPr lang="en-US" dirty="0" smtClean="0"/>
              <a:t>Physical traits, preferred activities and favorite possessions</a:t>
            </a:r>
          </a:p>
          <a:p>
            <a:r>
              <a:rPr lang="en-US" dirty="0" smtClean="0"/>
              <a:t>Generally is positive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9" y="1690688"/>
            <a:ext cx="27622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722" y="5500688"/>
            <a:ext cx="35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martha_chapa95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5"/>
              </a:rPr>
              <a:t>CC BY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88875" cy="4634552"/>
          </a:xfrm>
        </p:spPr>
        <p:txBody>
          <a:bodyPr>
            <a:normAutofit/>
          </a:bodyPr>
          <a:lstStyle/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Response initiation</a:t>
            </a:r>
          </a:p>
          <a:p>
            <a:pPr lvl="1"/>
            <a:r>
              <a:rPr lang="en-US" dirty="0" smtClean="0"/>
              <a:t>Response inhibition</a:t>
            </a:r>
          </a:p>
          <a:p>
            <a:pPr lvl="1"/>
            <a:r>
              <a:rPr lang="en-US" dirty="0" smtClean="0"/>
              <a:t>Delayed gratification</a:t>
            </a:r>
          </a:p>
          <a:p>
            <a:r>
              <a:rPr lang="en-US" dirty="0" smtClean="0"/>
              <a:t>The beginning of a process that takes many years</a:t>
            </a:r>
          </a:p>
          <a:p>
            <a:r>
              <a:rPr lang="en-US" dirty="0" smtClean="0"/>
              <a:t>Play support this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393"/>
          <a:stretch/>
        </p:blipFill>
        <p:spPr>
          <a:xfrm>
            <a:off x="7166759" y="1543793"/>
            <a:ext cx="3444957" cy="4010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9497" y="5554075"/>
            <a:ext cx="38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hlinkClick r:id="rId4"/>
              </a:rPr>
              <a:t>Nathan Dumlao</a:t>
            </a:r>
            <a:r>
              <a:rPr lang="en-US" dirty="0"/>
              <a:t> on </a:t>
            </a:r>
            <a:r>
              <a:rPr lang="en-US" dirty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Erikson’s Stage of Initiative vs. Guilt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0" y="1825625"/>
            <a:ext cx="6199909" cy="4351338"/>
          </a:xfrm>
        </p:spPr>
        <p:txBody>
          <a:bodyPr/>
          <a:lstStyle/>
          <a:p>
            <a:r>
              <a:rPr lang="en-US" dirty="0" smtClean="0"/>
              <a:t>If children are placed in an environment to explore, make decisions, and initiate activities they achieve initiative</a:t>
            </a:r>
          </a:p>
          <a:p>
            <a:r>
              <a:rPr lang="en-US" dirty="0" smtClean="0"/>
              <a:t>But if they criticized and controlled, they will develop sense of guilt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51" y="1825625"/>
            <a:ext cx="25431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532" y="5635625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Image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emifaulk</a:t>
            </a:r>
            <a:r>
              <a:rPr lang="en-US" dirty="0" smtClean="0"/>
              <a:t> is licensed under </a:t>
            </a:r>
            <a:r>
              <a:rPr lang="en-US" dirty="0" smtClean="0">
                <a:hlinkClick r:id="rId5"/>
              </a:rPr>
              <a:t>CC BY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538"/>
            <a:ext cx="10515600" cy="1325563"/>
          </a:xfrm>
        </p:spPr>
        <p:txBody>
          <a:bodyPr/>
          <a:lstStyle/>
          <a:p>
            <a:r>
              <a:rPr lang="en-US" dirty="0" smtClean="0"/>
              <a:t>Gender Identity, Gender Constancy, and Gender Roles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35138" y="1923803"/>
            <a:ext cx="6507678" cy="4738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Another important dimension of the self is the sense of self as male or female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Increased interest at this age in finding difference between boys and girls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Gender identity </a:t>
            </a:r>
            <a:r>
              <a:rPr lang="en-US" sz="3200" dirty="0" smtClean="0">
                <a:sym typeface="Wingdings" panose="05000000000000000000" pitchFamily="2" charset="2"/>
              </a:rPr>
              <a:t> </a:t>
            </a:r>
            <a:r>
              <a:rPr lang="en-US" sz="3200" dirty="0" smtClean="0"/>
              <a:t>constancy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03" y="1772591"/>
            <a:ext cx="2042337" cy="2719052"/>
          </a:xfrm>
          <a:prstGeom prst="rect">
            <a:avLst/>
          </a:prstGeom>
        </p:spPr>
      </p:pic>
      <p:pic>
        <p:nvPicPr>
          <p:cNvPr id="10" name="Picture 9" descr="A mother crouching down to hug her daughter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6928" r="24000"/>
          <a:stretch/>
        </p:blipFill>
        <p:spPr bwMode="auto">
          <a:xfrm>
            <a:off x="2659626" y="3481359"/>
            <a:ext cx="2130425" cy="272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706" y="4518998"/>
            <a:ext cx="2255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Adam Jones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under CC BY-SA 2.0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76765" y="6180093"/>
            <a:ext cx="269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Free-Photos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freely available on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538"/>
            <a:ext cx="10515600" cy="1325563"/>
          </a:xfrm>
        </p:spPr>
        <p:txBody>
          <a:bodyPr/>
          <a:lstStyle/>
          <a:p>
            <a:r>
              <a:rPr lang="en-US" dirty="0" smtClean="0"/>
              <a:t>Gender Roles &amp; Socialization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199" y="1757549"/>
            <a:ext cx="6507678" cy="4738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Gender roles are learned throughout childhood and into adulthood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Socialized through reinforcement and modeling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Become gender schemas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Gender stereotypes are pervasive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Some children may experience gender dysphoria</a:t>
            </a:r>
            <a:endParaRPr lang="en-US" sz="3200" dirty="0" smtClean="0"/>
          </a:p>
        </p:txBody>
      </p:sp>
      <p:pic>
        <p:nvPicPr>
          <p:cNvPr id="4" name="Picture 3" descr="Store display of girls' toys, inluding Disney Princess Barbies and stuffed animal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63" y="1232584"/>
            <a:ext cx="2880995" cy="2160270"/>
          </a:xfrm>
          <a:prstGeom prst="rect">
            <a:avLst/>
          </a:prstGeom>
        </p:spPr>
      </p:pic>
      <p:pic>
        <p:nvPicPr>
          <p:cNvPr id="5" name="Picture 4" descr="Store display of boys' toys, including Star Wars action figures and construction vehicle model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78" y="4126676"/>
            <a:ext cx="2880360" cy="216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5877" y="3392854"/>
            <a:ext cx="333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Image</a:t>
            </a:r>
            <a:r>
              <a:rPr lang="en-US" dirty="0"/>
              <a:t> by </a:t>
            </a:r>
            <a:r>
              <a:rPr lang="en-US" u="sng" dirty="0">
                <a:hlinkClick r:id="rId5"/>
              </a:rPr>
              <a:t>Janet McKnight</a:t>
            </a:r>
            <a:r>
              <a:rPr lang="en-US" dirty="0"/>
              <a:t> is licensed under </a:t>
            </a:r>
            <a:r>
              <a:rPr lang="en-US" u="sng" dirty="0">
                <a:hlinkClick r:id="rId6"/>
              </a:rPr>
              <a:t>CC BY 2.0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69734" y="6282594"/>
            <a:ext cx="332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Janet McKnight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5DC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CC BY 2.0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C6063E9B00547A6CDF11FD0FA9E9C" ma:contentTypeVersion="9" ma:contentTypeDescription="Create a new document." ma:contentTypeScope="" ma:versionID="4630b2a809729e3bd7620bb84f66e92c">
  <xsd:schema xmlns:xsd="http://www.w3.org/2001/XMLSchema" xmlns:xs="http://www.w3.org/2001/XMLSchema" xmlns:p="http://schemas.microsoft.com/office/2006/metadata/properties" xmlns:ns3="7b3cbac8-d2fc-4dbe-af61-9b16a8aff423" targetNamespace="http://schemas.microsoft.com/office/2006/metadata/properties" ma:root="true" ma:fieldsID="ee93a498ca0a3ce5f124011c4c5abbbd" ns3:_="">
    <xsd:import namespace="7b3cbac8-d2fc-4dbe-af61-9b16a8aff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cbac8-d2fc-4dbe-af61-9b16a8aff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AF1DC6-BD9C-47F7-BD47-2944A1D7E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3cbac8-d2fc-4dbe-af61-9b16a8aff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BF9BE-3188-4FE5-8A49-AE20A9459F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8A2C7-0FF7-4D4B-85EA-1B530C61BA31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b3cbac8-d2fc-4dbe-af61-9b16a8aff42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371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This PowerPoint</vt:lpstr>
      <vt:lpstr>Understanding the Self In Early Childhood</vt:lpstr>
      <vt:lpstr>Developing a Self-Concept</vt:lpstr>
      <vt:lpstr>Self-Esteem</vt:lpstr>
      <vt:lpstr>Self-Control</vt:lpstr>
      <vt:lpstr>Erikson’s Stage of Initiative vs. Guilt</vt:lpstr>
      <vt:lpstr>Gender Identity, Gender Constancy, and Gender Roles</vt:lpstr>
      <vt:lpstr>Gender Roles &amp; Socialization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Development In Early Childhood</dc:title>
  <dc:creator>Paris, Jennifer</dc:creator>
  <cp:lastModifiedBy>Paris, Jennifer</cp:lastModifiedBy>
  <cp:revision>13</cp:revision>
  <dcterms:created xsi:type="dcterms:W3CDTF">2019-09-24T23:23:23Z</dcterms:created>
  <dcterms:modified xsi:type="dcterms:W3CDTF">2020-10-15T01:01:17Z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0x010100E5FC6063E9B00547A6CDF11FD0FA9E9C</vt:lpwstr>
  </property>
</Properties>
</file>