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83" r:id="rId2"/>
    <p:sldId id="256" r:id="rId3"/>
    <p:sldId id="257" r:id="rId4"/>
    <p:sldId id="258" r:id="rId5"/>
    <p:sldId id="259" r:id="rId6"/>
    <p:sldId id="260" r:id="rId7"/>
    <p:sldId id="261" r:id="rId8"/>
    <p:sldId id="262" r:id="rId9"/>
    <p:sldId id="263" r:id="rId10"/>
    <p:sldId id="264" r:id="rId11"/>
    <p:sldId id="281" r:id="rId12"/>
    <p:sldId id="265" r:id="rId13"/>
    <p:sldId id="266" r:id="rId14"/>
    <p:sldId id="267" r:id="rId15"/>
    <p:sldId id="268" r:id="rId16"/>
    <p:sldId id="269" r:id="rId17"/>
    <p:sldId id="270" r:id="rId18"/>
    <p:sldId id="280" r:id="rId19"/>
    <p:sldId id="271" r:id="rId20"/>
    <p:sldId id="272" r:id="rId21"/>
    <p:sldId id="273" r:id="rId22"/>
    <p:sldId id="276" r:id="rId23"/>
    <p:sldId id="279" r:id="rId24"/>
    <p:sldId id="277" r:id="rId25"/>
    <p:sldId id="274" r:id="rId26"/>
    <p:sldId id="275" r:id="rId27"/>
    <p:sldId id="278"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59" d="100"/>
          <a:sy n="59" d="100"/>
        </p:scale>
        <p:origin x="78" y="1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B2EDE-E976-40A5-B61A-03B42823CE22}"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A69256-3CCB-4BE8-9CA7-0387997D646D}" type="slidenum">
              <a:rPr lang="en-US" smtClean="0"/>
              <a:t>‹#›</a:t>
            </a:fld>
            <a:endParaRPr lang="en-US" dirty="0"/>
          </a:p>
        </p:txBody>
      </p:sp>
    </p:spTree>
    <p:extLst>
      <p:ext uri="{BB962C8B-B14F-4D97-AF65-F5344CB8AC3E}">
        <p14:creationId xmlns:p14="http://schemas.microsoft.com/office/powerpoint/2010/main" val="3579170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B2EDE-E976-40A5-B61A-03B42823CE22}"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A69256-3CCB-4BE8-9CA7-0387997D646D}" type="slidenum">
              <a:rPr lang="en-US" smtClean="0"/>
              <a:t>‹#›</a:t>
            </a:fld>
            <a:endParaRPr lang="en-US" dirty="0"/>
          </a:p>
        </p:txBody>
      </p:sp>
    </p:spTree>
    <p:extLst>
      <p:ext uri="{BB962C8B-B14F-4D97-AF65-F5344CB8AC3E}">
        <p14:creationId xmlns:p14="http://schemas.microsoft.com/office/powerpoint/2010/main" val="12916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B2EDE-E976-40A5-B61A-03B42823CE22}"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A69256-3CCB-4BE8-9CA7-0387997D646D}" type="slidenum">
              <a:rPr lang="en-US" smtClean="0"/>
              <a:t>‹#›</a:t>
            </a:fld>
            <a:endParaRPr lang="en-US" dirty="0"/>
          </a:p>
        </p:txBody>
      </p:sp>
    </p:spTree>
    <p:extLst>
      <p:ext uri="{BB962C8B-B14F-4D97-AF65-F5344CB8AC3E}">
        <p14:creationId xmlns:p14="http://schemas.microsoft.com/office/powerpoint/2010/main" val="103809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lnSpc>
                <a:spcPct val="110000"/>
              </a:lnSpc>
              <a:defRPr sz="3200"/>
            </a:lvl1pPr>
            <a:lvl2pPr>
              <a:lnSpc>
                <a:spcPct val="110000"/>
              </a:lnSpc>
              <a:defRPr sz="2800"/>
            </a:lvl2pPr>
            <a:lvl3pPr>
              <a:lnSpc>
                <a:spcPct val="110000"/>
              </a:lnSpc>
              <a:defRPr sz="2600"/>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B3B2EDE-E976-40A5-B61A-03B42823CE22}"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A69256-3CCB-4BE8-9CA7-0387997D646D}" type="slidenum">
              <a:rPr lang="en-US" smtClean="0"/>
              <a:t>‹#›</a:t>
            </a:fld>
            <a:endParaRPr lang="en-US" dirty="0"/>
          </a:p>
        </p:txBody>
      </p:sp>
    </p:spTree>
    <p:extLst>
      <p:ext uri="{BB962C8B-B14F-4D97-AF65-F5344CB8AC3E}">
        <p14:creationId xmlns:p14="http://schemas.microsoft.com/office/powerpoint/2010/main" val="421910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3B2EDE-E976-40A5-B61A-03B42823CE22}" type="datetimeFigureOut">
              <a:rPr lang="en-US" smtClean="0"/>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A69256-3CCB-4BE8-9CA7-0387997D646D}" type="slidenum">
              <a:rPr lang="en-US" smtClean="0"/>
              <a:t>‹#›</a:t>
            </a:fld>
            <a:endParaRPr lang="en-US" dirty="0"/>
          </a:p>
        </p:txBody>
      </p:sp>
    </p:spTree>
    <p:extLst>
      <p:ext uri="{BB962C8B-B14F-4D97-AF65-F5344CB8AC3E}">
        <p14:creationId xmlns:p14="http://schemas.microsoft.com/office/powerpoint/2010/main" val="314924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B2EDE-E976-40A5-B61A-03B42823CE22}"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A69256-3CCB-4BE8-9CA7-0387997D646D}" type="slidenum">
              <a:rPr lang="en-US" smtClean="0"/>
              <a:t>‹#›</a:t>
            </a:fld>
            <a:endParaRPr lang="en-US" dirty="0"/>
          </a:p>
        </p:txBody>
      </p:sp>
    </p:spTree>
    <p:extLst>
      <p:ext uri="{BB962C8B-B14F-4D97-AF65-F5344CB8AC3E}">
        <p14:creationId xmlns:p14="http://schemas.microsoft.com/office/powerpoint/2010/main" val="131218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B2EDE-E976-40A5-B61A-03B42823CE22}" type="datetimeFigureOut">
              <a:rPr lang="en-US" smtClean="0"/>
              <a:t>9/26/2019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A69256-3CCB-4BE8-9CA7-0387997D646D}" type="slidenum">
              <a:rPr lang="en-US" smtClean="0"/>
              <a:t>‹#›</a:t>
            </a:fld>
            <a:endParaRPr lang="en-US" dirty="0"/>
          </a:p>
        </p:txBody>
      </p:sp>
    </p:spTree>
    <p:extLst>
      <p:ext uri="{BB962C8B-B14F-4D97-AF65-F5344CB8AC3E}">
        <p14:creationId xmlns:p14="http://schemas.microsoft.com/office/powerpoint/2010/main" val="32452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B2EDE-E976-40A5-B61A-03B42823CE22}" type="datetimeFigureOut">
              <a:rPr lang="en-US" smtClean="0"/>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A69256-3CCB-4BE8-9CA7-0387997D646D}" type="slidenum">
              <a:rPr lang="en-US" smtClean="0"/>
              <a:t>‹#›</a:t>
            </a:fld>
            <a:endParaRPr lang="en-US" dirty="0"/>
          </a:p>
        </p:txBody>
      </p:sp>
    </p:spTree>
    <p:extLst>
      <p:ext uri="{BB962C8B-B14F-4D97-AF65-F5344CB8AC3E}">
        <p14:creationId xmlns:p14="http://schemas.microsoft.com/office/powerpoint/2010/main" val="92861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B2EDE-E976-40A5-B61A-03B42823CE22}" type="datetimeFigureOut">
              <a:rPr lang="en-US" smtClean="0"/>
              <a:t>9/26/2019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A69256-3CCB-4BE8-9CA7-0387997D646D}" type="slidenum">
              <a:rPr lang="en-US" smtClean="0"/>
              <a:t>‹#›</a:t>
            </a:fld>
            <a:endParaRPr lang="en-US" dirty="0"/>
          </a:p>
        </p:txBody>
      </p:sp>
    </p:spTree>
    <p:extLst>
      <p:ext uri="{BB962C8B-B14F-4D97-AF65-F5344CB8AC3E}">
        <p14:creationId xmlns:p14="http://schemas.microsoft.com/office/powerpoint/2010/main" val="361810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3B2EDE-E976-40A5-B61A-03B42823CE22}"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A69256-3CCB-4BE8-9CA7-0387997D646D}" type="slidenum">
              <a:rPr lang="en-US" smtClean="0"/>
              <a:t>‹#›</a:t>
            </a:fld>
            <a:endParaRPr lang="en-US" dirty="0"/>
          </a:p>
        </p:txBody>
      </p:sp>
    </p:spTree>
    <p:extLst>
      <p:ext uri="{BB962C8B-B14F-4D97-AF65-F5344CB8AC3E}">
        <p14:creationId xmlns:p14="http://schemas.microsoft.com/office/powerpoint/2010/main" val="131532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3B2EDE-E976-40A5-B61A-03B42823CE22}" type="datetimeFigureOut">
              <a:rPr lang="en-US" smtClean="0"/>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A69256-3CCB-4BE8-9CA7-0387997D646D}" type="slidenum">
              <a:rPr lang="en-US" smtClean="0"/>
              <a:t>‹#›</a:t>
            </a:fld>
            <a:endParaRPr lang="en-US" dirty="0"/>
          </a:p>
        </p:txBody>
      </p:sp>
    </p:spTree>
    <p:extLst>
      <p:ext uri="{BB962C8B-B14F-4D97-AF65-F5344CB8AC3E}">
        <p14:creationId xmlns:p14="http://schemas.microsoft.com/office/powerpoint/2010/main" val="201098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B2EDE-E976-40A5-B61A-03B42823CE22}" type="datetimeFigureOut">
              <a:rPr lang="en-US" smtClean="0"/>
              <a:t>9/26/2019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69256-3CCB-4BE8-9CA7-0387997D646D}" type="slidenum">
              <a:rPr lang="en-US" smtClean="0"/>
              <a:t>‹#›</a:t>
            </a:fld>
            <a:endParaRPr lang="en-US" dirty="0"/>
          </a:p>
        </p:txBody>
      </p:sp>
    </p:spTree>
    <p:extLst>
      <p:ext uri="{BB962C8B-B14F-4D97-AF65-F5344CB8AC3E}">
        <p14:creationId xmlns:p14="http://schemas.microsoft.com/office/powerpoint/2010/main" val="2265054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nyons.edu/ztc" TargetMode="External"/><Relationship Id="rId2" Type="http://schemas.openxmlformats.org/officeDocument/2006/relationships/hyperlink" Target="https://drive.google.com/drive/folders/1OfCb9_stdrssH1PuDLRK3lLwi84-kTGV" TargetMode="Externa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mdpi.com/2306-5710/2/4/29/htm"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creativecommons.org/licenses/by/4.0/" TargetMode="External"/><Relationship Id="rId5" Type="http://schemas.openxmlformats.org/officeDocument/2006/relationships/hyperlink" Target="https://www.mdpi.com/search?authors=Fernanda%20Cosme&amp;orcid=" TargetMode="External"/><Relationship Id="rId4" Type="http://schemas.openxmlformats.org/officeDocument/2006/relationships/hyperlink" Target="https://www.mdpi.com/search?authors=Alice%20Vilela&amp;orcid=0000-0002-1615-241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dm3photography/12186486823" TargetMode="External"/><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hyperlink" Target="https://creativecommons.org/licenses/by-sa/2.0/" TargetMode="External"/><Relationship Id="rId4" Type="http://schemas.openxmlformats.org/officeDocument/2006/relationships/hyperlink" Target="https://www.flickr.com/photos/dm3photograph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health.mil/News/Gallery/Photos/2015/08/04/World-Breastfeeding-Week-spotlights-lifelong-benefits-of-nursing-final-version"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health.mi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ilya/3143204816"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s://creativecommons.org/licenses/by-sa/2.0/" TargetMode="External"/><Relationship Id="rId4" Type="http://schemas.openxmlformats.org/officeDocument/2006/relationships/hyperlink" Target="https://www.flickr.com/photos/ily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baby-people-food-child-228422/"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s://pixabay.com/" TargetMode="External"/><Relationship Id="rId4" Type="http://schemas.openxmlformats.org/officeDocument/2006/relationships/hyperlink" Target="https://pixabay.com/en/users/Ben_Kerckx-6978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Starved_girl.jpg"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www.cdc.go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Immunizations.JPG" TargetMode="External"/><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ndex.php?title=User:Maria_Immaculata_Hospital&amp;action=edit&amp;redlink=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brooklyn_skinny/2595442952" TargetMode="Externa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creativecommons.org/licenses/by/2.0/" TargetMode="External"/><Relationship Id="rId4" Type="http://schemas.openxmlformats.org/officeDocument/2006/relationships/hyperlink" Target="https://www.flickr.com/photos/brooklyn_skinn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lickr.com/photos/cdcglobal/13627881194"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hyperlink" Target="https://creativecommons.org/licenses/by/2.0/" TargetMode="External"/><Relationship Id="rId4" Type="http://schemas.openxmlformats.org/officeDocument/2006/relationships/hyperlink" Target="https://www.flickr.com/photos/cdcgloba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pxhere.com/en/photo/590571" TargetMode="External"/><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hyperlink" Target="https://pxhere.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yourbestdigs/30604498242"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s://creativecommons.org/licenses/by/2.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hotos/offbit2010/5375735505"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creativecommons.org/licenses/by/2.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safetosleep.nichd.nih.gov/safesleepbasics/risk/factors"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www.hhs.go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creativecommons.org/licenses/by/4.0/"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photos/WCbCRXk7nmU"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unsplash.com/" TargetMode="External"/><Relationship Id="rId4" Type="http://schemas.openxmlformats.org/officeDocument/2006/relationships/hyperlink" Target="https://unsplash.com/@carlonavarr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flickr.com/photos/superman_ha_muerto/" TargetMode="External"/><Relationship Id="rId13" Type="http://schemas.openxmlformats.org/officeDocument/2006/relationships/hyperlink" Target="https://commons.wikimedia.org/wiki/File:Asymmetrical_tonic_neck_reflex_(ATNR)_in_a_two-week-old_female.jpg" TargetMode="External"/><Relationship Id="rId18" Type="http://schemas.openxmlformats.org/officeDocument/2006/relationships/image" Target="../media/image11.jpeg"/><Relationship Id="rId3" Type="http://schemas.openxmlformats.org/officeDocument/2006/relationships/hyperlink" Target="https://commons.wikimedia.org/wiki/File:Breastfeeding_infant.jpg" TargetMode="External"/><Relationship Id="rId21" Type="http://schemas.openxmlformats.org/officeDocument/2006/relationships/hyperlink" Target="https://creativecommons.org/licenses/by-sa/3.0/deed.en" TargetMode="External"/><Relationship Id="rId7" Type="http://schemas.openxmlformats.org/officeDocument/2006/relationships/hyperlink" Target="https://www.flickr.com/photos/superman_ha_muerto/4806047519" TargetMode="External"/><Relationship Id="rId12" Type="http://schemas.openxmlformats.org/officeDocument/2006/relationships/image" Target="../media/image9.jpeg"/><Relationship Id="rId17" Type="http://schemas.openxmlformats.org/officeDocument/2006/relationships/hyperlink" Target="https://commons.wikimedia.org/wiki/File:Walking_reflex.jpg" TargetMode="External"/><Relationship Id="rId2" Type="http://schemas.openxmlformats.org/officeDocument/2006/relationships/image" Target="../media/image5.jpeg"/><Relationship Id="rId16" Type="http://schemas.openxmlformats.org/officeDocument/2006/relationships/image" Target="../media/image10.jpeg"/><Relationship Id="rId20" Type="http://schemas.openxmlformats.org/officeDocument/2006/relationships/hyperlink" Target="https://commons.wikimedia.org/wiki/User:Medicus_of_Borg" TargetMode="Externa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hyperlink" Target="https://commons.wikimedia.org/wiki/File:Moro_reflex.jpg" TargetMode="External"/><Relationship Id="rId5" Type="http://schemas.openxmlformats.org/officeDocument/2006/relationships/hyperlink" Target="https://commons.wikimedia.org/wiki/File:Rooting.jpg" TargetMode="External"/><Relationship Id="rId15" Type="http://schemas.openxmlformats.org/officeDocument/2006/relationships/hyperlink" Target="https://creativecommons.org/licenses/by-sa/4.0/deed.en" TargetMode="External"/><Relationship Id="rId10" Type="http://schemas.openxmlformats.org/officeDocument/2006/relationships/image" Target="../media/image8.jpeg"/><Relationship Id="rId19" Type="http://schemas.openxmlformats.org/officeDocument/2006/relationships/hyperlink" Target="https://commons.wikimedia.org/wiki/File:Babinski-newborn.jpg" TargetMode="External"/><Relationship Id="rId4" Type="http://schemas.openxmlformats.org/officeDocument/2006/relationships/image" Target="../media/image6.png"/><Relationship Id="rId9" Type="http://schemas.openxmlformats.org/officeDocument/2006/relationships/hyperlink" Target="https://creativecommons.org/licenses/by/2.0/" TargetMode="External"/><Relationship Id="rId14" Type="http://schemas.openxmlformats.org/officeDocument/2006/relationships/hyperlink" Target="https://commons.wikimedia.org/w/index.php?title=User:Sgfin&amp;action=edit&amp;redlink=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baby-young-people-plush-boy-child-472926/"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s://pixabay.com/" TargetMode="External"/><Relationship Id="rId4" Type="http://schemas.openxmlformats.org/officeDocument/2006/relationships/hyperlink" Target="https://pixabay.com/en/users/Ben_Kerckx-697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This PowerPoint</a:t>
            </a:r>
            <a:endParaRPr lang="en-US" dirty="0"/>
          </a:p>
        </p:txBody>
      </p:sp>
      <p:sp>
        <p:nvSpPr>
          <p:cNvPr id="5" name="Content Placeholder 4"/>
          <p:cNvSpPr>
            <a:spLocks noGrp="1"/>
          </p:cNvSpPr>
          <p:nvPr>
            <p:ph idx="1"/>
          </p:nvPr>
        </p:nvSpPr>
        <p:spPr>
          <a:xfrm>
            <a:off x="838200" y="1825624"/>
            <a:ext cx="10515600" cy="4815807"/>
          </a:xfrm>
        </p:spPr>
        <p:txBody>
          <a:bodyPr>
            <a:normAutofit/>
          </a:bodyPr>
          <a:lstStyle/>
          <a:p>
            <a:r>
              <a:rPr lang="en-US" dirty="0" smtClean="0"/>
              <a:t>Is created as a companion to </a:t>
            </a:r>
            <a:r>
              <a:rPr lang="en-US" dirty="0" smtClean="0">
                <a:hlinkClick r:id="rId2"/>
              </a:rPr>
              <a:t>Child </a:t>
            </a:r>
            <a:r>
              <a:rPr lang="en-US" dirty="0">
                <a:hlinkClick r:id="rId2"/>
              </a:rPr>
              <a:t>Growth and Development</a:t>
            </a:r>
            <a:r>
              <a:rPr lang="en-US" dirty="0"/>
              <a:t> by </a:t>
            </a:r>
            <a:r>
              <a:rPr lang="en-US" dirty="0">
                <a:hlinkClick r:id="rId3"/>
              </a:rPr>
              <a:t>College of the Canyons</a:t>
            </a:r>
            <a:r>
              <a:rPr lang="en-US" dirty="0"/>
              <a:t>, Jennifer Paris, Antoinette Ricardo, and Dawn Rymond and is used under a </a:t>
            </a:r>
            <a:r>
              <a:rPr lang="en-US" dirty="0">
                <a:hlinkClick r:id="rId4"/>
              </a:rPr>
              <a:t>CC BY 4.0 international </a:t>
            </a:r>
            <a:r>
              <a:rPr lang="en-US" dirty="0" smtClean="0">
                <a:hlinkClick r:id="rId4"/>
              </a:rPr>
              <a:t>license</a:t>
            </a:r>
            <a:endParaRPr lang="en-US" dirty="0" smtClean="0"/>
          </a:p>
          <a:p>
            <a:r>
              <a:rPr lang="en-US" dirty="0" smtClean="0"/>
              <a:t>The text comes from content in the book which has varied licensing</a:t>
            </a:r>
          </a:p>
          <a:p>
            <a:r>
              <a:rPr lang="en-US" dirty="0" smtClean="0"/>
              <a:t>The images all include licensing information</a:t>
            </a:r>
            <a:endParaRPr lang="en-US" dirty="0"/>
          </a:p>
        </p:txBody>
      </p:sp>
    </p:spTree>
    <p:extLst>
      <p:ext uri="{BB962C8B-B14F-4D97-AF65-F5344CB8AC3E}">
        <p14:creationId xmlns:p14="http://schemas.microsoft.com/office/powerpoint/2010/main" val="2589979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Capacities – Other Senses</a:t>
            </a:r>
            <a:endParaRPr lang="en-US" dirty="0"/>
          </a:p>
        </p:txBody>
      </p:sp>
      <p:sp>
        <p:nvSpPr>
          <p:cNvPr id="3" name="Content Placeholder 2"/>
          <p:cNvSpPr>
            <a:spLocks noGrp="1"/>
          </p:cNvSpPr>
          <p:nvPr>
            <p:ph idx="1"/>
          </p:nvPr>
        </p:nvSpPr>
        <p:spPr>
          <a:xfrm>
            <a:off x="838200" y="1825625"/>
            <a:ext cx="3525936" cy="4351338"/>
          </a:xfrm>
        </p:spPr>
        <p:txBody>
          <a:bodyPr>
            <a:normAutofit lnSpcReduction="10000"/>
          </a:bodyPr>
          <a:lstStyle/>
          <a:p>
            <a:r>
              <a:rPr lang="en-US" dirty="0" smtClean="0"/>
              <a:t>Well developed at birth</a:t>
            </a:r>
          </a:p>
          <a:p>
            <a:r>
              <a:rPr lang="en-US" dirty="0" smtClean="0"/>
              <a:t>Respond to sounds from any language (until 7 or 8 months)</a:t>
            </a:r>
          </a:p>
          <a:p>
            <a:r>
              <a:rPr lang="en-US" dirty="0" smtClean="0"/>
              <a:t>Prefer mother’s voice</a:t>
            </a:r>
            <a:r>
              <a:rPr lang="en-US" dirty="0"/>
              <a:t> </a:t>
            </a:r>
            <a:r>
              <a:rPr lang="en-US" dirty="0" smtClean="0"/>
              <a:t>and smell</a:t>
            </a:r>
          </a:p>
        </p:txBody>
      </p:sp>
      <p:pic>
        <p:nvPicPr>
          <p:cNvPr id="4" name="Picture 3" descr="three newborns making different facial expressions for different sweet, sour, and bitter flavo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0545" y="1511498"/>
            <a:ext cx="6336846" cy="4561756"/>
          </a:xfrm>
          <a:prstGeom prst="rect">
            <a:avLst/>
          </a:prstGeom>
          <a:noFill/>
          <a:ln>
            <a:noFill/>
          </a:ln>
        </p:spPr>
      </p:pic>
      <p:sp>
        <p:nvSpPr>
          <p:cNvPr id="5" name="Rectangle 4"/>
          <p:cNvSpPr/>
          <p:nvPr/>
        </p:nvSpPr>
        <p:spPr>
          <a:xfrm>
            <a:off x="4497069" y="6171490"/>
            <a:ext cx="6723797" cy="369332"/>
          </a:xfrm>
          <a:prstGeom prst="rect">
            <a:avLst/>
          </a:prstGeom>
        </p:spPr>
        <p:txBody>
          <a:bodyPr wrap="squar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Alice Vilela</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Fernanda Cosme</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CC BY 4.0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2671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68923"/>
            <a:ext cx="9144000" cy="2387600"/>
          </a:xfrm>
        </p:spPr>
        <p:txBody>
          <a:bodyPr/>
          <a:lstStyle/>
          <a:p>
            <a:r>
              <a:rPr lang="en-US" dirty="0" smtClean="0"/>
              <a:t>Nutrition in Infancy and Toddlerhood</a:t>
            </a:r>
            <a:endParaRPr lang="en-US" dirty="0"/>
          </a:p>
        </p:txBody>
      </p:sp>
      <p:pic>
        <p:nvPicPr>
          <p:cNvPr id="6" name="Picture 5" descr="Toddler eating messily with spoon"/>
          <p:cNvPicPr/>
          <p:nvPr/>
        </p:nvPicPr>
        <p:blipFill>
          <a:blip r:embed="rId2">
            <a:extLst>
              <a:ext uri="{28A0092B-C50C-407E-A947-70E740481C1C}">
                <a14:useLocalDpi xmlns:a14="http://schemas.microsoft.com/office/drawing/2010/main" val="0"/>
              </a:ext>
            </a:extLst>
          </a:blip>
          <a:stretch>
            <a:fillRect/>
          </a:stretch>
        </p:blipFill>
        <p:spPr>
          <a:xfrm>
            <a:off x="3761232" y="2852928"/>
            <a:ext cx="4669536" cy="3389375"/>
          </a:xfrm>
          <a:prstGeom prst="rect">
            <a:avLst/>
          </a:prstGeom>
        </p:spPr>
      </p:pic>
      <p:sp>
        <p:nvSpPr>
          <p:cNvPr id="7" name="Rectangle 6"/>
          <p:cNvSpPr/>
          <p:nvPr/>
        </p:nvSpPr>
        <p:spPr>
          <a:xfrm>
            <a:off x="3504746" y="6353294"/>
            <a:ext cx="5182508" cy="369332"/>
          </a:xfrm>
          <a:prstGeom prst="rect">
            <a:avLst/>
          </a:prstGeom>
        </p:spPr>
        <p:txBody>
          <a:bodyPr wrap="non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Matt Preston</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CC BY-SA 2.0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73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 Breastfeeding</a:t>
            </a:r>
            <a:endParaRPr lang="en-US" dirty="0"/>
          </a:p>
        </p:txBody>
      </p:sp>
      <p:sp>
        <p:nvSpPr>
          <p:cNvPr id="3" name="Content Placeholder 2"/>
          <p:cNvSpPr>
            <a:spLocks noGrp="1"/>
          </p:cNvSpPr>
          <p:nvPr>
            <p:ph idx="1"/>
          </p:nvPr>
        </p:nvSpPr>
        <p:spPr>
          <a:xfrm>
            <a:off x="5868536" y="1825625"/>
            <a:ext cx="5485263" cy="4633112"/>
          </a:xfrm>
        </p:spPr>
        <p:txBody>
          <a:bodyPr>
            <a:normAutofit fontScale="92500" lnSpcReduction="10000"/>
          </a:bodyPr>
          <a:lstStyle/>
          <a:p>
            <a:r>
              <a:rPr lang="en-US" dirty="0" smtClean="0"/>
              <a:t>Breastmilk is considered ideal</a:t>
            </a:r>
          </a:p>
          <a:p>
            <a:pPr lvl="1"/>
            <a:r>
              <a:rPr lang="en-US" dirty="0" smtClean="0"/>
              <a:t>Rich in nutrients and antibodies</a:t>
            </a:r>
          </a:p>
          <a:p>
            <a:pPr lvl="1"/>
            <a:r>
              <a:rPr lang="en-US" dirty="0" smtClean="0"/>
              <a:t>Easier to digest</a:t>
            </a:r>
          </a:p>
          <a:p>
            <a:pPr lvl="1"/>
            <a:r>
              <a:rPr lang="en-US" dirty="0" smtClean="0"/>
              <a:t>Health benefits for infant and mother</a:t>
            </a:r>
          </a:p>
          <a:p>
            <a:pPr lvl="1"/>
            <a:r>
              <a:rPr lang="en-US" dirty="0" smtClean="0"/>
              <a:t>Recommended for at least 6 months</a:t>
            </a:r>
          </a:p>
          <a:p>
            <a:pPr lvl="1"/>
            <a:r>
              <a:rPr lang="en-US" dirty="0" smtClean="0"/>
              <a:t>Most U.S. mothers stop by 6-8 weeks</a:t>
            </a:r>
          </a:p>
          <a:p>
            <a:pPr lvl="1"/>
            <a:r>
              <a:rPr lang="en-US" dirty="0" smtClean="0"/>
              <a:t>Challenging for some mothers</a:t>
            </a:r>
            <a:endParaRPr lang="en-US" dirty="0"/>
          </a:p>
        </p:txBody>
      </p:sp>
      <p:pic>
        <p:nvPicPr>
          <p:cNvPr id="4" name="Picture 3" descr="Lieutenant Lee-Anne LaFleur, a nurse with Labor and Delivery, Naval Hospital Pensacola, Florida, helps a new mother with breastfeeding her infant. Breastfeeding provides countless benefits that continue throughout a child’s life. (U.S. Navy photo by Petty Officer 1st Class James Stenberg)"/>
          <p:cNvPicPr/>
          <p:nvPr/>
        </p:nvPicPr>
        <p:blipFill>
          <a:blip r:embed="rId2">
            <a:extLst>
              <a:ext uri="{28A0092B-C50C-407E-A947-70E740481C1C}">
                <a14:useLocalDpi xmlns:a14="http://schemas.microsoft.com/office/drawing/2010/main" val="0"/>
              </a:ext>
            </a:extLst>
          </a:blip>
          <a:srcRect/>
          <a:stretch>
            <a:fillRect/>
          </a:stretch>
        </p:blipFill>
        <p:spPr bwMode="auto">
          <a:xfrm>
            <a:off x="1425499" y="1825625"/>
            <a:ext cx="3760650" cy="3851844"/>
          </a:xfrm>
          <a:prstGeom prst="rect">
            <a:avLst/>
          </a:prstGeom>
          <a:noFill/>
          <a:ln>
            <a:noFill/>
          </a:ln>
        </p:spPr>
      </p:pic>
      <p:sp>
        <p:nvSpPr>
          <p:cNvPr id="5" name="Rectangle 4"/>
          <p:cNvSpPr/>
          <p:nvPr/>
        </p:nvSpPr>
        <p:spPr>
          <a:xfrm>
            <a:off x="1320769" y="5812406"/>
            <a:ext cx="3701607" cy="646331"/>
          </a:xfrm>
          <a:prstGeom prst="rect">
            <a:avLst/>
          </a:prstGeom>
        </p:spPr>
        <p:txBody>
          <a:bodyPr wrap="squar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the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4"/>
              </a:rPr>
              <a:t>Military Health System</a:t>
            </a:r>
            <a:r>
              <a:rPr lang="en-US" dirty="0">
                <a:latin typeface="Calibri" panose="020F0502020204030204" pitchFamily="34" charset="0"/>
                <a:ea typeface="Calibri" panose="020F0502020204030204" pitchFamily="34" charset="0"/>
                <a:cs typeface="Times New Roman" panose="02020603050405020304" pitchFamily="18" charset="0"/>
              </a:rPr>
              <a:t> is in the public domain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7044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 Alternatives to Breastfeeding </a:t>
            </a:r>
            <a:endParaRPr lang="en-US" dirty="0"/>
          </a:p>
        </p:txBody>
      </p:sp>
      <p:sp>
        <p:nvSpPr>
          <p:cNvPr id="3" name="Content Placeholder 2"/>
          <p:cNvSpPr>
            <a:spLocks noGrp="1"/>
          </p:cNvSpPr>
          <p:nvPr>
            <p:ph idx="1"/>
          </p:nvPr>
        </p:nvSpPr>
        <p:spPr>
          <a:xfrm>
            <a:off x="838201" y="1921159"/>
            <a:ext cx="5562600" cy="4351338"/>
          </a:xfrm>
        </p:spPr>
        <p:txBody>
          <a:bodyPr/>
          <a:lstStyle/>
          <a:p>
            <a:r>
              <a:rPr lang="en-US" dirty="0" smtClean="0"/>
              <a:t>Formula is an alternative to breastfeeding</a:t>
            </a:r>
          </a:p>
          <a:p>
            <a:r>
              <a:rPr lang="en-US" dirty="0" smtClean="0"/>
              <a:t>Breastfed and bottle-fed infants adjust equally well emotionally</a:t>
            </a:r>
            <a:endParaRPr lang="en-US" dirty="0"/>
          </a:p>
        </p:txBody>
      </p:sp>
      <p:pic>
        <p:nvPicPr>
          <p:cNvPr id="4" name="Picture 3" descr="man bottle feeding infant"/>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063816" y="1921158"/>
            <a:ext cx="4482190" cy="3237695"/>
          </a:xfrm>
          <a:prstGeom prst="rect">
            <a:avLst/>
          </a:prstGeom>
          <a:noFill/>
          <a:ln>
            <a:noFill/>
          </a:ln>
        </p:spPr>
      </p:pic>
      <p:sp>
        <p:nvSpPr>
          <p:cNvPr id="5" name="Rectangle 4"/>
          <p:cNvSpPr/>
          <p:nvPr/>
        </p:nvSpPr>
        <p:spPr>
          <a:xfrm>
            <a:off x="6655628" y="5211901"/>
            <a:ext cx="5298566" cy="369332"/>
          </a:xfrm>
          <a:prstGeom prst="rect">
            <a:avLst/>
          </a:prstGeom>
        </p:spPr>
        <p:txBody>
          <a:bodyPr wrap="non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rPr>
              <a:t>Image</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4"/>
              </a:rPr>
              <a:t>Ilya Haykinson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5"/>
              </a:rPr>
              <a:t>CC BY-SA 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3280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Solid Foods</a:t>
            </a:r>
            <a:endParaRPr lang="en-US" dirty="0"/>
          </a:p>
        </p:txBody>
      </p:sp>
      <p:sp>
        <p:nvSpPr>
          <p:cNvPr id="3" name="Content Placeholder 2"/>
          <p:cNvSpPr>
            <a:spLocks noGrp="1"/>
          </p:cNvSpPr>
          <p:nvPr>
            <p:ph idx="1"/>
          </p:nvPr>
        </p:nvSpPr>
        <p:spPr>
          <a:xfrm>
            <a:off x="4748282" y="1690688"/>
            <a:ext cx="7043384" cy="5037658"/>
          </a:xfrm>
        </p:spPr>
        <p:txBody>
          <a:bodyPr>
            <a:normAutofit/>
          </a:bodyPr>
          <a:lstStyle/>
          <a:p>
            <a:pPr>
              <a:lnSpc>
                <a:spcPct val="100000"/>
              </a:lnSpc>
            </a:pPr>
            <a:r>
              <a:rPr lang="en-US" dirty="0" smtClean="0"/>
              <a:t>At about 6 months with signs of readiness</a:t>
            </a:r>
          </a:p>
          <a:p>
            <a:pPr>
              <a:lnSpc>
                <a:spcPct val="100000"/>
              </a:lnSpc>
            </a:pPr>
            <a:r>
              <a:rPr lang="en-US" dirty="0" smtClean="0"/>
              <a:t>Do not need to be introduced in specific order</a:t>
            </a:r>
          </a:p>
          <a:p>
            <a:pPr>
              <a:lnSpc>
                <a:spcPct val="100000"/>
              </a:lnSpc>
            </a:pPr>
            <a:r>
              <a:rPr lang="en-US" dirty="0" smtClean="0"/>
              <a:t>By 7 to 8 months that includes cereals, meat/proteins, fruits, vegetables, grains, yogurt, cheeses, and more</a:t>
            </a:r>
          </a:p>
          <a:p>
            <a:pPr>
              <a:lnSpc>
                <a:spcPct val="100000"/>
              </a:lnSpc>
            </a:pPr>
            <a:r>
              <a:rPr lang="en-US" dirty="0" smtClean="0"/>
              <a:t>One food at a time to wait for problems</a:t>
            </a:r>
            <a:endParaRPr lang="en-US" dirty="0"/>
          </a:p>
        </p:txBody>
      </p:sp>
      <p:pic>
        <p:nvPicPr>
          <p:cNvPr id="4" name="Picture 3" descr="Image result for baby being fed"/>
          <p:cNvPicPr/>
          <p:nvPr/>
        </p:nvPicPr>
        <p:blipFill>
          <a:blip r:embed="rId2">
            <a:extLst>
              <a:ext uri="{28A0092B-C50C-407E-A947-70E740481C1C}">
                <a14:useLocalDpi xmlns:a14="http://schemas.microsoft.com/office/drawing/2010/main" val="0"/>
              </a:ext>
            </a:extLst>
          </a:blip>
          <a:srcRect/>
          <a:stretch>
            <a:fillRect/>
          </a:stretch>
        </p:blipFill>
        <p:spPr bwMode="auto">
          <a:xfrm>
            <a:off x="535442" y="2366981"/>
            <a:ext cx="3818194" cy="2791873"/>
          </a:xfrm>
          <a:prstGeom prst="rect">
            <a:avLst/>
          </a:prstGeom>
          <a:noFill/>
          <a:ln>
            <a:noFill/>
          </a:ln>
        </p:spPr>
      </p:pic>
      <p:sp>
        <p:nvSpPr>
          <p:cNvPr id="5" name="Rectangle 4"/>
          <p:cNvSpPr/>
          <p:nvPr/>
        </p:nvSpPr>
        <p:spPr>
          <a:xfrm>
            <a:off x="838200" y="5158854"/>
            <a:ext cx="3236912" cy="369332"/>
          </a:xfrm>
          <a:prstGeom prst="rect">
            <a:avLst/>
          </a:prstGeom>
        </p:spPr>
        <p:txBody>
          <a:bodyPr wrap="non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Ben_Kerckx</a:t>
            </a:r>
            <a:r>
              <a:rPr lang="en-US" dirty="0">
                <a:latin typeface="Calibri" panose="020F0502020204030204" pitchFamily="34" charset="0"/>
                <a:ea typeface="Calibri" panose="020F0502020204030204" pitchFamily="34" charset="0"/>
                <a:cs typeface="Times New Roman" panose="02020603050405020304" pitchFamily="18" charset="0"/>
              </a:rPr>
              <a:t> on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Pixabay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5344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46722796"/>
              </p:ext>
            </p:extLst>
          </p:nvPr>
        </p:nvGraphicFramePr>
        <p:xfrm>
          <a:off x="2915174" y="0"/>
          <a:ext cx="8411425" cy="6858000"/>
        </p:xfrm>
        <a:graphic>
          <a:graphicData uri="http://schemas.openxmlformats.org/drawingml/2006/table">
            <a:tbl>
              <a:tblPr firstRow="1" firstCol="1" bandRow="1"/>
              <a:tblGrid>
                <a:gridCol w="2019642">
                  <a:extLst>
                    <a:ext uri="{9D8B030D-6E8A-4147-A177-3AD203B41FA5}">
                      <a16:colId xmlns:a16="http://schemas.microsoft.com/office/drawing/2014/main" val="1865296867"/>
                    </a:ext>
                  </a:extLst>
                </a:gridCol>
                <a:gridCol w="2186070">
                  <a:extLst>
                    <a:ext uri="{9D8B030D-6E8A-4147-A177-3AD203B41FA5}">
                      <a16:colId xmlns:a16="http://schemas.microsoft.com/office/drawing/2014/main" val="3860541046"/>
                    </a:ext>
                  </a:extLst>
                </a:gridCol>
                <a:gridCol w="4205713">
                  <a:extLst>
                    <a:ext uri="{9D8B030D-6E8A-4147-A177-3AD203B41FA5}">
                      <a16:colId xmlns:a16="http://schemas.microsoft.com/office/drawing/2014/main" val="1721064110"/>
                    </a:ext>
                  </a:extLst>
                </a:gridCol>
              </a:tblGrid>
              <a:tr h="312181">
                <a:tc>
                  <a:txBody>
                    <a:bodyPr/>
                    <a:lstStyle/>
                    <a:p>
                      <a:pPr marL="0" marR="0" algn="ctr">
                        <a:spcBef>
                          <a:spcPts val="0"/>
                        </a:spcBef>
                        <a:spcAft>
                          <a:spcPts val="80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Meal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369" marR="63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B68F"/>
                    </a:solidFill>
                  </a:tcPr>
                </a:tc>
                <a:tc>
                  <a:txBody>
                    <a:bodyPr/>
                    <a:lstStyle/>
                    <a:p>
                      <a:pPr marL="0" marR="0" algn="ctr">
                        <a:spcBef>
                          <a:spcPts val="0"/>
                        </a:spcBef>
                        <a:spcAft>
                          <a:spcPts val="80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0-5 months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369" marR="63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B68F"/>
                    </a:solidFill>
                  </a:tcPr>
                </a:tc>
                <a:tc>
                  <a:txBody>
                    <a:bodyPr/>
                    <a:lstStyle/>
                    <a:p>
                      <a:pPr marL="0" marR="0" algn="ctr">
                        <a:spcBef>
                          <a:spcPts val="0"/>
                        </a:spcBef>
                        <a:spcAft>
                          <a:spcPts val="80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6-11 months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369" marR="63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B68F"/>
                    </a:solidFill>
                  </a:tcPr>
                </a:tc>
                <a:extLst>
                  <a:ext uri="{0D108BD9-81ED-4DB2-BD59-A6C34878D82A}">
                    <a16:rowId xmlns:a16="http://schemas.microsoft.com/office/drawing/2014/main" val="4211627578"/>
                  </a:ext>
                </a:extLst>
              </a:tr>
              <a:tr h="2270697">
                <a:tc>
                  <a:txBody>
                    <a:bodyPr/>
                    <a:lstStyle/>
                    <a:p>
                      <a:pPr marL="0" marR="0" algn="ctr">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Breakfast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9" marR="63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4-6 fluid ounces breastmilk or formula</a:t>
                      </a:r>
                    </a:p>
                  </a:txBody>
                  <a:tcPr marL="63369" marR="63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6-8 fluid ounces breastmilk or formula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0-4 tablespoons infant cereal, meat, fish, poultry, whole eggs, cooked dry beans or peas; or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0-2 ounces cheese; or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0-4 ounces (volume) cottage cheese; 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0-4 ounces yogurt; or a combination*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0-2 tablespoons vegetable, fruit, or both*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9" marR="63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9286077"/>
                  </a:ext>
                </a:extLst>
              </a:tr>
              <a:tr h="2262375">
                <a:tc>
                  <a:txBody>
                    <a:bodyPr/>
                    <a:lstStyle/>
                    <a:p>
                      <a:pPr marL="0" marR="0" algn="ctr">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Lunch or Supper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9" marR="63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4-6 fluid ounces breastmilk or formula</a:t>
                      </a:r>
                    </a:p>
                  </a:txBody>
                  <a:tcPr marL="63369" marR="63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6-8 fluid ounces breastmilk or formula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0-4 tablespoons infant cereal, meat, fish, poultry, whole eggs, cooked dry beans or peas; or 0-2 ounces cheese; or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0-4 ounces (volume) cottage cheese; or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0-4 ounces yogurt; or a combination*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0-2 tablespoons vegetable, fruit, or both*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9" marR="63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194982"/>
                  </a:ext>
                </a:extLst>
              </a:tr>
              <a:tr h="2012747">
                <a:tc>
                  <a:txBody>
                    <a:bodyPr/>
                    <a:lstStyle/>
                    <a:p>
                      <a:pPr marL="0" marR="0" algn="ctr">
                        <a:spcBef>
                          <a:spcPts val="0"/>
                        </a:spcBef>
                        <a:spcAft>
                          <a:spcPts val="0"/>
                        </a:spcAft>
                      </a:pPr>
                      <a:r>
                        <a:rPr lang="en-US" sz="2000" b="1" dirty="0">
                          <a:effectLst/>
                          <a:latin typeface="Calibri Light" panose="020F0302020204030204" pitchFamily="34" charset="0"/>
                          <a:ea typeface="Calibri" panose="020F0502020204030204" pitchFamily="34" charset="0"/>
                          <a:cs typeface="Times New Roman" panose="02020603050405020304" pitchFamily="18" charset="0"/>
                        </a:rPr>
                        <a:t>Snack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9" marR="63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4-6 fluid ounces breastmilk or formula</a:t>
                      </a:r>
                    </a:p>
                  </a:txBody>
                  <a:tcPr marL="63369" marR="63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2-4 fluid ounces breastmilk or formula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0-½ bread slice; or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0-2 crackers; or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0-4 tablespoons infant cereal or ready-to-eat cereal*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0-2 tablespoons vegetable, fruit, or both*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369" marR="63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557585"/>
                  </a:ext>
                </a:extLst>
              </a:tr>
            </a:tbl>
          </a:graphicData>
        </a:graphic>
      </p:graphicFrame>
      <p:sp>
        <p:nvSpPr>
          <p:cNvPr id="3" name="Title 8"/>
          <p:cNvSpPr txBox="1">
            <a:spLocks/>
          </p:cNvSpPr>
          <p:nvPr/>
        </p:nvSpPr>
        <p:spPr>
          <a:xfrm>
            <a:off x="423017" y="2297100"/>
            <a:ext cx="2246194" cy="33743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Infant Meal Patterns</a:t>
            </a:r>
          </a:p>
        </p:txBody>
      </p:sp>
    </p:spTree>
    <p:extLst>
      <p:ext uri="{BB962C8B-B14F-4D97-AF65-F5344CB8AC3E}">
        <p14:creationId xmlns:p14="http://schemas.microsoft.com/office/powerpoint/2010/main" val="193142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201" y="2100266"/>
            <a:ext cx="2792104" cy="3115054"/>
          </a:xfrm>
        </p:spPr>
        <p:txBody>
          <a:bodyPr/>
          <a:lstStyle/>
          <a:p>
            <a:pPr algn="ctr"/>
            <a:r>
              <a:rPr lang="en-US" dirty="0" smtClean="0"/>
              <a:t>Toddler Meal Pattern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08774425"/>
              </p:ext>
            </p:extLst>
          </p:nvPr>
        </p:nvGraphicFramePr>
        <p:xfrm>
          <a:off x="3424916" y="9330"/>
          <a:ext cx="7464122" cy="6848670"/>
        </p:xfrm>
        <a:graphic>
          <a:graphicData uri="http://schemas.openxmlformats.org/drawingml/2006/table">
            <a:tbl>
              <a:tblPr firstRow="1" firstCol="1" bandRow="1"/>
              <a:tblGrid>
                <a:gridCol w="2873037">
                  <a:extLst>
                    <a:ext uri="{9D8B030D-6E8A-4147-A177-3AD203B41FA5}">
                      <a16:colId xmlns:a16="http://schemas.microsoft.com/office/drawing/2014/main" val="1074500435"/>
                    </a:ext>
                  </a:extLst>
                </a:gridCol>
                <a:gridCol w="4591085">
                  <a:extLst>
                    <a:ext uri="{9D8B030D-6E8A-4147-A177-3AD203B41FA5}">
                      <a16:colId xmlns:a16="http://schemas.microsoft.com/office/drawing/2014/main" val="2167356294"/>
                    </a:ext>
                  </a:extLst>
                </a:gridCol>
              </a:tblGrid>
              <a:tr h="387601">
                <a:tc>
                  <a:txBody>
                    <a:bodyPr/>
                    <a:lstStyle/>
                    <a:p>
                      <a:pPr marL="0" marR="0" algn="ctr">
                        <a:spcBef>
                          <a:spcPts val="0"/>
                        </a:spcBef>
                        <a:spcAft>
                          <a:spcPts val="800"/>
                        </a:spcAft>
                      </a:pPr>
                      <a:r>
                        <a:rPr lang="en-US" sz="2800" b="1" dirty="0">
                          <a:effectLst/>
                          <a:latin typeface="Calibri Light" panose="020F0302020204030204" pitchFamily="34" charset="0"/>
                          <a:ea typeface="Calibri" panose="020F0502020204030204" pitchFamily="34" charset="0"/>
                          <a:cs typeface="Times New Roman" panose="02020603050405020304" pitchFamily="18" charset="0"/>
                        </a:rPr>
                        <a:t>Meal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B68F"/>
                    </a:solidFill>
                  </a:tcPr>
                </a:tc>
                <a:tc>
                  <a:txBody>
                    <a:bodyPr/>
                    <a:lstStyle/>
                    <a:p>
                      <a:pPr marL="0" marR="0" algn="ctr">
                        <a:spcBef>
                          <a:spcPts val="0"/>
                        </a:spcBef>
                        <a:spcAft>
                          <a:spcPts val="800"/>
                        </a:spcAft>
                      </a:pPr>
                      <a:r>
                        <a:rPr lang="en-US" sz="2800" b="1" dirty="0">
                          <a:effectLst/>
                          <a:latin typeface="Calibri Light" panose="020F0302020204030204" pitchFamily="34" charset="0"/>
                          <a:ea typeface="Calibri" panose="020F0502020204030204" pitchFamily="34" charset="0"/>
                          <a:cs typeface="Times New Roman" panose="02020603050405020304" pitchFamily="18" charset="0"/>
                        </a:rPr>
                        <a:t>Ages 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B68F"/>
                    </a:solidFill>
                  </a:tcPr>
                </a:tc>
                <a:extLst>
                  <a:ext uri="{0D108BD9-81ED-4DB2-BD59-A6C34878D82A}">
                    <a16:rowId xmlns:a16="http://schemas.microsoft.com/office/drawing/2014/main" val="3102452278"/>
                  </a:ext>
                </a:extLst>
              </a:tr>
              <a:tr h="1410822">
                <a:tc>
                  <a:txBody>
                    <a:bodyPr/>
                    <a:lstStyle/>
                    <a:p>
                      <a:pPr marL="0" marR="0" algn="ctr">
                        <a:spcBef>
                          <a:spcPts val="0"/>
                        </a:spcBef>
                        <a:spcAft>
                          <a:spcPts val="0"/>
                        </a:spcAft>
                      </a:pPr>
                      <a:r>
                        <a:rPr lang="en-US" sz="2400" b="1" dirty="0">
                          <a:effectLst/>
                          <a:latin typeface="Calibri Light" panose="020F0302020204030204" pitchFamily="34" charset="0"/>
                          <a:ea typeface="Calibri" panose="020F0502020204030204" pitchFamily="34" charset="0"/>
                          <a:cs typeface="Times New Roman" panose="02020603050405020304" pitchFamily="18" charset="0"/>
                        </a:rPr>
                        <a:t>Breakfast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½ cup milk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¼ cup vegetables, fruit, or both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½ ounce equivalent grains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642802"/>
                  </a:ext>
                </a:extLst>
              </a:tr>
              <a:tr h="2353292">
                <a:tc>
                  <a:txBody>
                    <a:bodyPr/>
                    <a:lstStyle/>
                    <a:p>
                      <a:pPr marL="0" marR="0" algn="ctr">
                        <a:spcBef>
                          <a:spcPts val="0"/>
                        </a:spcBef>
                        <a:spcAft>
                          <a:spcPts val="0"/>
                        </a:spcAft>
                      </a:pPr>
                      <a:r>
                        <a:rPr lang="en-US" sz="2400" b="1" dirty="0">
                          <a:effectLst/>
                          <a:latin typeface="Calibri Light" panose="020F0302020204030204" pitchFamily="34" charset="0"/>
                          <a:ea typeface="Calibri" panose="020F0502020204030204" pitchFamily="34" charset="0"/>
                          <a:cs typeface="Times New Roman" panose="02020603050405020304" pitchFamily="18" charset="0"/>
                        </a:rPr>
                        <a:t>Lunch or Supper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½ cup milk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 ounce meat or meat alternative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1/8 cup vegetables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1/8 cup fruits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½ ounce equivalent of grains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1783132"/>
                  </a:ext>
                </a:extLst>
              </a:tr>
              <a:tr h="2657836">
                <a:tc>
                  <a:txBody>
                    <a:bodyPr/>
                    <a:lstStyle/>
                    <a:p>
                      <a:pPr marL="0" marR="0" algn="ctr">
                        <a:spcBef>
                          <a:spcPts val="0"/>
                        </a:spcBef>
                        <a:spcAft>
                          <a:spcPts val="0"/>
                        </a:spcAft>
                      </a:pPr>
                      <a:r>
                        <a:rPr lang="en-US" sz="2400" b="1" dirty="0">
                          <a:effectLst/>
                          <a:latin typeface="Calibri Light" panose="020F0302020204030204" pitchFamily="34" charset="0"/>
                          <a:ea typeface="Calibri" panose="020F0502020204030204" pitchFamily="34" charset="0"/>
                          <a:cs typeface="Times New Roman" panose="02020603050405020304" pitchFamily="18" charset="0"/>
                        </a:rPr>
                        <a:t>Snack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Select two of the following: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½ cup of milk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½ ounces meat or meat alternative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½  cup vegetables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½ cup fruit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½ ounce equivalent of grains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099498"/>
                  </a:ext>
                </a:extLst>
              </a:tr>
            </a:tbl>
          </a:graphicData>
        </a:graphic>
      </p:graphicFrame>
    </p:spTree>
    <p:extLst>
      <p:ext uri="{BB962C8B-B14F-4D97-AF65-F5344CB8AC3E}">
        <p14:creationId xmlns:p14="http://schemas.microsoft.com/office/powerpoint/2010/main" val="271316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Malnutrition</a:t>
            </a:r>
            <a:endParaRPr lang="en-US" dirty="0"/>
          </a:p>
        </p:txBody>
      </p:sp>
      <p:sp>
        <p:nvSpPr>
          <p:cNvPr id="4" name="Content Placeholder 3"/>
          <p:cNvSpPr>
            <a:spLocks noGrp="1"/>
          </p:cNvSpPr>
          <p:nvPr>
            <p:ph idx="1"/>
          </p:nvPr>
        </p:nvSpPr>
        <p:spPr>
          <a:xfrm>
            <a:off x="5637412" y="1690688"/>
            <a:ext cx="4839269" cy="4351338"/>
          </a:xfrm>
        </p:spPr>
        <p:txBody>
          <a:bodyPr/>
          <a:lstStyle/>
          <a:p>
            <a:r>
              <a:rPr lang="en-US" dirty="0" smtClean="0"/>
              <a:t>Wasting</a:t>
            </a:r>
          </a:p>
          <a:p>
            <a:pPr lvl="1"/>
            <a:r>
              <a:rPr lang="en-US" dirty="0" smtClean="0"/>
              <a:t>Marasmus</a:t>
            </a:r>
          </a:p>
          <a:p>
            <a:pPr lvl="1"/>
            <a:r>
              <a:rPr lang="en-US" dirty="0" smtClean="0"/>
              <a:t>Kwashiorkor</a:t>
            </a:r>
          </a:p>
          <a:p>
            <a:r>
              <a:rPr lang="en-US" dirty="0" smtClean="0"/>
              <a:t>Milk anemia</a:t>
            </a:r>
          </a:p>
          <a:p>
            <a:r>
              <a:rPr lang="en-US" dirty="0" smtClean="0"/>
              <a:t>Failure to Thrive (FTT)</a:t>
            </a:r>
            <a:endParaRPr lang="en-US" dirty="0"/>
          </a:p>
        </p:txBody>
      </p:sp>
      <p:pic>
        <p:nvPicPr>
          <p:cNvPr id="5" name="Picture 4" descr="Nigerian child with kwashiorkor in 1960s"/>
          <p:cNvPicPr/>
          <p:nvPr/>
        </p:nvPicPr>
        <p:blipFill>
          <a:blip r:embed="rId2">
            <a:extLst>
              <a:ext uri="{28A0092B-C50C-407E-A947-70E740481C1C}">
                <a14:useLocalDpi xmlns:a14="http://schemas.microsoft.com/office/drawing/2010/main" val="0"/>
              </a:ext>
            </a:extLst>
          </a:blip>
          <a:srcRect/>
          <a:stretch>
            <a:fillRect/>
          </a:stretch>
        </p:blipFill>
        <p:spPr bwMode="auto">
          <a:xfrm>
            <a:off x="1455761" y="1690688"/>
            <a:ext cx="2611271" cy="4220374"/>
          </a:xfrm>
          <a:prstGeom prst="rect">
            <a:avLst/>
          </a:prstGeom>
          <a:noFill/>
          <a:ln>
            <a:noFill/>
          </a:ln>
        </p:spPr>
      </p:pic>
      <p:sp>
        <p:nvSpPr>
          <p:cNvPr id="6" name="Rectangle 5"/>
          <p:cNvSpPr/>
          <p:nvPr/>
        </p:nvSpPr>
        <p:spPr>
          <a:xfrm>
            <a:off x="994262" y="6005623"/>
            <a:ext cx="4025589" cy="369332"/>
          </a:xfrm>
          <a:prstGeom prst="rect">
            <a:avLst/>
          </a:prstGeom>
        </p:spPr>
        <p:txBody>
          <a:bodyPr wrap="non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the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CDC</a:t>
            </a:r>
            <a:r>
              <a:rPr lang="en-US" dirty="0">
                <a:latin typeface="Calibri" panose="020F0502020204030204" pitchFamily="34" charset="0"/>
                <a:ea typeface="Calibri" panose="020F0502020204030204" pitchFamily="34" charset="0"/>
                <a:cs typeface="Times New Roman" panose="02020603050405020304" pitchFamily="18" charset="0"/>
              </a:rPr>
              <a:t> is in the public domain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770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68923"/>
            <a:ext cx="9144000" cy="1901253"/>
          </a:xfrm>
        </p:spPr>
        <p:txBody>
          <a:bodyPr/>
          <a:lstStyle/>
          <a:p>
            <a:r>
              <a:rPr lang="en-US" dirty="0" smtClean="0"/>
              <a:t>Health in Infancy and Toddlerhood</a:t>
            </a:r>
            <a:endParaRPr lang="en-US" dirty="0"/>
          </a:p>
        </p:txBody>
      </p:sp>
      <p:pic>
        <p:nvPicPr>
          <p:cNvPr id="6" name="Picture 5" descr="Infant receiving immunizations"/>
          <p:cNvPicPr/>
          <p:nvPr/>
        </p:nvPicPr>
        <p:blipFill rotWithShape="1">
          <a:blip r:embed="rId2">
            <a:extLst>
              <a:ext uri="{28A0092B-C50C-407E-A947-70E740481C1C}">
                <a14:useLocalDpi xmlns:a14="http://schemas.microsoft.com/office/drawing/2010/main" val="0"/>
              </a:ext>
            </a:extLst>
          </a:blip>
          <a:srcRect b="25097"/>
          <a:stretch/>
        </p:blipFill>
        <p:spPr bwMode="auto">
          <a:xfrm>
            <a:off x="4427728" y="2407348"/>
            <a:ext cx="3448304" cy="3725227"/>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3850132" y="6210220"/>
            <a:ext cx="4491736" cy="646331"/>
          </a:xfrm>
          <a:prstGeom prst="rect">
            <a:avLst/>
          </a:prstGeom>
        </p:spPr>
        <p:txBody>
          <a:bodyPr wrap="squar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Maria Immaculata Hospital</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CC BY-SA 4.0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9958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a:t>
            </a:r>
            <a:endParaRPr lang="en-US" dirty="0"/>
          </a:p>
        </p:txBody>
      </p:sp>
      <p:sp>
        <p:nvSpPr>
          <p:cNvPr id="3" name="Content Placeholder 2"/>
          <p:cNvSpPr>
            <a:spLocks noGrp="1"/>
          </p:cNvSpPr>
          <p:nvPr>
            <p:ph idx="1"/>
          </p:nvPr>
        </p:nvSpPr>
        <p:spPr>
          <a:xfrm>
            <a:off x="1187354" y="1825625"/>
            <a:ext cx="10166445" cy="4351338"/>
          </a:xfrm>
        </p:spPr>
        <p:txBody>
          <a:bodyPr>
            <a:normAutofit lnSpcReduction="10000"/>
          </a:bodyPr>
          <a:lstStyle/>
          <a:p>
            <a:r>
              <a:rPr lang="en-US" dirty="0" smtClean="0"/>
              <a:t>Bowel Movements</a:t>
            </a:r>
          </a:p>
          <a:p>
            <a:r>
              <a:rPr lang="en-US" dirty="0" smtClean="0"/>
              <a:t>Colic</a:t>
            </a:r>
          </a:p>
          <a:p>
            <a:r>
              <a:rPr lang="en-US" dirty="0" smtClean="0"/>
              <a:t>Diaper Rash</a:t>
            </a:r>
          </a:p>
          <a:p>
            <a:r>
              <a:rPr lang="en-US" dirty="0" smtClean="0"/>
              <a:t>Spitting Up/Vomiting</a:t>
            </a:r>
          </a:p>
          <a:p>
            <a:r>
              <a:rPr lang="en-US" dirty="0" smtClean="0"/>
              <a:t>Teething</a:t>
            </a:r>
          </a:p>
          <a:p>
            <a:r>
              <a:rPr lang="en-US" dirty="0" smtClean="0"/>
              <a:t>Urination</a:t>
            </a:r>
          </a:p>
          <a:p>
            <a:r>
              <a:rPr lang="en-US" dirty="0" smtClean="0"/>
              <a:t>Jaundice</a:t>
            </a:r>
          </a:p>
          <a:p>
            <a:endParaRPr lang="en-US" dirty="0"/>
          </a:p>
        </p:txBody>
      </p:sp>
      <p:pic>
        <p:nvPicPr>
          <p:cNvPr id="4" name="Picture 3" descr="Infant laying on blanket and adult holding infant's feet "/>
          <p:cNvPicPr/>
          <p:nvPr/>
        </p:nvPicPr>
        <p:blipFill>
          <a:blip r:embed="rId2">
            <a:extLst>
              <a:ext uri="{28A0092B-C50C-407E-A947-70E740481C1C}">
                <a14:useLocalDpi xmlns:a14="http://schemas.microsoft.com/office/drawing/2010/main" val="0"/>
              </a:ext>
            </a:extLst>
          </a:blip>
          <a:stretch>
            <a:fillRect/>
          </a:stretch>
        </p:blipFill>
        <p:spPr>
          <a:xfrm>
            <a:off x="6625610" y="365125"/>
            <a:ext cx="3773984" cy="2528200"/>
          </a:xfrm>
          <a:prstGeom prst="rect">
            <a:avLst/>
          </a:prstGeom>
        </p:spPr>
      </p:pic>
      <p:sp>
        <p:nvSpPr>
          <p:cNvPr id="5" name="Rectangle 4"/>
          <p:cNvSpPr/>
          <p:nvPr/>
        </p:nvSpPr>
        <p:spPr>
          <a:xfrm>
            <a:off x="6089492" y="3028262"/>
            <a:ext cx="4873514" cy="369332"/>
          </a:xfrm>
          <a:prstGeom prst="rect">
            <a:avLst/>
          </a:prstGeom>
        </p:spPr>
        <p:txBody>
          <a:bodyPr wrap="non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Kevin Phillips</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CC BY 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Infant in hospital"/>
          <p:cNvPicPr/>
          <p:nvPr/>
        </p:nvPicPr>
        <p:blipFill rotWithShape="1">
          <a:blip r:embed="rId6" cstate="print">
            <a:extLst>
              <a:ext uri="{28A0092B-C50C-407E-A947-70E740481C1C}">
                <a14:useLocalDpi xmlns:a14="http://schemas.microsoft.com/office/drawing/2010/main" val="0"/>
              </a:ext>
            </a:extLst>
          </a:blip>
          <a:srcRect t="23322"/>
          <a:stretch/>
        </p:blipFill>
        <p:spPr bwMode="auto">
          <a:xfrm>
            <a:off x="6523250" y="3532531"/>
            <a:ext cx="4005997" cy="2531689"/>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5514077" y="6155372"/>
            <a:ext cx="6024341" cy="369332"/>
          </a:xfrm>
          <a:prstGeom prst="rect">
            <a:avLst/>
          </a:prstGeom>
        </p:spPr>
        <p:txBody>
          <a:bodyPr wrap="none">
            <a:spAutoFit/>
          </a:bodyPr>
          <a:lstStyle/>
          <a:p>
            <a:pPr algn="ctr">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Image by Andres and Antoinette Ricardo used with permission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408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7951"/>
            <a:ext cx="9144000" cy="1827467"/>
          </a:xfrm>
        </p:spPr>
        <p:txBody>
          <a:bodyPr/>
          <a:lstStyle/>
          <a:p>
            <a:r>
              <a:rPr lang="en-US" dirty="0" smtClean="0"/>
              <a:t>Physical Development in Infancy &amp; Toddlerhood</a:t>
            </a:r>
            <a:endParaRPr lang="en-US" dirty="0"/>
          </a:p>
        </p:txBody>
      </p:sp>
      <p:pic>
        <p:nvPicPr>
          <p:cNvPr id="4" name="Picture 3" descr="infant playing in sand"/>
          <p:cNvPicPr/>
          <p:nvPr/>
        </p:nvPicPr>
        <p:blipFill rotWithShape="1">
          <a:blip r:embed="rId2" cstate="hqprint">
            <a:extLst>
              <a:ext uri="{28A0092B-C50C-407E-A947-70E740481C1C}">
                <a14:useLocalDpi xmlns:a14="http://schemas.microsoft.com/office/drawing/2010/main" val="0"/>
              </a:ext>
            </a:extLst>
          </a:blip>
          <a:srcRect r="25347"/>
          <a:stretch/>
        </p:blipFill>
        <p:spPr bwMode="auto">
          <a:xfrm rot="5400000">
            <a:off x="4450745" y="2463453"/>
            <a:ext cx="3366518" cy="333775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4243497" y="5815587"/>
            <a:ext cx="3693495" cy="646331"/>
          </a:xfrm>
          <a:prstGeom prst="rect">
            <a:avLst/>
          </a:prstGeom>
        </p:spPr>
        <p:txBody>
          <a:bodyPr wrap="square">
            <a:spAutoFit/>
          </a:bodyPr>
          <a:lstStyle/>
          <a:p>
            <a:pPr algn="ctr">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Image by Andres and Antoinette Ricardo used with permission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6129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Shaken Baby Syndrome</a:t>
            </a:r>
            <a:endParaRPr lang="en-US" dirty="0"/>
          </a:p>
        </p:txBody>
      </p:sp>
      <p:sp>
        <p:nvSpPr>
          <p:cNvPr id="3" name="Content Placeholder 2"/>
          <p:cNvSpPr>
            <a:spLocks noGrp="1"/>
          </p:cNvSpPr>
          <p:nvPr>
            <p:ph idx="1"/>
          </p:nvPr>
        </p:nvSpPr>
        <p:spPr>
          <a:xfrm>
            <a:off x="6327648" y="1825625"/>
            <a:ext cx="5026152" cy="4351338"/>
          </a:xfrm>
        </p:spPr>
        <p:txBody>
          <a:bodyPr/>
          <a:lstStyle/>
          <a:p>
            <a:r>
              <a:rPr lang="en-US" dirty="0" smtClean="0"/>
              <a:t>Babies cry, some babies cry </a:t>
            </a:r>
            <a:r>
              <a:rPr lang="en-US" i="1" dirty="0" smtClean="0"/>
              <a:t>A LOT</a:t>
            </a:r>
            <a:endParaRPr lang="en-US" dirty="0" smtClean="0"/>
          </a:p>
          <a:p>
            <a:r>
              <a:rPr lang="en-US" dirty="0" smtClean="0"/>
              <a:t>Need to find healthy ways to deal with crying</a:t>
            </a:r>
          </a:p>
          <a:p>
            <a:r>
              <a:rPr lang="en-US" dirty="0" smtClean="0"/>
              <a:t>As shaking a baby can cause permanent damage or even death</a:t>
            </a:r>
          </a:p>
        </p:txBody>
      </p:sp>
      <p:pic>
        <p:nvPicPr>
          <p:cNvPr id="4" name="Picture 3" descr="(From left) Army Lt. Col. Mark Croley and Lt. Col. Christopher Coppola and Maj. Melissa Tyree prepare 3-day-old Stuart Parker for surgery to place him on a transportable Extracorporeal Membrane Oxygenation unit on July 21 in San Juan, Puerto Rico. An ECMO team comprised Air Force and Army medical specialists from the Wilford Hall Medical Center at Lackland Air Force Base, Texas, flew to Puerto Rico to transport Stuart to San Antonio for more advanced care. Colonel Croley and Major Tyree are neonatal doctors and Colonel Coppola is a pediatric surgeon at the Wilford Hall Medical Center. (U.S. Air Force photo/Master Sgt. Scott Reed)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656" y="1944433"/>
            <a:ext cx="4636008" cy="3663887"/>
          </a:xfrm>
          <a:prstGeom prst="rect">
            <a:avLst/>
          </a:prstGeom>
          <a:noFill/>
          <a:ln>
            <a:noFill/>
          </a:ln>
        </p:spPr>
      </p:pic>
      <p:sp>
        <p:nvSpPr>
          <p:cNvPr id="5" name="Rectangle 4"/>
          <p:cNvSpPr/>
          <p:nvPr/>
        </p:nvSpPr>
        <p:spPr>
          <a:xfrm>
            <a:off x="1057656" y="5677399"/>
            <a:ext cx="4887043" cy="369332"/>
          </a:xfrm>
          <a:prstGeom prst="rect">
            <a:avLst/>
          </a:prstGeom>
        </p:spPr>
        <p:txBody>
          <a:bodyPr wrap="none">
            <a:spAutoFit/>
          </a:bodyPr>
          <a:lstStyle/>
          <a:p>
            <a:r>
              <a:rPr lang="en-US" dirty="0"/>
              <a:t>Image by the U.S. Air Force is in the public domain</a:t>
            </a:r>
          </a:p>
        </p:txBody>
      </p:sp>
    </p:spTree>
    <p:extLst>
      <p:ext uri="{BB962C8B-B14F-4D97-AF65-F5344CB8AC3E}">
        <p14:creationId xmlns:p14="http://schemas.microsoft.com/office/powerpoint/2010/main" val="31605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Health through Immunizations</a:t>
            </a:r>
            <a:endParaRPr lang="en-US" dirty="0"/>
          </a:p>
        </p:txBody>
      </p:sp>
      <p:sp>
        <p:nvSpPr>
          <p:cNvPr id="3" name="Content Placeholder 2"/>
          <p:cNvSpPr>
            <a:spLocks noGrp="1"/>
          </p:cNvSpPr>
          <p:nvPr>
            <p:ph idx="1"/>
          </p:nvPr>
        </p:nvSpPr>
        <p:spPr>
          <a:xfrm>
            <a:off x="838200" y="1825624"/>
            <a:ext cx="6611112" cy="5032375"/>
          </a:xfrm>
        </p:spPr>
        <p:txBody>
          <a:bodyPr>
            <a:normAutofit/>
          </a:bodyPr>
          <a:lstStyle/>
          <a:p>
            <a:r>
              <a:rPr lang="en-US" dirty="0" smtClean="0"/>
              <a:t>Trigger the immune system to create immunity against killed or weakened versions of viruses</a:t>
            </a:r>
          </a:p>
          <a:p>
            <a:r>
              <a:rPr lang="en-US" dirty="0" smtClean="0"/>
              <a:t>Minor side effects and very rarely serious side effects</a:t>
            </a:r>
          </a:p>
          <a:p>
            <a:r>
              <a:rPr lang="en-US" dirty="0" smtClean="0"/>
              <a:t>Declining vaccination rates are causing resurgence in vaccine preventable disease.</a:t>
            </a:r>
            <a:endParaRPr lang="en-US" dirty="0"/>
          </a:p>
        </p:txBody>
      </p:sp>
      <p:pic>
        <p:nvPicPr>
          <p:cNvPr id="4" name="Picture 3"/>
          <p:cNvPicPr>
            <a:picLocks noChangeAspect="1"/>
          </p:cNvPicPr>
          <p:nvPr/>
        </p:nvPicPr>
        <p:blipFill>
          <a:blip r:embed="rId2"/>
          <a:stretch>
            <a:fillRect/>
          </a:stretch>
        </p:blipFill>
        <p:spPr>
          <a:xfrm>
            <a:off x="7449312" y="2456523"/>
            <a:ext cx="4257989" cy="2819478"/>
          </a:xfrm>
          <a:prstGeom prst="rect">
            <a:avLst/>
          </a:prstGeom>
        </p:spPr>
      </p:pic>
      <p:sp>
        <p:nvSpPr>
          <p:cNvPr id="5" name="Rectangle 4"/>
          <p:cNvSpPr/>
          <p:nvPr/>
        </p:nvSpPr>
        <p:spPr>
          <a:xfrm>
            <a:off x="7229682" y="5410937"/>
            <a:ext cx="4697247" cy="369332"/>
          </a:xfrm>
          <a:prstGeom prst="rect">
            <a:avLst/>
          </a:prstGeom>
        </p:spPr>
        <p:txBody>
          <a:bodyPr wrap="non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CDC Global</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CC BY 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8152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commended Immunizations for Children from Birth Through 6 Years Old"/>
          <p:cNvPicPr/>
          <p:nvPr/>
        </p:nvPicPr>
        <p:blipFill rotWithShape="1">
          <a:blip r:embed="rId2"/>
          <a:srcRect b="27015"/>
          <a:stretch/>
        </p:blipFill>
        <p:spPr>
          <a:xfrm>
            <a:off x="1019428" y="0"/>
            <a:ext cx="10148444" cy="6204585"/>
          </a:xfrm>
          <a:prstGeom prst="rect">
            <a:avLst/>
          </a:prstGeom>
          <a:ln>
            <a:solidFill>
              <a:schemeClr val="accent1"/>
            </a:solidFill>
          </a:ln>
        </p:spPr>
      </p:pic>
      <p:sp>
        <p:nvSpPr>
          <p:cNvPr id="5" name="Rectangle 4"/>
          <p:cNvSpPr/>
          <p:nvPr/>
        </p:nvSpPr>
        <p:spPr>
          <a:xfrm>
            <a:off x="4080855" y="6204585"/>
            <a:ext cx="4025589" cy="369332"/>
          </a:xfrm>
          <a:prstGeom prst="rect">
            <a:avLst/>
          </a:prstGeom>
        </p:spPr>
        <p:txBody>
          <a:bodyPr wrap="non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Image</a:t>
            </a:r>
            <a:r>
              <a:rPr lang="en-US" dirty="0">
                <a:latin typeface="Calibri" panose="020F0502020204030204" pitchFamily="34" charset="0"/>
                <a:ea typeface="Calibri" panose="020F0502020204030204" pitchFamily="34" charset="0"/>
                <a:cs typeface="Times New Roman" panose="02020603050405020304" pitchFamily="18" charset="0"/>
              </a:rPr>
              <a:t> by the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CDC</a:t>
            </a:r>
            <a:r>
              <a:rPr lang="en-US" dirty="0">
                <a:latin typeface="Calibri" panose="020F0502020204030204" pitchFamily="34" charset="0"/>
                <a:ea typeface="Calibri" panose="020F0502020204030204" pitchFamily="34" charset="0"/>
                <a:cs typeface="Times New Roman" panose="02020603050405020304" pitchFamily="18" charset="0"/>
              </a:rPr>
              <a:t> is in the public domain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6379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7963"/>
            <a:ext cx="9144000" cy="1925637"/>
          </a:xfrm>
        </p:spPr>
        <p:txBody>
          <a:bodyPr/>
          <a:lstStyle/>
          <a:p>
            <a:r>
              <a:rPr lang="en-US" dirty="0" smtClean="0"/>
              <a:t>Safety in Infancy and Toddlerhood</a:t>
            </a:r>
            <a:endParaRPr lang="en-US" dirty="0"/>
          </a:p>
        </p:txBody>
      </p:sp>
      <p:pic>
        <p:nvPicPr>
          <p:cNvPr id="4098" name="Picture 2" descr="water person girl play splash child baking infant toddler skin curious the child pretty baby the age of el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982" y="2271183"/>
            <a:ext cx="5110035" cy="3645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49952" y="6053924"/>
            <a:ext cx="1828800" cy="369332"/>
          </a:xfrm>
          <a:prstGeom prst="rect">
            <a:avLst/>
          </a:prstGeom>
          <a:noFill/>
        </p:spPr>
        <p:txBody>
          <a:bodyPr wrap="square" rtlCol="0">
            <a:spAutoFit/>
          </a:bodyPr>
          <a:lstStyle/>
          <a:p>
            <a:r>
              <a:rPr lang="en-US" dirty="0" smtClean="0">
                <a:hlinkClick r:id="rId3"/>
              </a:rPr>
              <a:t>Image</a:t>
            </a:r>
            <a:r>
              <a:rPr lang="en-US" dirty="0" smtClean="0"/>
              <a:t> on </a:t>
            </a:r>
            <a:r>
              <a:rPr lang="en-US" dirty="0" smtClean="0">
                <a:hlinkClick r:id="rId4"/>
              </a:rPr>
              <a:t>pxhere</a:t>
            </a:r>
            <a:endParaRPr lang="en-US" dirty="0"/>
          </a:p>
        </p:txBody>
      </p:sp>
    </p:spTree>
    <p:extLst>
      <p:ext uri="{BB962C8B-B14F-4D97-AF65-F5344CB8AC3E}">
        <p14:creationId xmlns:p14="http://schemas.microsoft.com/office/powerpoint/2010/main" val="2803976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Safety</a:t>
            </a:r>
            <a:endParaRPr lang="en-US" dirty="0"/>
          </a:p>
        </p:txBody>
      </p:sp>
      <p:sp>
        <p:nvSpPr>
          <p:cNvPr id="5" name="Content Placeholder 4"/>
          <p:cNvSpPr>
            <a:spLocks noGrp="1"/>
          </p:cNvSpPr>
          <p:nvPr>
            <p:ph idx="1"/>
          </p:nvPr>
        </p:nvSpPr>
        <p:spPr>
          <a:xfrm>
            <a:off x="5900928" y="1825625"/>
            <a:ext cx="5596128" cy="4351338"/>
          </a:xfrm>
        </p:spPr>
        <p:txBody>
          <a:bodyPr/>
          <a:lstStyle/>
          <a:p>
            <a:r>
              <a:rPr lang="en-US" dirty="0" smtClean="0"/>
              <a:t>Must protect children from injuries due to</a:t>
            </a:r>
          </a:p>
          <a:p>
            <a:pPr lvl="1"/>
            <a:r>
              <a:rPr lang="en-US" dirty="0" smtClean="0"/>
              <a:t>Suffocation</a:t>
            </a:r>
          </a:p>
          <a:p>
            <a:pPr lvl="1"/>
            <a:r>
              <a:rPr lang="en-US" dirty="0" smtClean="0"/>
              <a:t>Drowning</a:t>
            </a:r>
          </a:p>
          <a:p>
            <a:pPr lvl="1"/>
            <a:r>
              <a:rPr lang="en-US" dirty="0" smtClean="0"/>
              <a:t>Fire/burns</a:t>
            </a:r>
          </a:p>
          <a:p>
            <a:pPr lvl="1"/>
            <a:r>
              <a:rPr lang="en-US" dirty="0" smtClean="0"/>
              <a:t>Falls</a:t>
            </a:r>
          </a:p>
          <a:p>
            <a:pPr lvl="1"/>
            <a:r>
              <a:rPr lang="en-US" dirty="0" smtClean="0"/>
              <a:t>Poisoning</a:t>
            </a:r>
            <a:endParaRPr lang="en-US" dirty="0"/>
          </a:p>
        </p:txBody>
      </p:sp>
      <p:pic>
        <p:nvPicPr>
          <p:cNvPr id="2050" name="Picture 2" descr="Image result for baby gate on stai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53985"/>
            <a:ext cx="4504848" cy="30032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1665" y="5401056"/>
            <a:ext cx="5218176" cy="369332"/>
          </a:xfrm>
          <a:prstGeom prst="rect">
            <a:avLst/>
          </a:prstGeom>
          <a:noFill/>
        </p:spPr>
        <p:txBody>
          <a:bodyPr wrap="square" rtlCol="0">
            <a:spAutoFit/>
          </a:bodyPr>
          <a:lstStyle/>
          <a:p>
            <a:r>
              <a:rPr lang="en-US" dirty="0" smtClean="0">
                <a:hlinkClick r:id="rId3"/>
              </a:rPr>
              <a:t>Image</a:t>
            </a:r>
            <a:r>
              <a:rPr lang="en-US" dirty="0" smtClean="0"/>
              <a:t> by </a:t>
            </a:r>
            <a:r>
              <a:rPr lang="en-US" dirty="0" smtClean="0">
                <a:hlinkClick r:id="rId3"/>
              </a:rPr>
              <a:t>Your Best Digs </a:t>
            </a:r>
            <a:r>
              <a:rPr lang="en-US" dirty="0" smtClean="0"/>
              <a:t>is licensed under </a:t>
            </a:r>
            <a:r>
              <a:rPr lang="en-US" dirty="0" smtClean="0">
                <a:hlinkClick r:id="rId4"/>
              </a:rPr>
              <a:t>CC BY 2.0</a:t>
            </a:r>
            <a:endParaRPr lang="en-US" dirty="0"/>
          </a:p>
        </p:txBody>
      </p:sp>
    </p:spTree>
    <p:extLst>
      <p:ext uri="{BB962C8B-B14F-4D97-AF65-F5344CB8AC3E}">
        <p14:creationId xmlns:p14="http://schemas.microsoft.com/office/powerpoint/2010/main" val="2384891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181" y="1715897"/>
            <a:ext cx="2453640" cy="3304667"/>
          </a:xfrm>
        </p:spPr>
        <p:txBody>
          <a:bodyPr/>
          <a:lstStyle/>
          <a:p>
            <a:r>
              <a:rPr lang="en-US" dirty="0" smtClean="0"/>
              <a:t>Car Seat Safety</a:t>
            </a:r>
            <a:endParaRPr lang="en-US" dirty="0"/>
          </a:p>
        </p:txBody>
      </p:sp>
      <p:pic>
        <p:nvPicPr>
          <p:cNvPr id="4" name="Picture 3" descr="This graphic explains when to use a car seat, booster seat or seat belt. REAR-FACING CAR SEAT: Birth up to Age 2* Buckle children in a rear-facing seat until age 2 of when they reach the upper weight or height limit of that seat. FORWARD-FACING CAR SEAT: Age 2 up to at least age 5* When children outgrow their rear-facing seat, they should be buckled in a forward-facing car seat until at least age 5 or when they reach the upper weight or height limit of that seat. BOOSTER SEAT: Age 5 up until seat belts fit properly* Once children outgrow their forward-facing seat, they should be buckled in a booster seat until seat belts fit properly. The recommended height for proper seat belt fit is 57 inches tall. SEAT BELT: Once seat belts fit properly without a seat belt. Children no longer need to use a booster seat once seat belts fit them properly. Seat belts fit properly when the lap belt lays across the upper thighs (not the stomach) and the shoulder belt lays across the chest (not the neck). Keep children ages 12 and under in the back seat. Never place a car seat in front of an active air bag. *Recommended age ranges for each seat type vary to account for differences in child growth and height/weight limits of car seats and booster seats. Use the car seat or booster seat ownerâs manual to check installation and the seat height/weight limits, and proper seat use. Child safety seat recommendations: American Academy of Pediatrics. Graphic design: adapted from National Highway Traffic Safety Administration."/>
          <p:cNvPicPr/>
          <p:nvPr/>
        </p:nvPicPr>
        <p:blipFill>
          <a:blip r:embed="rId2">
            <a:extLst>
              <a:ext uri="{28A0092B-C50C-407E-A947-70E740481C1C}">
                <a14:useLocalDpi xmlns:a14="http://schemas.microsoft.com/office/drawing/2010/main" val="0"/>
              </a:ext>
            </a:extLst>
          </a:blip>
          <a:srcRect/>
          <a:stretch>
            <a:fillRect/>
          </a:stretch>
        </p:blipFill>
        <p:spPr bwMode="auto">
          <a:xfrm>
            <a:off x="3395821" y="48958"/>
            <a:ext cx="7610158" cy="6858000"/>
          </a:xfrm>
          <a:prstGeom prst="rect">
            <a:avLst/>
          </a:prstGeom>
          <a:noFill/>
          <a:ln>
            <a:noFill/>
          </a:ln>
        </p:spPr>
      </p:pic>
    </p:spTree>
    <p:extLst>
      <p:ext uri="{BB962C8B-B14F-4D97-AF65-F5344CB8AC3E}">
        <p14:creationId xmlns:p14="http://schemas.microsoft.com/office/powerpoint/2010/main" val="905286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a:t>
            </a:r>
            <a:endParaRPr lang="en-US" dirty="0"/>
          </a:p>
        </p:txBody>
      </p:sp>
      <p:sp>
        <p:nvSpPr>
          <p:cNvPr id="3" name="Content Placeholder 2"/>
          <p:cNvSpPr>
            <a:spLocks noGrp="1"/>
          </p:cNvSpPr>
          <p:nvPr>
            <p:ph idx="1"/>
          </p:nvPr>
        </p:nvSpPr>
        <p:spPr/>
        <p:txBody>
          <a:bodyPr/>
          <a:lstStyle/>
          <a:p>
            <a:r>
              <a:rPr lang="en-US" dirty="0" smtClean="0"/>
              <a:t>16.5 hours at birth </a:t>
            </a:r>
          </a:p>
          <a:p>
            <a:r>
              <a:rPr lang="en-US" dirty="0" smtClean="0"/>
              <a:t>15 hours at 1 month</a:t>
            </a:r>
          </a:p>
          <a:p>
            <a:r>
              <a:rPr lang="en-US" dirty="0" smtClean="0"/>
              <a:t>14 by 6 months</a:t>
            </a:r>
          </a:p>
          <a:p>
            <a:r>
              <a:rPr lang="en-US" dirty="0" smtClean="0"/>
              <a:t>By 2, around 10 hours</a:t>
            </a:r>
          </a:p>
          <a:p>
            <a:r>
              <a:rPr lang="en-US" dirty="0" smtClean="0"/>
              <a:t>Go from 50% in REM to 25-30%</a:t>
            </a:r>
          </a:p>
        </p:txBody>
      </p:sp>
      <p:pic>
        <p:nvPicPr>
          <p:cNvPr id="3078" name="Picture 6" descr="Image result for sleeping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85" y="1692452"/>
            <a:ext cx="4898263" cy="32527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83385" y="5080142"/>
            <a:ext cx="5084065" cy="369332"/>
          </a:xfrm>
          <a:prstGeom prst="rect">
            <a:avLst/>
          </a:prstGeom>
          <a:noFill/>
        </p:spPr>
        <p:txBody>
          <a:bodyPr wrap="square" rtlCol="0">
            <a:spAutoFit/>
          </a:bodyPr>
          <a:lstStyle/>
          <a:p>
            <a:r>
              <a:rPr lang="en-US" dirty="0" smtClean="0">
                <a:hlinkClick r:id="rId3"/>
              </a:rPr>
              <a:t>Image</a:t>
            </a:r>
            <a:r>
              <a:rPr lang="en-US" dirty="0" smtClean="0"/>
              <a:t> by </a:t>
            </a:r>
            <a:r>
              <a:rPr lang="en-US" dirty="0" smtClean="0">
                <a:hlinkClick r:id="rId3"/>
              </a:rPr>
              <a:t>Sudipta Mallick </a:t>
            </a:r>
            <a:r>
              <a:rPr lang="en-US" dirty="0" smtClean="0"/>
              <a:t>is licensed under </a:t>
            </a:r>
            <a:r>
              <a:rPr lang="en-US" dirty="0" smtClean="0">
                <a:hlinkClick r:id="rId4"/>
              </a:rPr>
              <a:t>CC BY 2.0</a:t>
            </a:r>
            <a:endParaRPr lang="en-US" dirty="0"/>
          </a:p>
        </p:txBody>
      </p:sp>
    </p:spTree>
    <p:extLst>
      <p:ext uri="{BB962C8B-B14F-4D97-AF65-F5344CB8AC3E}">
        <p14:creationId xmlns:p14="http://schemas.microsoft.com/office/powerpoint/2010/main" val="2857818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Sleep</a:t>
            </a:r>
            <a:endParaRPr lang="en-US" dirty="0"/>
          </a:p>
        </p:txBody>
      </p:sp>
      <p:sp>
        <p:nvSpPr>
          <p:cNvPr id="3" name="Content Placeholder 2"/>
          <p:cNvSpPr>
            <a:spLocks noGrp="1"/>
          </p:cNvSpPr>
          <p:nvPr>
            <p:ph idx="1"/>
          </p:nvPr>
        </p:nvSpPr>
        <p:spPr/>
        <p:txBody>
          <a:bodyPr/>
          <a:lstStyle/>
          <a:p>
            <a:r>
              <a:rPr lang="en-US" dirty="0" smtClean="0"/>
              <a:t>Important to follow recommendations to reduce the risk of Sudden Infant Death Syndrome</a:t>
            </a:r>
          </a:p>
          <a:p>
            <a:pPr marL="0" indent="0">
              <a:buNone/>
            </a:pPr>
            <a:endParaRPr lang="en-US" dirty="0" smtClean="0"/>
          </a:p>
        </p:txBody>
      </p:sp>
      <p:pic>
        <p:nvPicPr>
          <p:cNvPr id="4" name="Picture 3" descr="Baby sleeping"/>
          <p:cNvPicPr/>
          <p:nvPr/>
        </p:nvPicPr>
        <p:blipFill>
          <a:blip r:embed="rId2"/>
          <a:stretch>
            <a:fillRect/>
          </a:stretch>
        </p:blipFill>
        <p:spPr>
          <a:xfrm>
            <a:off x="3674395" y="3330036"/>
            <a:ext cx="4843209" cy="2749391"/>
          </a:xfrm>
          <a:prstGeom prst="rect">
            <a:avLst/>
          </a:prstGeom>
        </p:spPr>
      </p:pic>
      <p:sp>
        <p:nvSpPr>
          <p:cNvPr id="5" name="Rectangle 4"/>
          <p:cNvSpPr/>
          <p:nvPr/>
        </p:nvSpPr>
        <p:spPr>
          <a:xfrm>
            <a:off x="3169920" y="6211669"/>
            <a:ext cx="6096000" cy="646331"/>
          </a:xfrm>
          <a:prstGeom prst="rect">
            <a:avLst/>
          </a:prstGeom>
        </p:spPr>
        <p:txBody>
          <a:bodyPr>
            <a:spAutoFit/>
          </a:bodyPr>
          <a:lstStyle/>
          <a:p>
            <a:pPr algn="ctr"/>
            <a:r>
              <a:rPr lang="en-US" u="sng" dirty="0">
                <a:solidFill>
                  <a:srgbClr val="0563C1"/>
                </a:solidFill>
                <a:latin typeface="Calibri" panose="020F0502020204030204" pitchFamily="34" charset="0"/>
                <a:ea typeface="Times New Roman" panose="02020603050405020304" pitchFamily="18" charset="0"/>
                <a:hlinkClick r:id="rId3"/>
              </a:rPr>
              <a:t>Image</a:t>
            </a:r>
            <a:r>
              <a:rPr lang="en-US" dirty="0">
                <a:latin typeface="Calibri" panose="020F0502020204030204" pitchFamily="34" charset="0"/>
                <a:ea typeface="Times New Roman" panose="02020603050405020304" pitchFamily="18" charset="0"/>
              </a:rPr>
              <a:t> by the </a:t>
            </a:r>
            <a:r>
              <a:rPr lang="en-US" u="sng" dirty="0">
                <a:solidFill>
                  <a:srgbClr val="0563C1"/>
                </a:solidFill>
                <a:latin typeface="Calibri" panose="020F0502020204030204" pitchFamily="34" charset="0"/>
                <a:ea typeface="Times New Roman" panose="02020603050405020304" pitchFamily="18" charset="0"/>
                <a:hlinkClick r:id="rId4"/>
              </a:rPr>
              <a:t>U.S. Department of Health and Human Services</a:t>
            </a:r>
            <a:r>
              <a:rPr lang="en-US" dirty="0">
                <a:latin typeface="Calibri" panose="020F0502020204030204" pitchFamily="34" charset="0"/>
                <a:ea typeface="Times New Roman" panose="02020603050405020304" pitchFamily="18" charset="0"/>
              </a:rPr>
              <a:t> is in the public domain</a:t>
            </a:r>
            <a:endParaRPr lang="en-US" dirty="0"/>
          </a:p>
        </p:txBody>
      </p:sp>
    </p:spTree>
    <p:extLst>
      <p:ext uri="{BB962C8B-B14F-4D97-AF65-F5344CB8AC3E}">
        <p14:creationId xmlns:p14="http://schemas.microsoft.com/office/powerpoint/2010/main" val="4260122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sz="2800" dirty="0" smtClean="0">
                <a:solidFill>
                  <a:schemeClr val="tx1"/>
                </a:solidFill>
              </a:rPr>
              <a:t>This PowerPoint was created by Jennifer Paris. Except where otherwise noted, it is licensed </a:t>
            </a:r>
            <a:r>
              <a:rPr lang="en-US" altLang="en-US" sz="2800" dirty="0">
                <a:solidFill>
                  <a:schemeClr val="tx1"/>
                </a:solidFill>
              </a:rPr>
              <a:t>under a </a:t>
            </a:r>
            <a:r>
              <a:rPr lang="en-US" altLang="en-US" sz="2800" dirty="0">
                <a:solidFill>
                  <a:schemeClr val="tx1"/>
                </a:solidFill>
                <a:hlinkClick r:id="rId2"/>
              </a:rPr>
              <a:t>Creative Commons Attribution 4.0 International License</a:t>
            </a:r>
            <a:r>
              <a:rPr lang="en-US" altLang="en-US" sz="2800" dirty="0">
                <a:solidFill>
                  <a:schemeClr val="tx1"/>
                </a:solidFill>
              </a:rPr>
              <a:t>.</a:t>
            </a:r>
            <a:r>
              <a:rPr kumimoji="0" lang="en-US" altLang="en-US" sz="2800" b="0" i="0" u="none" strike="noStrike" cap="none" normalizeH="0" baseline="0" dirty="0" smtClean="0">
                <a:ln>
                  <a:noFill/>
                </a:ln>
                <a:solidFill>
                  <a:schemeClr val="tx1"/>
                </a:solidFill>
                <a:effectLst/>
              </a:rPr>
              <a:t> </a:t>
            </a:r>
            <a:endParaRPr lang="en-US" altLang="en-US" sz="2800" dirty="0">
              <a:solidFill>
                <a:schemeClr val="tx1"/>
              </a:solidFill>
            </a:endParaRPr>
          </a:p>
          <a:p>
            <a:endParaRPr lang="en-US" dirty="0"/>
          </a:p>
        </p:txBody>
      </p:sp>
      <p:pic>
        <p:nvPicPr>
          <p:cNvPr id="7" name="Picture 6"/>
          <p:cNvPicPr>
            <a:picLocks noChangeAspect="1"/>
          </p:cNvPicPr>
          <p:nvPr/>
        </p:nvPicPr>
        <p:blipFill>
          <a:blip r:embed="rId3"/>
          <a:stretch>
            <a:fillRect/>
          </a:stretch>
        </p:blipFill>
        <p:spPr>
          <a:xfrm>
            <a:off x="4176712" y="2468729"/>
            <a:ext cx="3838575" cy="1343025"/>
          </a:xfrm>
          <a:prstGeom prst="rect">
            <a:avLst/>
          </a:prstGeom>
        </p:spPr>
      </p:pic>
    </p:spTree>
    <p:extLst>
      <p:ext uri="{BB962C8B-B14F-4D97-AF65-F5344CB8AC3E}">
        <p14:creationId xmlns:p14="http://schemas.microsoft.com/office/powerpoint/2010/main" val="1421702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6108192" y="1825625"/>
            <a:ext cx="5245608" cy="4351338"/>
          </a:xfrm>
        </p:spPr>
        <p:txBody>
          <a:bodyPr/>
          <a:lstStyle/>
          <a:p>
            <a:r>
              <a:rPr lang="en-US" dirty="0" smtClean="0"/>
              <a:t>This age has received the most attention</a:t>
            </a:r>
          </a:p>
          <a:p>
            <a:r>
              <a:rPr lang="en-US" dirty="0" smtClean="0"/>
              <a:t>The changes are dramatic</a:t>
            </a:r>
          </a:p>
          <a:p>
            <a:r>
              <a:rPr lang="en-US" dirty="0" smtClean="0"/>
              <a:t>Is the significance overstated though?</a:t>
            </a:r>
          </a:p>
          <a:p>
            <a:endParaRPr lang="en-US" dirty="0"/>
          </a:p>
        </p:txBody>
      </p:sp>
      <p:pic>
        <p:nvPicPr>
          <p:cNvPr id="4" name="Picture 3"/>
          <p:cNvPicPr>
            <a:picLocks noChangeAspect="1"/>
          </p:cNvPicPr>
          <p:nvPr/>
        </p:nvPicPr>
        <p:blipFill>
          <a:blip r:embed="rId2"/>
          <a:stretch>
            <a:fillRect/>
          </a:stretch>
        </p:blipFill>
        <p:spPr>
          <a:xfrm>
            <a:off x="472439" y="2039112"/>
            <a:ext cx="5207507" cy="3471671"/>
          </a:xfrm>
          <a:prstGeom prst="rect">
            <a:avLst/>
          </a:prstGeom>
        </p:spPr>
      </p:pic>
      <p:sp>
        <p:nvSpPr>
          <p:cNvPr id="5" name="Rectangle 4"/>
          <p:cNvSpPr/>
          <p:nvPr/>
        </p:nvSpPr>
        <p:spPr>
          <a:xfrm>
            <a:off x="1284483" y="5674541"/>
            <a:ext cx="3583417" cy="369332"/>
          </a:xfrm>
          <a:prstGeom prst="rect">
            <a:avLst/>
          </a:prstGeom>
        </p:spPr>
        <p:txBody>
          <a:bodyPr wrap="none">
            <a:spAutoFit/>
          </a:bodyPr>
          <a:lstStyle/>
          <a:p>
            <a:pPr algn="ctr">
              <a:spcAft>
                <a:spcPts val="800"/>
              </a:spcAft>
            </a:pPr>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4"/>
              </a:rPr>
              <a:t>Carlo Navarro</a:t>
            </a:r>
            <a:r>
              <a:rPr lang="en-US" dirty="0">
                <a:latin typeface="Calibri" panose="020F0502020204030204" pitchFamily="34" charset="0"/>
                <a:ea typeface="Calibri" panose="020F0502020204030204" pitchFamily="34" charset="0"/>
                <a:cs typeface="Times New Roman" panose="02020603050405020304" pitchFamily="18" charset="0"/>
              </a:rPr>
              <a:t> on </a:t>
            </a:r>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5"/>
              </a:rPr>
              <a:t>Unsplash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607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Growth</a:t>
            </a:r>
            <a:endParaRPr lang="en-US" dirty="0"/>
          </a:p>
        </p:txBody>
      </p:sp>
      <p:sp>
        <p:nvSpPr>
          <p:cNvPr id="3" name="Content Placeholder 2"/>
          <p:cNvSpPr>
            <a:spLocks noGrp="1"/>
          </p:cNvSpPr>
          <p:nvPr>
            <p:ph idx="1"/>
          </p:nvPr>
        </p:nvSpPr>
        <p:spPr>
          <a:xfrm>
            <a:off x="838200" y="1825624"/>
            <a:ext cx="6233160" cy="4855591"/>
          </a:xfrm>
        </p:spPr>
        <p:txBody>
          <a:bodyPr>
            <a:normAutofit lnSpcReduction="10000"/>
          </a:bodyPr>
          <a:lstStyle/>
          <a:p>
            <a:r>
              <a:rPr lang="en-US" dirty="0" smtClean="0"/>
              <a:t>Average of 7.5 pounds and 20 inches at birth</a:t>
            </a:r>
          </a:p>
          <a:p>
            <a:r>
              <a:rPr lang="en-US" dirty="0" smtClean="0"/>
              <a:t>Doubles weight by 4 months</a:t>
            </a:r>
          </a:p>
          <a:p>
            <a:r>
              <a:rPr lang="en-US" dirty="0" smtClean="0"/>
              <a:t>Triples weight by 1 year and is 26 to 32 inches tall</a:t>
            </a:r>
          </a:p>
          <a:p>
            <a:r>
              <a:rPr lang="en-US" dirty="0" smtClean="0"/>
              <a:t>And by age 2, weight quadruples</a:t>
            </a:r>
          </a:p>
          <a:p>
            <a:r>
              <a:rPr lang="en-US" dirty="0" smtClean="0"/>
              <a:t>Sleep is important for growth hormones that are released</a:t>
            </a:r>
          </a:p>
          <a:p>
            <a:endParaRPr lang="en-US" sz="3600" dirty="0" smtClean="0"/>
          </a:p>
        </p:txBody>
      </p:sp>
      <p:pic>
        <p:nvPicPr>
          <p:cNvPr id="4" name="Picture 3" descr="Infant sleeping"/>
          <p:cNvPicPr/>
          <p:nvPr/>
        </p:nvPicPr>
        <p:blipFill>
          <a:blip r:embed="rId2" cstate="hqprint">
            <a:extLst>
              <a:ext uri="{28A0092B-C50C-407E-A947-70E740481C1C}">
                <a14:useLocalDpi xmlns:a14="http://schemas.microsoft.com/office/drawing/2010/main" val="0"/>
              </a:ext>
            </a:extLst>
          </a:blip>
          <a:srcRect/>
          <a:stretch>
            <a:fillRect/>
          </a:stretch>
        </p:blipFill>
        <p:spPr bwMode="auto">
          <a:xfrm rot="5400000">
            <a:off x="7211897" y="1415945"/>
            <a:ext cx="4307438" cy="3531360"/>
          </a:xfrm>
          <a:prstGeom prst="rect">
            <a:avLst/>
          </a:prstGeom>
          <a:noFill/>
          <a:ln>
            <a:noFill/>
          </a:ln>
        </p:spPr>
      </p:pic>
      <p:sp>
        <p:nvSpPr>
          <p:cNvPr id="5" name="Rectangle 4"/>
          <p:cNvSpPr/>
          <p:nvPr/>
        </p:nvSpPr>
        <p:spPr>
          <a:xfrm>
            <a:off x="7643637" y="5351794"/>
            <a:ext cx="3487659" cy="646331"/>
          </a:xfrm>
          <a:prstGeom prst="rect">
            <a:avLst/>
          </a:prstGeom>
        </p:spPr>
        <p:txBody>
          <a:bodyPr wrap="square">
            <a:spAutoFit/>
          </a:bodyPr>
          <a:lstStyle/>
          <a:p>
            <a:pPr algn="ctr">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Image by Andres and Antoinette Ricardo used with permission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618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the Brain</a:t>
            </a:r>
            <a:endParaRPr lang="en-US" dirty="0"/>
          </a:p>
        </p:txBody>
      </p:sp>
      <p:sp>
        <p:nvSpPr>
          <p:cNvPr id="3" name="Content Placeholder 2"/>
          <p:cNvSpPr>
            <a:spLocks noGrp="1"/>
          </p:cNvSpPr>
          <p:nvPr>
            <p:ph idx="1"/>
          </p:nvPr>
        </p:nvSpPr>
        <p:spPr>
          <a:xfrm>
            <a:off x="6644640" y="1825625"/>
            <a:ext cx="5169408" cy="4404487"/>
          </a:xfrm>
        </p:spPr>
        <p:txBody>
          <a:bodyPr/>
          <a:lstStyle/>
          <a:p>
            <a:pPr>
              <a:lnSpc>
                <a:spcPct val="110000"/>
              </a:lnSpc>
            </a:pPr>
            <a:r>
              <a:rPr lang="en-US" dirty="0" smtClean="0"/>
              <a:t>At birth, brain is 25% of adult weight</a:t>
            </a:r>
          </a:p>
          <a:p>
            <a:pPr>
              <a:lnSpc>
                <a:spcPct val="110000"/>
              </a:lnSpc>
            </a:pPr>
            <a:r>
              <a:rPr lang="en-US" dirty="0" smtClean="0"/>
              <a:t>By age 2, it’s 75%!</a:t>
            </a:r>
          </a:p>
          <a:p>
            <a:pPr>
              <a:lnSpc>
                <a:spcPct val="110000"/>
              </a:lnSpc>
            </a:pPr>
            <a:r>
              <a:rPr lang="en-US" dirty="0" smtClean="0"/>
              <a:t>Synaptic blooming and myelination of central nervous system during first two years</a:t>
            </a:r>
            <a:endParaRPr lang="en-US" dirty="0"/>
          </a:p>
        </p:txBody>
      </p:sp>
      <p:pic>
        <p:nvPicPr>
          <p:cNvPr id="4" name="Picture 3" descr="A diagram illustrating the parts of a neuron, including the cell body, the dendrites, the axon, the action potential, the myelin sheath, and th terminal buttons."/>
          <p:cNvPicPr/>
          <p:nvPr/>
        </p:nvPicPr>
        <p:blipFill>
          <a:blip r:embed="rId2"/>
          <a:stretch>
            <a:fillRect/>
          </a:stretch>
        </p:blipFill>
        <p:spPr>
          <a:xfrm>
            <a:off x="327977" y="1825624"/>
            <a:ext cx="6206935" cy="3612007"/>
          </a:xfrm>
          <a:prstGeom prst="rect">
            <a:avLst/>
          </a:prstGeom>
        </p:spPr>
      </p:pic>
    </p:spTree>
    <p:extLst>
      <p:ext uri="{BB962C8B-B14F-4D97-AF65-F5344CB8AC3E}">
        <p14:creationId xmlns:p14="http://schemas.microsoft.com/office/powerpoint/2010/main" val="246696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03" y="71390"/>
            <a:ext cx="10515600" cy="1325563"/>
          </a:xfrm>
        </p:spPr>
        <p:txBody>
          <a:bodyPr/>
          <a:lstStyle/>
          <a:p>
            <a:r>
              <a:rPr lang="en-US" dirty="0" smtClean="0"/>
              <a:t>Reflexes</a:t>
            </a:r>
            <a:endParaRPr lang="en-US" dirty="0"/>
          </a:p>
        </p:txBody>
      </p:sp>
      <p:pic>
        <p:nvPicPr>
          <p:cNvPr id="12" name="Picture 11" descr="Breastfeeding infant"/>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42896" y="1700447"/>
            <a:ext cx="1551749" cy="1772475"/>
          </a:xfrm>
          <a:prstGeom prst="rect">
            <a:avLst/>
          </a:prstGeom>
          <a:noFill/>
          <a:ln>
            <a:noFill/>
          </a:ln>
        </p:spPr>
      </p:pic>
      <p:sp>
        <p:nvSpPr>
          <p:cNvPr id="8" name="Rectangle 7"/>
          <p:cNvSpPr/>
          <p:nvPr/>
        </p:nvSpPr>
        <p:spPr>
          <a:xfrm>
            <a:off x="643724" y="3486457"/>
            <a:ext cx="1750092" cy="646331"/>
          </a:xfrm>
          <a:prstGeom prst="rect">
            <a:avLst/>
          </a:prstGeom>
        </p:spPr>
        <p:txBody>
          <a:bodyPr wrap="square">
            <a:spAutoFit/>
          </a:bodyPr>
          <a:lstStyle/>
          <a:p>
            <a:pPr algn="ct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is in the public domain</a:t>
            </a:r>
            <a:endParaRPr lang="en-US" dirty="0"/>
          </a:p>
        </p:txBody>
      </p:sp>
      <p:sp>
        <p:nvSpPr>
          <p:cNvPr id="9" name="Rectangle 8"/>
          <p:cNvSpPr/>
          <p:nvPr/>
        </p:nvSpPr>
        <p:spPr>
          <a:xfrm>
            <a:off x="865134" y="1239427"/>
            <a:ext cx="1157689" cy="461665"/>
          </a:xfrm>
          <a:prstGeom prst="rect">
            <a:avLst/>
          </a:prstGeom>
        </p:spPr>
        <p:txBody>
          <a:bodyPr wrap="non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Sucking</a:t>
            </a:r>
            <a:endParaRPr lang="en-US" sz="2400" dirty="0"/>
          </a:p>
        </p:txBody>
      </p:sp>
      <p:pic>
        <p:nvPicPr>
          <p:cNvPr id="10" name="Picture 9"/>
          <p:cNvPicPr>
            <a:picLocks noChangeAspect="1"/>
          </p:cNvPicPr>
          <p:nvPr/>
        </p:nvPicPr>
        <p:blipFill>
          <a:blip r:embed="rId4"/>
          <a:stretch>
            <a:fillRect/>
          </a:stretch>
        </p:blipFill>
        <p:spPr>
          <a:xfrm>
            <a:off x="3426047" y="1036526"/>
            <a:ext cx="1696920" cy="1722248"/>
          </a:xfrm>
          <a:prstGeom prst="rect">
            <a:avLst/>
          </a:prstGeom>
        </p:spPr>
      </p:pic>
      <p:sp>
        <p:nvSpPr>
          <p:cNvPr id="11" name="Rectangle 10"/>
          <p:cNvSpPr/>
          <p:nvPr/>
        </p:nvSpPr>
        <p:spPr>
          <a:xfrm>
            <a:off x="3326570" y="2758774"/>
            <a:ext cx="1895873" cy="646331"/>
          </a:xfrm>
          <a:prstGeom prst="rect">
            <a:avLst/>
          </a:prstGeom>
        </p:spPr>
        <p:txBody>
          <a:bodyPr wrap="square">
            <a:spAutoFit/>
          </a:bodyPr>
          <a:lstStyle/>
          <a:p>
            <a:pPr algn="ct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Image</a:t>
            </a:r>
            <a:r>
              <a:rPr lang="en-US" dirty="0">
                <a:latin typeface="Calibri" panose="020F0502020204030204" pitchFamily="34" charset="0"/>
                <a:ea typeface="Calibri" panose="020F0502020204030204" pitchFamily="34" charset="0"/>
                <a:cs typeface="Times New Roman" panose="02020603050405020304" pitchFamily="18" charset="0"/>
              </a:rPr>
              <a:t> is in the public domain</a:t>
            </a:r>
            <a:endParaRPr lang="en-US" dirty="0"/>
          </a:p>
        </p:txBody>
      </p:sp>
      <p:sp>
        <p:nvSpPr>
          <p:cNvPr id="13" name="Rectangle 12"/>
          <p:cNvSpPr/>
          <p:nvPr/>
        </p:nvSpPr>
        <p:spPr>
          <a:xfrm>
            <a:off x="3651867" y="574861"/>
            <a:ext cx="1245277" cy="461665"/>
          </a:xfrm>
          <a:prstGeom prst="rect">
            <a:avLst/>
          </a:prstGeom>
        </p:spPr>
        <p:txBody>
          <a:bodyPr wrap="non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Rooting </a:t>
            </a:r>
            <a:endParaRPr lang="en-US" dirty="0"/>
          </a:p>
        </p:txBody>
      </p:sp>
      <p:pic>
        <p:nvPicPr>
          <p:cNvPr id="19" name="Picture 18" descr="Grasping reflex"/>
          <p:cNvPicPr/>
          <p:nvPr/>
        </p:nvPicPr>
        <p:blipFill>
          <a:blip r:embed="rId6" cstate="hqprint">
            <a:extLst>
              <a:ext uri="{28A0092B-C50C-407E-A947-70E740481C1C}">
                <a14:useLocalDpi xmlns:a14="http://schemas.microsoft.com/office/drawing/2010/main" val="0"/>
              </a:ext>
            </a:extLst>
          </a:blip>
          <a:srcRect/>
          <a:stretch>
            <a:fillRect/>
          </a:stretch>
        </p:blipFill>
        <p:spPr bwMode="auto">
          <a:xfrm flipH="1">
            <a:off x="6214929" y="748929"/>
            <a:ext cx="2066926" cy="1379074"/>
          </a:xfrm>
          <a:prstGeom prst="rect">
            <a:avLst/>
          </a:prstGeom>
          <a:noFill/>
          <a:ln>
            <a:noFill/>
          </a:ln>
        </p:spPr>
      </p:pic>
      <p:sp>
        <p:nvSpPr>
          <p:cNvPr id="14" name="Rectangle 13"/>
          <p:cNvSpPr/>
          <p:nvPr/>
        </p:nvSpPr>
        <p:spPr>
          <a:xfrm>
            <a:off x="6567115" y="279933"/>
            <a:ext cx="1362554" cy="461665"/>
          </a:xfrm>
          <a:prstGeom prst="rect">
            <a:avLst/>
          </a:prstGeom>
        </p:spPr>
        <p:txBody>
          <a:bodyPr wrap="none">
            <a:spAutoFit/>
          </a:bodyPr>
          <a:lstStyle/>
          <a:p>
            <a:pPr algn="ctr"/>
            <a:r>
              <a:rPr lang="en-US" sz="2400" b="1" dirty="0" smtClean="0">
                <a:latin typeface="Calibri" panose="020F0502020204030204" pitchFamily="34" charset="0"/>
                <a:ea typeface="Calibri" panose="020F0502020204030204" pitchFamily="34" charset="0"/>
                <a:cs typeface="Times New Roman" panose="02020603050405020304" pitchFamily="18" charset="0"/>
              </a:rPr>
              <a:t>Grasping</a:t>
            </a:r>
            <a:r>
              <a:rPr lang="en-US" b="1"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15" name="Rectangle 14"/>
          <p:cNvSpPr/>
          <p:nvPr/>
        </p:nvSpPr>
        <p:spPr>
          <a:xfrm>
            <a:off x="5923357" y="2147194"/>
            <a:ext cx="2523744" cy="646331"/>
          </a:xfrm>
          <a:prstGeom prst="rect">
            <a:avLst/>
          </a:prstGeom>
        </p:spPr>
        <p:txBody>
          <a:bodyPr wrap="square">
            <a:spAutoFit/>
          </a:bodyPr>
          <a:lstStyle/>
          <a:p>
            <a:pPr algn="ct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Raul Luna</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CC BY 2.0</a:t>
            </a:r>
            <a:endParaRPr lang="en-US" dirty="0"/>
          </a:p>
        </p:txBody>
      </p:sp>
      <p:pic>
        <p:nvPicPr>
          <p:cNvPr id="22" name="Picture 21" descr="Moro reflex"/>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9196885" y="1341518"/>
            <a:ext cx="2156915" cy="1530796"/>
          </a:xfrm>
          <a:prstGeom prst="rect">
            <a:avLst/>
          </a:prstGeom>
          <a:noFill/>
          <a:ln>
            <a:noFill/>
          </a:ln>
        </p:spPr>
      </p:pic>
      <p:sp>
        <p:nvSpPr>
          <p:cNvPr id="16" name="Rectangle 15"/>
          <p:cNvSpPr/>
          <p:nvPr/>
        </p:nvSpPr>
        <p:spPr>
          <a:xfrm>
            <a:off x="9315212" y="2872314"/>
            <a:ext cx="1920257" cy="646331"/>
          </a:xfrm>
          <a:prstGeom prst="rect">
            <a:avLst/>
          </a:prstGeom>
        </p:spPr>
        <p:txBody>
          <a:bodyPr wrap="square">
            <a:spAutoFit/>
          </a:bodyPr>
          <a:lstStyle/>
          <a:p>
            <a:pPr algn="ct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Image</a:t>
            </a:r>
            <a:r>
              <a:rPr lang="en-US" dirty="0">
                <a:latin typeface="Calibri" panose="020F0502020204030204" pitchFamily="34" charset="0"/>
                <a:ea typeface="Calibri" panose="020F0502020204030204" pitchFamily="34" charset="0"/>
                <a:cs typeface="Times New Roman" panose="02020603050405020304" pitchFamily="18" charset="0"/>
              </a:rPr>
              <a:t> is in the public domain</a:t>
            </a:r>
            <a:endParaRPr lang="en-US" dirty="0"/>
          </a:p>
        </p:txBody>
      </p:sp>
      <p:sp>
        <p:nvSpPr>
          <p:cNvPr id="17" name="Rectangle 16"/>
          <p:cNvSpPr/>
          <p:nvPr/>
        </p:nvSpPr>
        <p:spPr>
          <a:xfrm>
            <a:off x="9830636" y="772539"/>
            <a:ext cx="889411" cy="461665"/>
          </a:xfrm>
          <a:prstGeom prst="rect">
            <a:avLst/>
          </a:prstGeom>
        </p:spPr>
        <p:txBody>
          <a:bodyPr wrap="non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Moro</a:t>
            </a:r>
            <a:endParaRPr lang="en-US" dirty="0"/>
          </a:p>
        </p:txBody>
      </p:sp>
      <p:pic>
        <p:nvPicPr>
          <p:cNvPr id="25" name="Picture 24" descr="tonic neck"/>
          <p:cNvPicPr/>
          <p:nvPr/>
        </p:nvPicPr>
        <p:blipFill>
          <a:blip r:embed="rId12">
            <a:extLst>
              <a:ext uri="{28A0092B-C50C-407E-A947-70E740481C1C}">
                <a14:useLocalDpi xmlns:a14="http://schemas.microsoft.com/office/drawing/2010/main" val="0"/>
              </a:ext>
            </a:extLst>
          </a:blip>
          <a:srcRect/>
          <a:stretch>
            <a:fillRect/>
          </a:stretch>
        </p:blipFill>
        <p:spPr bwMode="auto">
          <a:xfrm>
            <a:off x="5218557" y="3581472"/>
            <a:ext cx="1755018" cy="2237155"/>
          </a:xfrm>
          <a:prstGeom prst="rect">
            <a:avLst/>
          </a:prstGeom>
          <a:noFill/>
          <a:ln>
            <a:noFill/>
          </a:ln>
        </p:spPr>
      </p:pic>
      <p:sp>
        <p:nvSpPr>
          <p:cNvPr id="20" name="Rectangle 19"/>
          <p:cNvSpPr/>
          <p:nvPr/>
        </p:nvSpPr>
        <p:spPr>
          <a:xfrm>
            <a:off x="4987140" y="5809766"/>
            <a:ext cx="2351470" cy="923330"/>
          </a:xfrm>
          <a:prstGeom prst="rect">
            <a:avLst/>
          </a:prstGeom>
        </p:spPr>
        <p:txBody>
          <a:bodyPr wrap="square">
            <a:spAutoFit/>
          </a:bodyPr>
          <a:lstStyle/>
          <a:p>
            <a:pPr algn="ct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tooltip="User:Sgfin (page does not exist)"/>
              </a:rPr>
              <a:t>Samuel Finlayson</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5"/>
              </a:rPr>
              <a:t>CC BY-SA 4.0</a:t>
            </a:r>
            <a:endParaRPr lang="en-US" dirty="0"/>
          </a:p>
        </p:txBody>
      </p:sp>
      <p:sp>
        <p:nvSpPr>
          <p:cNvPr id="21" name="Rectangle 20"/>
          <p:cNvSpPr/>
          <p:nvPr/>
        </p:nvSpPr>
        <p:spPr>
          <a:xfrm>
            <a:off x="5322412" y="3125587"/>
            <a:ext cx="1546257" cy="461665"/>
          </a:xfrm>
          <a:prstGeom prst="rect">
            <a:avLst/>
          </a:prstGeom>
        </p:spPr>
        <p:txBody>
          <a:bodyPr wrap="non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Tonic Neck</a:t>
            </a:r>
            <a:endParaRPr lang="en-US" sz="2400" dirty="0"/>
          </a:p>
        </p:txBody>
      </p:sp>
      <p:pic>
        <p:nvPicPr>
          <p:cNvPr id="28" name="Picture 27" descr="stepping reflex"/>
          <p:cNvPicPr/>
          <p:nvPr/>
        </p:nvPicPr>
        <p:blipFill rotWithShape="1">
          <a:blip r:embed="rId16">
            <a:extLst>
              <a:ext uri="{28A0092B-C50C-407E-A947-70E740481C1C}">
                <a14:useLocalDpi xmlns:a14="http://schemas.microsoft.com/office/drawing/2010/main" val="0"/>
              </a:ext>
            </a:extLst>
          </a:blip>
          <a:srcRect t="38782"/>
          <a:stretch/>
        </p:blipFill>
        <p:spPr bwMode="auto">
          <a:xfrm>
            <a:off x="8212829" y="4166413"/>
            <a:ext cx="1930454" cy="1905595"/>
          </a:xfrm>
          <a:prstGeom prst="rect">
            <a:avLst/>
          </a:prstGeom>
          <a:noFill/>
          <a:ln>
            <a:noFill/>
          </a:ln>
          <a:extLst>
            <a:ext uri="{53640926-AAD7-44D8-BBD7-CCE9431645EC}">
              <a14:shadowObscured xmlns:a14="http://schemas.microsoft.com/office/drawing/2010/main"/>
            </a:ext>
          </a:extLst>
        </p:spPr>
      </p:pic>
      <p:sp>
        <p:nvSpPr>
          <p:cNvPr id="24" name="Rectangle 23"/>
          <p:cNvSpPr/>
          <p:nvPr/>
        </p:nvSpPr>
        <p:spPr>
          <a:xfrm>
            <a:off x="8447101" y="3724289"/>
            <a:ext cx="1306191" cy="461665"/>
          </a:xfrm>
          <a:prstGeom prst="rect">
            <a:avLst/>
          </a:prstGeom>
        </p:spPr>
        <p:txBody>
          <a:bodyPr wrap="none">
            <a:spAutoFit/>
          </a:body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Stepping</a:t>
            </a:r>
            <a:endParaRPr lang="en-US" dirty="0"/>
          </a:p>
        </p:txBody>
      </p:sp>
      <p:sp>
        <p:nvSpPr>
          <p:cNvPr id="26" name="Rectangle 25"/>
          <p:cNvSpPr/>
          <p:nvPr/>
        </p:nvSpPr>
        <p:spPr>
          <a:xfrm>
            <a:off x="8281855" y="6086765"/>
            <a:ext cx="1725185" cy="646331"/>
          </a:xfrm>
          <a:prstGeom prst="rect">
            <a:avLst/>
          </a:prstGeom>
        </p:spPr>
        <p:txBody>
          <a:bodyPr wrap="square">
            <a:spAutoFit/>
          </a:bodyPr>
          <a:lstStyle/>
          <a:p>
            <a:pPr algn="ct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7"/>
              </a:rPr>
              <a:t>Image</a:t>
            </a:r>
            <a:r>
              <a:rPr lang="en-US" dirty="0">
                <a:latin typeface="Calibri" panose="020F0502020204030204" pitchFamily="34" charset="0"/>
                <a:ea typeface="Calibri" panose="020F0502020204030204" pitchFamily="34" charset="0"/>
                <a:cs typeface="Times New Roman" panose="02020603050405020304" pitchFamily="18" charset="0"/>
              </a:rPr>
              <a:t> is in the public domain</a:t>
            </a:r>
            <a:endParaRPr lang="en-US" dirty="0"/>
          </a:p>
        </p:txBody>
      </p:sp>
      <p:pic>
        <p:nvPicPr>
          <p:cNvPr id="33" name="Picture 32" descr="Babinski reflex"/>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1905400" y="4445379"/>
            <a:ext cx="2073903" cy="1708427"/>
          </a:xfrm>
          <a:prstGeom prst="rect">
            <a:avLst/>
          </a:prstGeom>
          <a:noFill/>
          <a:ln>
            <a:noFill/>
          </a:ln>
        </p:spPr>
      </p:pic>
      <p:sp>
        <p:nvSpPr>
          <p:cNvPr id="27" name="Rectangle 26"/>
          <p:cNvSpPr/>
          <p:nvPr/>
        </p:nvSpPr>
        <p:spPr>
          <a:xfrm>
            <a:off x="1271286" y="6171939"/>
            <a:ext cx="3342130" cy="646331"/>
          </a:xfrm>
          <a:prstGeom prst="rect">
            <a:avLst/>
          </a:prstGeom>
        </p:spPr>
        <p:txBody>
          <a:bodyPr wrap="square">
            <a:spAutoFit/>
          </a:bodyPr>
          <a:lstStyle/>
          <a:p>
            <a:pPr algn="ct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9"/>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0" tooltip="User:Medicus of Borg"/>
              </a:rPr>
              <a:t>Medicus of Borg</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1"/>
              </a:rPr>
              <a:t>CC BY-SA 3.0</a:t>
            </a:r>
            <a:endParaRPr lang="en-US" dirty="0"/>
          </a:p>
        </p:txBody>
      </p:sp>
      <p:sp>
        <p:nvSpPr>
          <p:cNvPr id="29" name="Rectangle 28"/>
          <p:cNvSpPr/>
          <p:nvPr/>
        </p:nvSpPr>
        <p:spPr>
          <a:xfrm>
            <a:off x="2294645" y="3948658"/>
            <a:ext cx="1261885" cy="461665"/>
          </a:xfrm>
          <a:prstGeom prst="rect">
            <a:avLst/>
          </a:prstGeom>
        </p:spPr>
        <p:txBody>
          <a:bodyPr wrap="none">
            <a:spAutoFit/>
          </a:body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Babinski</a:t>
            </a:r>
            <a:endParaRPr lang="en-US" dirty="0"/>
          </a:p>
        </p:txBody>
      </p:sp>
    </p:spTree>
    <p:extLst>
      <p:ext uri="{BB962C8B-B14F-4D97-AF65-F5344CB8AC3E}">
        <p14:creationId xmlns:p14="http://schemas.microsoft.com/office/powerpoint/2010/main" val="2853536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652573090"/>
              </p:ext>
            </p:extLst>
          </p:nvPr>
        </p:nvGraphicFramePr>
        <p:xfrm>
          <a:off x="1062122" y="13960"/>
          <a:ext cx="9635318" cy="6918960"/>
        </p:xfrm>
        <a:graphic>
          <a:graphicData uri="http://schemas.openxmlformats.org/drawingml/2006/table">
            <a:tbl>
              <a:tblPr firstRow="1" firstCol="1" bandRow="1"/>
              <a:tblGrid>
                <a:gridCol w="1919357">
                  <a:extLst>
                    <a:ext uri="{9D8B030D-6E8A-4147-A177-3AD203B41FA5}">
                      <a16:colId xmlns:a16="http://schemas.microsoft.com/office/drawing/2014/main" val="1157609946"/>
                    </a:ext>
                  </a:extLst>
                </a:gridCol>
                <a:gridCol w="7715961">
                  <a:extLst>
                    <a:ext uri="{9D8B030D-6E8A-4147-A177-3AD203B41FA5}">
                      <a16:colId xmlns:a16="http://schemas.microsoft.com/office/drawing/2014/main" val="4269267767"/>
                    </a:ext>
                  </a:extLst>
                </a:gridCol>
              </a:tblGrid>
              <a:tr h="262301">
                <a:tc gridSpan="2">
                  <a:txBody>
                    <a:bodyPr/>
                    <a:lstStyle/>
                    <a:p>
                      <a:pPr marL="0" marR="0" algn="ctr">
                        <a:spcBef>
                          <a:spcPts val="0"/>
                        </a:spcBef>
                        <a:spcAft>
                          <a:spcPts val="1000"/>
                        </a:spcAft>
                      </a:pPr>
                      <a:r>
                        <a:rPr lang="en-US" sz="1800" b="1" dirty="0">
                          <a:effectLst/>
                          <a:latin typeface="Calibri Light" panose="020F0302020204030204" pitchFamily="34" charset="0"/>
                          <a:ea typeface="Calibri" panose="020F0502020204030204" pitchFamily="34" charset="0"/>
                          <a:cs typeface="Times New Roman" panose="02020603050405020304" pitchFamily="18" charset="0"/>
                        </a:rPr>
                        <a:t>Gross Motor Milestones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765" marR="42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B68F"/>
                    </a:solidFill>
                  </a:tcPr>
                </a:tc>
                <a:tc hMerge="1">
                  <a:txBody>
                    <a:bodyPr/>
                    <a:lstStyle/>
                    <a:p>
                      <a:endParaRPr lang="en-US"/>
                    </a:p>
                  </a:txBody>
                  <a:tcPr/>
                </a:tc>
                <a:extLst>
                  <a:ext uri="{0D108BD9-81ED-4DB2-BD59-A6C34878D82A}">
                    <a16:rowId xmlns:a16="http://schemas.microsoft.com/office/drawing/2014/main" val="830307710"/>
                  </a:ext>
                </a:extLst>
              </a:tr>
              <a:tr h="233157">
                <a:tc>
                  <a:txBody>
                    <a:bodyPr/>
                    <a:lstStyle/>
                    <a:p>
                      <a:pPr marL="0" marR="0" algn="ctr">
                        <a:spcBef>
                          <a:spcPts val="0"/>
                        </a:spcBef>
                        <a:spcAft>
                          <a:spcPts val="1000"/>
                        </a:spcAft>
                      </a:pPr>
                      <a:r>
                        <a:rPr lang="en-US" sz="1600" b="1" dirty="0">
                          <a:effectLst/>
                          <a:latin typeface="Calibri Light" panose="020F0302020204030204" pitchFamily="34" charset="0"/>
                          <a:ea typeface="Calibri" panose="020F0502020204030204" pitchFamily="34" charset="0"/>
                          <a:cs typeface="Times New Roman" panose="02020603050405020304" pitchFamily="18" charset="0"/>
                        </a:rPr>
                        <a:t>Typical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765" marR="42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501650" algn="ctr">
                        <a:spcBef>
                          <a:spcPts val="0"/>
                        </a:spcBef>
                        <a:spcAft>
                          <a:spcPts val="1000"/>
                        </a:spcAft>
                      </a:pPr>
                      <a:r>
                        <a:rPr lang="en-US" sz="1600" b="1" dirty="0">
                          <a:effectLst/>
                          <a:latin typeface="Calibri Light" panose="020F0302020204030204" pitchFamily="34" charset="0"/>
                          <a:ea typeface="Calibri" panose="020F0502020204030204" pitchFamily="34" charset="0"/>
                          <a:cs typeface="Times New Roman" panose="02020603050405020304" pitchFamily="18" charset="0"/>
                        </a:rPr>
                        <a:t>What Most Children Do By This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765" marR="42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extLst>
                  <a:ext uri="{0D108BD9-81ED-4DB2-BD59-A6C34878D82A}">
                    <a16:rowId xmlns:a16="http://schemas.microsoft.com/office/drawing/2014/main" val="2747679501"/>
                  </a:ext>
                </a:extLst>
              </a:tr>
              <a:tr h="408024">
                <a:tc>
                  <a:txBody>
                    <a:bodyPr/>
                    <a:lstStyle/>
                    <a:p>
                      <a:pPr marL="0" marR="0">
                        <a:spcBef>
                          <a:spcPts val="0"/>
                        </a:spcBef>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 months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765" marR="42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Can hold head up and begins to push up when lying on tummy</a:t>
                      </a:r>
                    </a:p>
                    <a:p>
                      <a:pPr marL="342900" marR="0" lvl="0" indent="-342900">
                        <a:spcBef>
                          <a:spcPts val="0"/>
                        </a:spcBef>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Makes smoother movements with arms and legs</a:t>
                      </a:r>
                    </a:p>
                  </a:txBody>
                  <a:tcPr marL="42765" marR="42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7360735"/>
                  </a:ext>
                </a:extLst>
              </a:tr>
              <a:tr h="1022459">
                <a:tc>
                  <a:txBody>
                    <a:bodyPr/>
                    <a:lstStyle/>
                    <a:p>
                      <a:pPr marL="0" marR="0">
                        <a:spcBef>
                          <a:spcPts val="0"/>
                        </a:spcBef>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 months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765" marR="42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Holds head steady, unsupported</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Pushes down on legs when feet are on a hard surface</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May be able to roll over from tummy to back</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Brings hands to mouth</a:t>
                      </a:r>
                    </a:p>
                    <a:p>
                      <a:pPr marL="342900" marR="0" lvl="0" indent="-342900">
                        <a:spcBef>
                          <a:spcPts val="0"/>
                        </a:spcBef>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When lying on stomach, pushes up to elbows</a:t>
                      </a:r>
                    </a:p>
                  </a:txBody>
                  <a:tcPr marL="42765" marR="42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149964"/>
                  </a:ext>
                </a:extLst>
              </a:tr>
              <a:tr h="835614">
                <a:tc>
                  <a:txBody>
                    <a:bodyPr/>
                    <a:lstStyle/>
                    <a:p>
                      <a:pPr marL="0" marR="0">
                        <a:spcBef>
                          <a:spcPts val="0"/>
                        </a:spcBef>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6 months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765" marR="42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Rolls over in both directions (front to back, back to front)</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Begins to sit without support</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When standing, supports weight on legs and might bounce</a:t>
                      </a:r>
                    </a:p>
                    <a:p>
                      <a:pPr marL="342900" marR="0" lvl="0" indent="-342900">
                        <a:spcBef>
                          <a:spcPts val="0"/>
                        </a:spcBef>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Rocks back and forth, sometimes crawling backward before moving forward</a:t>
                      </a:r>
                    </a:p>
                  </a:txBody>
                  <a:tcPr marL="42765" marR="42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62375"/>
                  </a:ext>
                </a:extLst>
              </a:tr>
              <a:tr h="1020060">
                <a:tc>
                  <a:txBody>
                    <a:bodyPr/>
                    <a:lstStyle/>
                    <a:p>
                      <a:pPr marL="0" marR="0">
                        <a:spcBef>
                          <a:spcPts val="0"/>
                        </a:spcBef>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9 months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765" marR="42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Stands, holding on</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Can get into sitting position</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Sits without support</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Pulls to stand</a:t>
                      </a:r>
                    </a:p>
                    <a:p>
                      <a:pPr marL="342900" marR="0" lvl="0" indent="-342900">
                        <a:spcBef>
                          <a:spcPts val="0"/>
                        </a:spcBef>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Crawls</a:t>
                      </a:r>
                    </a:p>
                  </a:txBody>
                  <a:tcPr marL="42765" marR="42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556537"/>
                  </a:ext>
                </a:extLst>
              </a:tr>
              <a:tr h="816048">
                <a:tc>
                  <a:txBody>
                    <a:bodyPr/>
                    <a:lstStyle/>
                    <a:p>
                      <a:pPr marL="0" marR="0">
                        <a:spcBef>
                          <a:spcPts val="0"/>
                        </a:spcBef>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 year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765" marR="42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Gets to a sitting position without help</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Pulls up to stand, walks holding on to furniture (“cruising”)</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May take a few steps without holding on</a:t>
                      </a:r>
                    </a:p>
                    <a:p>
                      <a:pPr marL="342900" marR="0" lvl="0" indent="-342900">
                        <a:spcBef>
                          <a:spcPts val="0"/>
                        </a:spcBef>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May stand alone </a:t>
                      </a:r>
                    </a:p>
                  </a:txBody>
                  <a:tcPr marL="42765" marR="42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246950"/>
                  </a:ext>
                </a:extLst>
              </a:tr>
              <a:tr h="816048">
                <a:tc>
                  <a:txBody>
                    <a:bodyPr/>
                    <a:lstStyle/>
                    <a:p>
                      <a:pPr marL="0" marR="0">
                        <a:spcBef>
                          <a:spcPts val="0"/>
                        </a:spcBef>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18 months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765" marR="42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Walks alone </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May walk up steps and run </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Pulls toys while walking </a:t>
                      </a:r>
                    </a:p>
                    <a:p>
                      <a:pPr marL="342900" marR="0" lvl="0" indent="-342900">
                        <a:spcBef>
                          <a:spcPts val="0"/>
                        </a:spcBef>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Can help undress herself </a:t>
                      </a:r>
                    </a:p>
                  </a:txBody>
                  <a:tcPr marL="42765" marR="42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246095"/>
                  </a:ext>
                </a:extLst>
              </a:tr>
              <a:tr h="1224072">
                <a:tc>
                  <a:txBody>
                    <a:bodyPr/>
                    <a:lstStyle/>
                    <a:p>
                      <a:pPr marL="0" marR="0">
                        <a:spcBef>
                          <a:spcPts val="0"/>
                        </a:spcBef>
                        <a:spcAft>
                          <a:spcPts val="10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765" marR="42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Stands on tiptoe </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Kicks a ball </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Begins to run </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Climbs onto and down from furniture without help </a:t>
                      </a:r>
                    </a:p>
                    <a:p>
                      <a:pPr marL="342900" marR="0" lvl="0" indent="-342900">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Walks up and down stairs holding on </a:t>
                      </a:r>
                    </a:p>
                    <a:p>
                      <a:pPr marL="342900" marR="0" lvl="0" indent="-342900">
                        <a:spcBef>
                          <a:spcPts val="0"/>
                        </a:spcBef>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Throws ball overhand </a:t>
                      </a:r>
                    </a:p>
                  </a:txBody>
                  <a:tcPr marL="42765" marR="427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406698"/>
                  </a:ext>
                </a:extLst>
              </a:tr>
            </a:tbl>
          </a:graphicData>
        </a:graphic>
      </p:graphicFrame>
      <p:sp>
        <p:nvSpPr>
          <p:cNvPr id="5" name="Rectangle 1"/>
          <p:cNvSpPr>
            <a:spLocks noChangeArrowheads="1"/>
          </p:cNvSpPr>
          <p:nvPr/>
        </p:nvSpPr>
        <p:spPr bwMode="auto">
          <a:xfrm>
            <a:off x="2817813" y="1822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6661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82620007"/>
              </p:ext>
            </p:extLst>
          </p:nvPr>
        </p:nvGraphicFramePr>
        <p:xfrm>
          <a:off x="1319355" y="0"/>
          <a:ext cx="9503319" cy="6850249"/>
        </p:xfrm>
        <a:graphic>
          <a:graphicData uri="http://schemas.openxmlformats.org/drawingml/2006/table">
            <a:tbl>
              <a:tblPr firstRow="1" firstCol="1" bandRow="1"/>
              <a:tblGrid>
                <a:gridCol w="1621266">
                  <a:extLst>
                    <a:ext uri="{9D8B030D-6E8A-4147-A177-3AD203B41FA5}">
                      <a16:colId xmlns:a16="http://schemas.microsoft.com/office/drawing/2014/main" val="486467712"/>
                    </a:ext>
                  </a:extLst>
                </a:gridCol>
                <a:gridCol w="7882053">
                  <a:extLst>
                    <a:ext uri="{9D8B030D-6E8A-4147-A177-3AD203B41FA5}">
                      <a16:colId xmlns:a16="http://schemas.microsoft.com/office/drawing/2014/main" val="2096137373"/>
                    </a:ext>
                  </a:extLst>
                </a:gridCol>
              </a:tblGrid>
              <a:tr h="219863">
                <a:tc gridSpan="2">
                  <a:txBody>
                    <a:bodyPr/>
                    <a:lstStyle/>
                    <a:p>
                      <a:pPr marL="0" marR="0" algn="ctr">
                        <a:spcBef>
                          <a:spcPts val="0"/>
                        </a:spcBef>
                        <a:spcAft>
                          <a:spcPts val="1000"/>
                        </a:spcAft>
                      </a:pPr>
                      <a:r>
                        <a:rPr lang="en-US" sz="1600" b="1" dirty="0">
                          <a:effectLst/>
                          <a:latin typeface="Calibri Light" panose="020F0302020204030204" pitchFamily="34" charset="0"/>
                          <a:ea typeface="Calibri" panose="020F0502020204030204" pitchFamily="34" charset="0"/>
                          <a:cs typeface="Times New Roman" panose="02020603050405020304" pitchFamily="18" charset="0"/>
                        </a:rPr>
                        <a:t>Fine Motor Milestones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B68F"/>
                    </a:solidFill>
                  </a:tcPr>
                </a:tc>
                <a:tc hMerge="1">
                  <a:txBody>
                    <a:bodyPr/>
                    <a:lstStyle/>
                    <a:p>
                      <a:endParaRPr lang="en-US"/>
                    </a:p>
                  </a:txBody>
                  <a:tcPr/>
                </a:tc>
                <a:extLst>
                  <a:ext uri="{0D108BD9-81ED-4DB2-BD59-A6C34878D82A}">
                    <a16:rowId xmlns:a16="http://schemas.microsoft.com/office/drawing/2014/main" val="2412306576"/>
                  </a:ext>
                </a:extLst>
              </a:tr>
              <a:tr h="196306">
                <a:tc>
                  <a:txBody>
                    <a:bodyPr/>
                    <a:lstStyle/>
                    <a:p>
                      <a:pPr marL="0" marR="0" algn="ctr">
                        <a:spcBef>
                          <a:spcPts val="0"/>
                        </a:spcBef>
                        <a:spcAft>
                          <a:spcPts val="1000"/>
                        </a:spcAft>
                      </a:pPr>
                      <a:r>
                        <a:rPr lang="en-US" sz="1400" b="1" dirty="0">
                          <a:effectLst/>
                          <a:latin typeface="Calibri Light" panose="020F0302020204030204" pitchFamily="34" charset="0"/>
                          <a:ea typeface="Calibri" panose="020F0502020204030204" pitchFamily="34" charset="0"/>
                          <a:cs typeface="Times New Roman" panose="02020603050405020304" pitchFamily="18" charset="0"/>
                        </a:rPr>
                        <a:t>Typical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tc>
                  <a:txBody>
                    <a:bodyPr/>
                    <a:lstStyle/>
                    <a:p>
                      <a:pPr marL="0" marR="501650" algn="ctr">
                        <a:spcBef>
                          <a:spcPts val="0"/>
                        </a:spcBef>
                        <a:spcAft>
                          <a:spcPts val="1000"/>
                        </a:spcAft>
                      </a:pPr>
                      <a:r>
                        <a:rPr lang="en-US" sz="1400" b="1" dirty="0">
                          <a:effectLst/>
                          <a:latin typeface="Calibri Light" panose="020F0302020204030204" pitchFamily="34" charset="0"/>
                          <a:ea typeface="Calibri" panose="020F0502020204030204" pitchFamily="34" charset="0"/>
                          <a:cs typeface="Times New Roman" panose="02020603050405020304" pitchFamily="18" charset="0"/>
                        </a:rPr>
                        <a:t>What Most Children Do By This 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FDFB"/>
                    </a:solidFill>
                  </a:tcPr>
                </a:tc>
                <a:extLst>
                  <a:ext uri="{0D108BD9-81ED-4DB2-BD59-A6C34878D82A}">
                    <a16:rowId xmlns:a16="http://schemas.microsoft.com/office/drawing/2014/main" val="2797259200"/>
                  </a:ext>
                </a:extLst>
              </a:tr>
              <a:tr h="573847">
                <a:tc>
                  <a:txBody>
                    <a:bodyPr/>
                    <a:lstStyle/>
                    <a:p>
                      <a:pPr marL="0" marR="0">
                        <a:spcBef>
                          <a:spcPts val="0"/>
                        </a:spcBef>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2 months </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Grasps reflexively</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Does not reach for objects</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Holds hands in fist</a:t>
                      </a: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8309945"/>
                  </a:ext>
                </a:extLst>
              </a:tr>
              <a:tr h="975262">
                <a:tc>
                  <a:txBody>
                    <a:bodyPr/>
                    <a:lstStyle/>
                    <a:p>
                      <a:pPr marL="0" marR="0">
                        <a:spcBef>
                          <a:spcPts val="0"/>
                        </a:spcBef>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4 months </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Brings hands to mouth</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Uses hands and eyes together, such as seeing a toy and reaching for it</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Follows moving things with eyes from side to side </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Can hold a toy with whole hand (</a:t>
                      </a:r>
                      <a:r>
                        <a:rPr lang="en-US" sz="1350" b="1" dirty="0">
                          <a:effectLst/>
                          <a:latin typeface="Calibri" panose="020F0502020204030204" pitchFamily="34" charset="0"/>
                          <a:ea typeface="Calibri" panose="020F0502020204030204" pitchFamily="34" charset="0"/>
                          <a:cs typeface="Times New Roman" panose="02020603050405020304" pitchFamily="18" charset="0"/>
                        </a:rPr>
                        <a:t>palmar grasp</a:t>
                      </a:r>
                      <a:r>
                        <a:rPr lang="en-US" sz="1350" dirty="0">
                          <a:effectLst/>
                          <a:latin typeface="Calibri" panose="020F0502020204030204" pitchFamily="34" charset="0"/>
                          <a:ea typeface="Calibri" panose="020F0502020204030204" pitchFamily="34" charset="0"/>
                          <a:cs typeface="Times New Roman" panose="02020603050405020304" pitchFamily="18" charset="0"/>
                        </a:rPr>
                        <a:t>)</a:t>
                      </a:r>
                      <a:r>
                        <a:rPr lang="en-US" sz="1350" b="1" dirty="0">
                          <a:effectLst/>
                          <a:latin typeface="Calibri" panose="020F0502020204030204" pitchFamily="34" charset="0"/>
                          <a:ea typeface="Calibri" panose="020F0502020204030204" pitchFamily="34" charset="0"/>
                          <a:cs typeface="Times New Roman" panose="02020603050405020304" pitchFamily="18" charset="0"/>
                        </a:rPr>
                        <a:t> </a:t>
                      </a:r>
                      <a:r>
                        <a:rPr lang="en-US" sz="1350" dirty="0">
                          <a:effectLst/>
                          <a:latin typeface="Calibri" panose="020F0502020204030204" pitchFamily="34" charset="0"/>
                          <a:ea typeface="Calibri" panose="020F0502020204030204" pitchFamily="34" charset="0"/>
                          <a:cs typeface="Times New Roman" panose="02020603050405020304" pitchFamily="18" charset="0"/>
                        </a:rPr>
                        <a:t>and shake it and swing at dangling toys</a:t>
                      </a: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68297"/>
                  </a:ext>
                </a:extLst>
              </a:tr>
              <a:tr h="653046">
                <a:tc>
                  <a:txBody>
                    <a:bodyPr/>
                    <a:lstStyle/>
                    <a:p>
                      <a:pPr marL="0" marR="0">
                        <a:spcBef>
                          <a:spcPts val="0"/>
                        </a:spcBef>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6 months </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Reaches with both arms</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Brings things to mouth </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Begins to pass things from one hand to the other</a:t>
                      </a: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3855735"/>
                  </a:ext>
                </a:extLst>
              </a:tr>
              <a:tr h="573847">
                <a:tc>
                  <a:txBody>
                    <a:bodyPr/>
                    <a:lstStyle/>
                    <a:p>
                      <a:pPr marL="0" marR="0">
                        <a:spcBef>
                          <a:spcPts val="0"/>
                        </a:spcBef>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9 months </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Puts things in her mouth </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Moves things smoothly from one hand to the other </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Picks up things between thumb and index finger (pincer grip</a:t>
                      </a:r>
                      <a:r>
                        <a:rPr lang="en-US" sz="135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662063"/>
                  </a:ext>
                </a:extLst>
              </a:tr>
              <a:tr h="956412">
                <a:tc>
                  <a:txBody>
                    <a:bodyPr/>
                    <a:lstStyle/>
                    <a:p>
                      <a:pPr marL="0" marR="0">
                        <a:spcBef>
                          <a:spcPts val="0"/>
                        </a:spcBef>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1 year </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Reaches with one hand</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Bangs two things together </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Puts things in a container, takes things out of a container </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Lets things go without help </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Pokes with index (pointer) finger </a:t>
                      </a: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608621"/>
                  </a:ext>
                </a:extLst>
              </a:tr>
              <a:tr h="1029956">
                <a:tc>
                  <a:txBody>
                    <a:bodyPr/>
                    <a:lstStyle/>
                    <a:p>
                      <a:pPr marL="0" marR="0">
                        <a:spcBef>
                          <a:spcPts val="0"/>
                        </a:spcBef>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18 months </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Scribbles on his own </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Can help undress herself</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Drinks from a cup</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Eats with a spoon with some accuracy</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Stacks 2-4 objects</a:t>
                      </a: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228073"/>
                  </a:ext>
                </a:extLst>
              </a:tr>
              <a:tr h="1471645">
                <a:tc>
                  <a:txBody>
                    <a:bodyPr/>
                    <a:lstStyle/>
                    <a:p>
                      <a:pPr marL="0" marR="0">
                        <a:spcBef>
                          <a:spcPts val="0"/>
                        </a:spcBef>
                        <a:spcAft>
                          <a:spcPts val="1000"/>
                        </a:spcAft>
                      </a:pPr>
                      <a:r>
                        <a:rPr lang="en-US" sz="1350" b="1" dirty="0">
                          <a:effectLst/>
                          <a:latin typeface="Calibri" panose="020F0502020204030204" pitchFamily="34" charset="0"/>
                          <a:ea typeface="Calibri" panose="020F0502020204030204" pitchFamily="34" charset="0"/>
                          <a:cs typeface="Times New Roman" panose="02020603050405020304" pitchFamily="18" charset="0"/>
                        </a:rPr>
                        <a:t>2 years</a:t>
                      </a:r>
                      <a:endParaRPr lang="en-US"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Builds towers of 4 or more blocks </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Might use one hand more than the other </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Makes copies of straight lines and circles</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Enjoys pouring and filling</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Unbuttons large buttons</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Unzips large zippers</a:t>
                      </a:r>
                    </a:p>
                    <a:p>
                      <a:pPr marL="342900" marR="0" lvl="0" indent="-342900">
                        <a:spcBef>
                          <a:spcPts val="0"/>
                        </a:spcBef>
                        <a:spcAft>
                          <a:spcPts val="0"/>
                        </a:spcAft>
                        <a:buFont typeface="Symbol" panose="05050102010706020507" pitchFamily="18" charset="2"/>
                        <a:buChar char=""/>
                      </a:pPr>
                      <a:r>
                        <a:rPr lang="en-US" sz="1350" dirty="0">
                          <a:effectLst/>
                          <a:latin typeface="Calibri" panose="020F0502020204030204" pitchFamily="34" charset="0"/>
                          <a:ea typeface="Calibri" panose="020F0502020204030204" pitchFamily="34" charset="0"/>
                          <a:cs typeface="Times New Roman" panose="02020603050405020304" pitchFamily="18" charset="0"/>
                        </a:rPr>
                        <a:t>Drinks and feeds self with more accuracy</a:t>
                      </a:r>
                    </a:p>
                  </a:txBody>
                  <a:tcPr marL="45044" marR="450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467597"/>
                  </a:ext>
                </a:extLst>
              </a:tr>
            </a:tbl>
          </a:graphicData>
        </a:graphic>
      </p:graphicFrame>
      <p:sp>
        <p:nvSpPr>
          <p:cNvPr id="5" name="Rectangle 1"/>
          <p:cNvSpPr>
            <a:spLocks noChangeArrowheads="1"/>
          </p:cNvSpPr>
          <p:nvPr/>
        </p:nvSpPr>
        <p:spPr bwMode="auto">
          <a:xfrm>
            <a:off x="2643188" y="181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6459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Capacities - Vision</a:t>
            </a:r>
            <a:endParaRPr lang="en-US" dirty="0"/>
          </a:p>
        </p:txBody>
      </p:sp>
      <p:sp>
        <p:nvSpPr>
          <p:cNvPr id="3" name="Content Placeholder 2"/>
          <p:cNvSpPr>
            <a:spLocks noGrp="1"/>
          </p:cNvSpPr>
          <p:nvPr>
            <p:ph idx="1"/>
          </p:nvPr>
        </p:nvSpPr>
        <p:spPr>
          <a:xfrm>
            <a:off x="5718412" y="1825625"/>
            <a:ext cx="5635388" cy="4351338"/>
          </a:xfrm>
        </p:spPr>
        <p:txBody>
          <a:bodyPr>
            <a:normAutofit lnSpcReduction="10000"/>
          </a:bodyPr>
          <a:lstStyle/>
          <a:p>
            <a:r>
              <a:rPr lang="en-US" dirty="0" smtClean="0"/>
              <a:t>Visual acuity is about 20/400, see around 8-16 inches from face, and have poor color vision at birth</a:t>
            </a:r>
          </a:p>
          <a:p>
            <a:r>
              <a:rPr lang="en-US" dirty="0" smtClean="0">
                <a:sym typeface="Wingdings" panose="05000000000000000000" pitchFamily="2" charset="2"/>
              </a:rPr>
              <a:t>Within months acuity increases to 20/25, color vision fully develops, and gain depth perception</a:t>
            </a:r>
            <a:endParaRPr lang="en-US" dirty="0"/>
          </a:p>
        </p:txBody>
      </p:sp>
      <p:pic>
        <p:nvPicPr>
          <p:cNvPr id="4" name="Picture 3" descr="Infant being bottle-fed"/>
          <p:cNvPicPr/>
          <p:nvPr/>
        </p:nvPicPr>
        <p:blipFill>
          <a:blip r:embed="rId2">
            <a:extLst>
              <a:ext uri="{28A0092B-C50C-407E-A947-70E740481C1C}">
                <a14:useLocalDpi xmlns:a14="http://schemas.microsoft.com/office/drawing/2010/main" val="0"/>
              </a:ext>
            </a:extLst>
          </a:blip>
          <a:srcRect/>
          <a:stretch>
            <a:fillRect/>
          </a:stretch>
        </p:blipFill>
        <p:spPr bwMode="auto">
          <a:xfrm>
            <a:off x="838199" y="1963528"/>
            <a:ext cx="4484427" cy="3290860"/>
          </a:xfrm>
          <a:prstGeom prst="rect">
            <a:avLst/>
          </a:prstGeom>
          <a:noFill/>
          <a:ln>
            <a:noFill/>
          </a:ln>
        </p:spPr>
      </p:pic>
      <p:sp>
        <p:nvSpPr>
          <p:cNvPr id="5" name="Rectangle 4"/>
          <p:cNvSpPr/>
          <p:nvPr/>
        </p:nvSpPr>
        <p:spPr>
          <a:xfrm>
            <a:off x="1461956" y="5342562"/>
            <a:ext cx="3236912" cy="369332"/>
          </a:xfrm>
          <a:prstGeom prst="rect">
            <a:avLst/>
          </a:prstGeom>
        </p:spPr>
        <p:txBody>
          <a:bodyPr wrap="none">
            <a:spAutoFit/>
          </a:bodyPr>
          <a:lstStyle/>
          <a:p>
            <a:pPr algn="ctr">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Ben_Kerckx</a:t>
            </a:r>
            <a:r>
              <a:rPr lang="en-US" dirty="0">
                <a:latin typeface="Calibri" panose="020F0502020204030204" pitchFamily="34" charset="0"/>
                <a:ea typeface="Calibri" panose="020F0502020204030204" pitchFamily="34" charset="0"/>
                <a:cs typeface="Times New Roman" panose="02020603050405020304" pitchFamily="18" charset="0"/>
              </a:rPr>
              <a:t> on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Pixabay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1733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TotalTime>
  <Words>1197</Words>
  <Application>Microsoft Office PowerPoint</Application>
  <PresentationFormat>Widescreen</PresentationFormat>
  <Paragraphs>265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Symbol</vt:lpstr>
      <vt:lpstr>Times New Roman</vt:lpstr>
      <vt:lpstr>Wingdings</vt:lpstr>
      <vt:lpstr>Office Theme</vt:lpstr>
      <vt:lpstr>This PowerPoint</vt:lpstr>
      <vt:lpstr>Physical Development in Infancy &amp; Toddlerhood</vt:lpstr>
      <vt:lpstr>Introduction</vt:lpstr>
      <vt:lpstr>Rapid Growth</vt:lpstr>
      <vt:lpstr>Changes in the Brain</vt:lpstr>
      <vt:lpstr>Reflexes</vt:lpstr>
      <vt:lpstr>PowerPoint Presentation</vt:lpstr>
      <vt:lpstr>PowerPoint Presentation</vt:lpstr>
      <vt:lpstr>Sensory Capacities - Vision</vt:lpstr>
      <vt:lpstr>Sensory Capacities – Other Senses</vt:lpstr>
      <vt:lpstr>Nutrition in Infancy and Toddlerhood</vt:lpstr>
      <vt:lpstr>Nutrition - Breastfeeding</vt:lpstr>
      <vt:lpstr>Nutrition – Alternatives to Breastfeeding </vt:lpstr>
      <vt:lpstr>Introducing Solid Foods</vt:lpstr>
      <vt:lpstr>PowerPoint Presentation</vt:lpstr>
      <vt:lpstr>Toddler Meal Pattern</vt:lpstr>
      <vt:lpstr>Malnutrition</vt:lpstr>
      <vt:lpstr>Health in Infancy and Toddlerhood</vt:lpstr>
      <vt:lpstr>Health</vt:lpstr>
      <vt:lpstr>Shaken Baby Syndrome</vt:lpstr>
      <vt:lpstr>Protecting Health through Immunizations</vt:lpstr>
      <vt:lpstr>PowerPoint Presentation</vt:lpstr>
      <vt:lpstr>Safety in Infancy and Toddlerhood</vt:lpstr>
      <vt:lpstr>Safety</vt:lpstr>
      <vt:lpstr>Car Seat Safety</vt:lpstr>
      <vt:lpstr>Sleep</vt:lpstr>
      <vt:lpstr>Safe Sleep</vt:lpstr>
      <vt:lpstr>PowerPoint Presentation</vt:lpstr>
    </vt:vector>
  </TitlesOfParts>
  <Company>College of the Canyons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Development in Infancy &amp; Toddlerhood</dc:title>
  <dc:creator>Paris, Jennifer</dc:creator>
  <cp:lastModifiedBy>Paris, Jennifer</cp:lastModifiedBy>
  <cp:revision>23</cp:revision>
  <dcterms:created xsi:type="dcterms:W3CDTF">2019-02-21T06:36:30Z</dcterms:created>
  <dcterms:modified xsi:type="dcterms:W3CDTF">2019-09-26T17:32:27Z</dcterms:modified>
</cp:coreProperties>
</file>