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6" r:id="rId2"/>
    <p:sldId id="280" r:id="rId3"/>
    <p:sldId id="267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87" r:id="rId15"/>
    <p:sldId id="276" r:id="rId16"/>
  </p:sldIdLst>
  <p:sldSz cx="18288000" cy="10287000"/>
  <p:notesSz cx="6858000" cy="9144000"/>
  <p:embeddedFontLst>
    <p:embeddedFont>
      <p:font typeface="Aileron Regular" panose="020B0604020202020204" charset="0"/>
      <p:regular r:id="rId17"/>
    </p:embeddedFont>
    <p:embeddedFont>
      <p:font typeface="Aileron Thin Bold" panose="020B060402020202020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Oswald" panose="020B0604020202020204" charset="0"/>
      <p:regular r:id="rId23"/>
    </p:embeddedFont>
    <p:embeddedFont>
      <p:font typeface="Roboto" panose="02000000000000000000" pitchFamily="2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ck, Linda" initials="BL" lastIdx="1" clrIdx="0">
    <p:extLst>
      <p:ext uri="{19B8F6BF-5375-455C-9EA6-DF929625EA0E}">
        <p15:presenceInfo xmlns:p15="http://schemas.microsoft.com/office/powerpoint/2012/main" userId="Beck, Lind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7" autoAdjust="0"/>
    <p:restoredTop sz="86385" autoAdjust="0"/>
  </p:normalViewPr>
  <p:slideViewPr>
    <p:cSldViewPr>
      <p:cViewPr varScale="1">
        <p:scale>
          <a:sx n="54" d="100"/>
          <a:sy n="54" d="100"/>
        </p:scale>
        <p:origin x="150" y="6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2" Type="http://schemas.openxmlformats.org/officeDocument/2006/relationships/hyperlink" Target="https://www.flickr.com/photos/7693856@N08/4932056262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8700" y="-283337"/>
            <a:ext cx="11711099" cy="10570337"/>
          </a:xfrm>
          <a:prstGeom prst="rect">
            <a:avLst/>
          </a:prstGeom>
          <a:solidFill>
            <a:srgbClr val="0050F5">
              <a:alpha val="89803"/>
            </a:srgbClr>
          </a:solidFill>
        </p:spPr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8497BE-C721-45DF-9EAF-AED5E8FBF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4859000" y="6333857"/>
            <a:ext cx="80634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2" tooltip="https://www.flickr.com/photos/7693856@N08/4932056262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3" tooltip="https://creativecommons.org/licenses/by/3.0/"/>
              </a:rPr>
              <a:t>CC BY</a:t>
            </a:r>
            <a:endParaRPr lang="en-US" sz="900" dirty="0"/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1F6E114C-FCD3-422F-B144-D16F90CA4ED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85792" y="4267891"/>
            <a:ext cx="11063407" cy="400109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400" b="0" i="0" u="none" strike="noStrike" kern="1200" cap="none" spc="-3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ileron Thin Bold"/>
                <a:ea typeface="+mn-ea"/>
                <a:cs typeface="+mn-cs"/>
              </a:rPr>
              <a:t>Chapter 6: Organizing/Outlining Your Speech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73C9D629-D2ED-4A35-9BA9-701DFA43CBB1}"/>
              </a:ext>
            </a:extLst>
          </p:cNvPr>
          <p:cNvSpPr txBox="1"/>
          <p:nvPr/>
        </p:nvSpPr>
        <p:spPr>
          <a:xfrm>
            <a:off x="1585792" y="2933700"/>
            <a:ext cx="7870986" cy="1038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60"/>
              </a:lnSpc>
            </a:pPr>
            <a:r>
              <a:rPr lang="en-US" sz="3200" b="1" spc="320" dirty="0">
                <a:solidFill>
                  <a:srgbClr val="FFFFFF"/>
                </a:solidFill>
                <a:latin typeface="Oswald"/>
              </a:rPr>
              <a:t>The Open Educational Resource College Public Speaking Textbook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ED7ACFB8-7A1B-43D6-908E-3886A7F6791C}"/>
              </a:ext>
            </a:extLst>
          </p:cNvPr>
          <p:cNvSpPr txBox="1"/>
          <p:nvPr/>
        </p:nvSpPr>
        <p:spPr>
          <a:xfrm>
            <a:off x="1585792" y="8379700"/>
            <a:ext cx="6409922" cy="369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0"/>
              </a:lnSpc>
            </a:pPr>
            <a:r>
              <a:rPr lang="en-US" sz="2100" spc="281" dirty="0">
                <a:solidFill>
                  <a:srgbClr val="FFFFFF"/>
                </a:solidFill>
                <a:latin typeface="Aileron Regular"/>
              </a:rPr>
              <a:t>Exploring Public Speaking, v. 4.1 (2020)</a:t>
            </a:r>
          </a:p>
        </p:txBody>
      </p:sp>
      <p:pic>
        <p:nvPicPr>
          <p:cNvPr id="2" name="Picture 2" descr="A diagram of a speech that includes all the components you will learn about in this chapter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/>
        </p:blipFill>
        <p:spPr>
          <a:xfrm>
            <a:off x="13017616" y="3401971"/>
            <a:ext cx="5142816" cy="293188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>
            <a:spLocks noGrp="1"/>
          </p:cNvSpPr>
          <p:nvPr>
            <p:ph type="title" idx="4294967295"/>
          </p:nvPr>
        </p:nvSpPr>
        <p:spPr>
          <a:xfrm>
            <a:off x="1289318" y="680085"/>
            <a:ext cx="4701349" cy="92333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7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-273" normalizeH="0" baseline="0" noProof="0" dirty="0">
                <a:ln>
                  <a:noFill/>
                </a:ln>
                <a:solidFill>
                  <a:srgbClr val="0050F5"/>
                </a:solidFill>
                <a:effectLst/>
                <a:uLnTx/>
                <a:uFillTx/>
                <a:latin typeface="Oswald" panose="020B0604020202020204" charset="0"/>
                <a:ea typeface="+mn-ea"/>
                <a:cs typeface="+mn-cs"/>
              </a:rPr>
              <a:t>Connectives</a:t>
            </a:r>
          </a:p>
        </p:txBody>
      </p:sp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-241456" y="1119488"/>
            <a:ext cx="5753100" cy="8048023"/>
            <a:chOff x="0" y="0"/>
            <a:chExt cx="52957153" cy="740818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957152" cy="74081866"/>
            </a:xfrm>
            <a:custGeom>
              <a:avLst/>
              <a:gdLst/>
              <a:ahLst/>
              <a:cxnLst/>
              <a:rect l="l" t="t" r="r" b="b"/>
              <a:pathLst>
                <a:path w="52957152" h="74081866">
                  <a:moveTo>
                    <a:pt x="52957152" y="279400"/>
                  </a:moveTo>
                  <a:lnTo>
                    <a:pt x="52957152" y="0"/>
                  </a:lnTo>
                  <a:lnTo>
                    <a:pt x="0" y="0"/>
                  </a:lnTo>
                  <a:lnTo>
                    <a:pt x="0" y="74081866"/>
                  </a:lnTo>
                  <a:lnTo>
                    <a:pt x="52957152" y="74081866"/>
                  </a:lnTo>
                  <a:lnTo>
                    <a:pt x="52957152" y="279400"/>
                  </a:lnTo>
                  <a:close/>
                  <a:moveTo>
                    <a:pt x="52878416" y="279400"/>
                  </a:moveTo>
                  <a:lnTo>
                    <a:pt x="52878416" y="74003129"/>
                  </a:lnTo>
                  <a:lnTo>
                    <a:pt x="78740" y="74003129"/>
                  </a:lnTo>
                  <a:lnTo>
                    <a:pt x="78740" y="78740"/>
                  </a:lnTo>
                  <a:lnTo>
                    <a:pt x="52878416" y="78740"/>
                  </a:lnTo>
                  <a:lnTo>
                    <a:pt x="52878416" y="279400"/>
                  </a:lnTo>
                  <a:close/>
                </a:path>
              </a:pathLst>
            </a:custGeom>
            <a:solidFill>
              <a:srgbClr val="0050F5"/>
            </a:solidFill>
          </p:spPr>
        </p:sp>
      </p:grpSp>
      <p:sp>
        <p:nvSpPr>
          <p:cNvPr id="4" name="AutoShap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96381" y="-207277"/>
            <a:ext cx="8974956" cy="10777614"/>
          </a:xfrm>
          <a:prstGeom prst="rect">
            <a:avLst/>
          </a:prstGeom>
          <a:solidFill>
            <a:srgbClr val="0050F5"/>
          </a:solidFill>
        </p:spPr>
      </p:sp>
      <p:sp>
        <p:nvSpPr>
          <p:cNvPr id="5" name="AutoShap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04863" y="4941816"/>
            <a:ext cx="10583137" cy="9525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6" name="Picture 6" descr="A picture of Main points (presumably in an outline) being separated by connecting statements.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8837" y="2936722"/>
            <a:ext cx="7916895" cy="505773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424974" y="2238375"/>
            <a:ext cx="7026193" cy="1577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60"/>
              </a:lnSpc>
              <a:spcBef>
                <a:spcPct val="0"/>
              </a:spcBef>
            </a:pPr>
            <a:r>
              <a:rPr lang="en-US" sz="3200" spc="320" dirty="0">
                <a:solidFill>
                  <a:srgbClr val="FFFFFF"/>
                </a:solidFill>
                <a:latin typeface="Oswald"/>
              </a:rPr>
              <a:t>Phrases or sentences that CONNECT PARTS OF THE SPEECH AND SHOW RELATIONSHIPS between them</a:t>
            </a:r>
          </a:p>
        </p:txBody>
      </p:sp>
      <p:grpSp>
        <p:nvGrpSpPr>
          <p:cNvPr id="9" name="Group 9" descr="Perform a number of FUNCTIONS: &#10;Reminding&#10;Forecasting&#10;Explaining logic&#10;Keeping attention"/>
          <p:cNvGrpSpPr/>
          <p:nvPr/>
        </p:nvGrpSpPr>
        <p:grpSpPr>
          <a:xfrm>
            <a:off x="10424974" y="5701402"/>
            <a:ext cx="8428297" cy="2636312"/>
            <a:chOff x="0" y="-28575"/>
            <a:chExt cx="11237729" cy="3515082"/>
          </a:xfrm>
        </p:grpSpPr>
        <p:sp>
          <p:nvSpPr>
            <p:cNvPr id="10" name="TextBox 10"/>
            <p:cNvSpPr txBox="1"/>
            <p:nvPr/>
          </p:nvSpPr>
          <p:spPr>
            <a:xfrm>
              <a:off x="0" y="1058493"/>
              <a:ext cx="11237729" cy="24280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18160" lvl="1" indent="-259080">
                <a:lnSpc>
                  <a:spcPts val="3600"/>
                </a:lnSpc>
                <a:buFont typeface="Arial"/>
                <a:buChar char="•"/>
              </a:pPr>
              <a:r>
                <a:rPr lang="en-US" sz="2800" spc="24" dirty="0">
                  <a:solidFill>
                    <a:srgbClr val="FFFFFF"/>
                  </a:solidFill>
                  <a:latin typeface="Roboto"/>
                </a:rPr>
                <a:t>Reminding</a:t>
              </a:r>
            </a:p>
            <a:p>
              <a:pPr marL="518160" lvl="1" indent="-259080">
                <a:lnSpc>
                  <a:spcPts val="3600"/>
                </a:lnSpc>
                <a:buFont typeface="Arial"/>
                <a:buChar char="•"/>
              </a:pPr>
              <a:r>
                <a:rPr lang="en-US" sz="2800" spc="24" dirty="0">
                  <a:solidFill>
                    <a:srgbClr val="FFFFFF"/>
                  </a:solidFill>
                  <a:latin typeface="Roboto"/>
                </a:rPr>
                <a:t>Forecasting</a:t>
              </a:r>
            </a:p>
            <a:p>
              <a:pPr marL="518160" lvl="1" indent="-259080">
                <a:lnSpc>
                  <a:spcPts val="3600"/>
                </a:lnSpc>
                <a:buFont typeface="Arial"/>
                <a:buChar char="•"/>
              </a:pPr>
              <a:r>
                <a:rPr lang="en-US" sz="2800" spc="24" dirty="0">
                  <a:solidFill>
                    <a:srgbClr val="FFFFFF"/>
                  </a:solidFill>
                  <a:latin typeface="Roboto"/>
                </a:rPr>
                <a:t>Explaining logic</a:t>
              </a:r>
            </a:p>
            <a:p>
              <a:pPr marL="518160" lvl="1" indent="-259080" algn="l">
                <a:lnSpc>
                  <a:spcPts val="3600"/>
                </a:lnSpc>
                <a:buFont typeface="Arial"/>
                <a:buChar char="•"/>
              </a:pPr>
              <a:r>
                <a:rPr lang="en-US" sz="2800" spc="24" dirty="0">
                  <a:solidFill>
                    <a:srgbClr val="FFFFFF"/>
                  </a:solidFill>
                  <a:latin typeface="Roboto"/>
                </a:rPr>
                <a:t>Keeping attention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11237729" cy="672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160"/>
                </a:lnSpc>
                <a:spcBef>
                  <a:spcPct val="0"/>
                </a:spcBef>
              </a:pPr>
              <a:r>
                <a:rPr lang="en-US" sz="3200" spc="320" dirty="0">
                  <a:solidFill>
                    <a:srgbClr val="FFFFFF"/>
                  </a:solidFill>
                  <a:latin typeface="Oswald"/>
                </a:rPr>
                <a:t>Perform a number of FUNCTIONS: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8700" y="-147683"/>
            <a:ext cx="5678029" cy="8373823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AutoShap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0800000">
            <a:off x="7601862" y="-4333994"/>
            <a:ext cx="9525" cy="19848809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4" name="Group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557412" y="1348477"/>
            <a:ext cx="101600" cy="101600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557412" y="3437627"/>
            <a:ext cx="101600" cy="10160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557412" y="5590410"/>
            <a:ext cx="101600" cy="101600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557412" y="7631327"/>
            <a:ext cx="101600" cy="101600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2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8000"/>
          </a:blip>
          <a:srcRect/>
          <a:stretch>
            <a:fillRect/>
          </a:stretch>
        </p:blipFill>
        <p:spPr>
          <a:xfrm>
            <a:off x="7365657" y="1006148"/>
            <a:ext cx="12344400" cy="8229600"/>
          </a:xfrm>
          <a:prstGeom prst="rect">
            <a:avLst/>
          </a:prstGeom>
        </p:spPr>
      </p:pic>
      <p:sp>
        <p:nvSpPr>
          <p:cNvPr id="13" name="TextBox 1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418460" y="5483122"/>
            <a:ext cx="4898509" cy="234505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-273" normalizeH="0" baseline="0" noProof="0" dirty="0">
                <a:ln>
                  <a:noFill/>
                </a:ln>
                <a:solidFill>
                  <a:srgbClr val="0050F5"/>
                </a:solidFill>
                <a:effectLst/>
                <a:uLnTx/>
                <a:uFillTx/>
                <a:latin typeface="Oswald" panose="020B0604020202020204" charset="0"/>
                <a:ea typeface="+mn-ea"/>
                <a:cs typeface="+mn-cs"/>
              </a:rPr>
              <a:t>Types of </a:t>
            </a:r>
          </a:p>
          <a:p>
            <a:pPr marL="0" marR="0" lvl="0" indent="0" algn="l" defTabSz="914400" rtl="0" eaLnBrk="1" fontAlgn="auto" latinLnBrk="0" hangingPunct="1">
              <a:lnSpc>
                <a:spcPts val="7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-273" normalizeH="0" baseline="0" noProof="0" dirty="0">
                <a:ln>
                  <a:noFill/>
                </a:ln>
                <a:solidFill>
                  <a:srgbClr val="0050F5"/>
                </a:solidFill>
                <a:effectLst/>
                <a:uLnTx/>
                <a:uFillTx/>
                <a:latin typeface="Oswald" panose="020B0604020202020204" charset="0"/>
                <a:ea typeface="+mn-ea"/>
                <a:cs typeface="+mn-cs"/>
              </a:rPr>
              <a:t>Connectives </a:t>
            </a:r>
          </a:p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36" normalizeH="0" baseline="0" noProof="0" dirty="0">
                <a:ln>
                  <a:noFill/>
                </a:ln>
                <a:solidFill>
                  <a:srgbClr val="0050F5"/>
                </a:solidFill>
                <a:effectLst/>
                <a:uLnTx/>
                <a:uFillTx/>
                <a:latin typeface="Oswald" panose="020B0604020202020204" charset="0"/>
                <a:ea typeface="+mn-ea"/>
                <a:cs typeface="+mn-cs"/>
              </a:rPr>
              <a:t>(often interchangeable)</a:t>
            </a:r>
          </a:p>
        </p:txBody>
      </p:sp>
      <p:grpSp>
        <p:nvGrpSpPr>
          <p:cNvPr id="29" name="Group 28" descr="Internal summaries or previews&#10;Emphasize what was just covered and what is upcoming">
            <a:extLst>
              <a:ext uri="{FF2B5EF4-FFF2-40B4-BE49-F238E27FC236}">
                <a16:creationId xmlns:a16="http://schemas.microsoft.com/office/drawing/2014/main" id="{920FF258-105D-4FC1-863A-8F4C7343FEF2}"/>
              </a:ext>
            </a:extLst>
          </p:cNvPr>
          <p:cNvGrpSpPr/>
          <p:nvPr/>
        </p:nvGrpSpPr>
        <p:grpSpPr>
          <a:xfrm>
            <a:off x="8260552" y="1104741"/>
            <a:ext cx="8998748" cy="1653996"/>
            <a:chOff x="8260552" y="1104741"/>
            <a:chExt cx="8998748" cy="1653996"/>
          </a:xfrm>
        </p:grpSpPr>
        <p:sp>
          <p:nvSpPr>
            <p:cNvPr id="23" name="TextBox 23"/>
            <p:cNvSpPr txBox="1"/>
            <p:nvPr/>
          </p:nvSpPr>
          <p:spPr>
            <a:xfrm>
              <a:off x="8260552" y="1104741"/>
              <a:ext cx="8998748" cy="5046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160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8260552" y="1861055"/>
              <a:ext cx="8998748" cy="8976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  <a:spcBef>
                  <a:spcPct val="0"/>
                </a:spcBef>
              </a:pPr>
              <a:r>
                <a:rPr lang="en-US" sz="2800" spc="24" dirty="0">
                  <a:solidFill>
                    <a:srgbClr val="FFFFFF"/>
                  </a:solidFill>
                  <a:latin typeface="Aileron Regular" panose="020B0604020202020204" charset="0"/>
                </a:rPr>
                <a:t>Emphasize what was just covered and what is upcoming</a:t>
              </a:r>
            </a:p>
          </p:txBody>
        </p:sp>
      </p:grpSp>
      <p:grpSp>
        <p:nvGrpSpPr>
          <p:cNvPr id="28" name="Group 27" descr="Transitions&#10;&quot;Now that we have talked about X, let's look at Y.&quot;">
            <a:extLst>
              <a:ext uri="{FF2B5EF4-FFF2-40B4-BE49-F238E27FC236}">
                <a16:creationId xmlns:a16="http://schemas.microsoft.com/office/drawing/2014/main" id="{972BB05C-85B5-49E6-9DCA-2791D511EE0F}"/>
              </a:ext>
            </a:extLst>
          </p:cNvPr>
          <p:cNvGrpSpPr/>
          <p:nvPr/>
        </p:nvGrpSpPr>
        <p:grpSpPr>
          <a:xfrm>
            <a:off x="8260552" y="3188514"/>
            <a:ext cx="8998748" cy="1199476"/>
            <a:chOff x="8260552" y="3188514"/>
            <a:chExt cx="8998748" cy="1199476"/>
          </a:xfrm>
        </p:grpSpPr>
        <p:sp>
          <p:nvSpPr>
            <p:cNvPr id="15" name="TextBox 15"/>
            <p:cNvSpPr txBox="1"/>
            <p:nvPr/>
          </p:nvSpPr>
          <p:spPr>
            <a:xfrm>
              <a:off x="8260552" y="3188514"/>
              <a:ext cx="8998748" cy="511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160"/>
                </a:lnSpc>
                <a:spcBef>
                  <a:spcPct val="0"/>
                </a:spcBef>
              </a:pPr>
              <a:r>
                <a:rPr lang="en-US" sz="3200" b="1" spc="320" dirty="0">
                  <a:solidFill>
                    <a:srgbClr val="FFFFFF"/>
                  </a:solidFill>
                  <a:latin typeface="Oswald"/>
                </a:rPr>
                <a:t>Transitions</a:t>
              </a:r>
            </a:p>
          </p:txBody>
        </p:sp>
        <p:grpSp>
          <p:nvGrpSpPr>
            <p:cNvPr id="25" name="Group 25"/>
            <p:cNvGrpSpPr/>
            <p:nvPr/>
          </p:nvGrpSpPr>
          <p:grpSpPr>
            <a:xfrm>
              <a:off x="8260552" y="3195658"/>
              <a:ext cx="8998748" cy="1192332"/>
              <a:chOff x="0" y="-28575"/>
              <a:chExt cx="11998330" cy="1589775"/>
            </a:xfrm>
          </p:grpSpPr>
          <p:sp>
            <p:nvSpPr>
              <p:cNvPr id="26" name="TextBox 26"/>
              <p:cNvSpPr txBox="1"/>
              <p:nvPr/>
            </p:nvSpPr>
            <p:spPr>
              <a:xfrm>
                <a:off x="0" y="-28575"/>
                <a:ext cx="11998330" cy="67288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4160"/>
                  </a:lnSpc>
                  <a:spcBef>
                    <a:spcPct val="0"/>
                  </a:spcBef>
                </a:pPr>
                <a:endParaRPr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0" y="979844"/>
                <a:ext cx="11998330" cy="58135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3600"/>
                  </a:lnSpc>
                  <a:spcBef>
                    <a:spcPct val="0"/>
                  </a:spcBef>
                </a:pPr>
                <a:r>
                  <a:rPr lang="en-US" sz="2800" spc="24" dirty="0">
                    <a:solidFill>
                      <a:srgbClr val="FFFFFF"/>
                    </a:solidFill>
                    <a:latin typeface="Roboto"/>
                  </a:rPr>
                  <a:t>"</a:t>
                </a:r>
                <a:r>
                  <a:rPr lang="en-US" sz="2800" spc="24" dirty="0">
                    <a:solidFill>
                      <a:srgbClr val="FFFFFF"/>
                    </a:solidFill>
                    <a:latin typeface="Aileron Regular" panose="020B0604020202020204" charset="0"/>
                  </a:rPr>
                  <a:t>Now that we have talked about X, let's look at Y."</a:t>
                </a:r>
              </a:p>
            </p:txBody>
          </p:sp>
        </p:grpSp>
      </p:grpSp>
      <p:sp>
        <p:nvSpPr>
          <p:cNvPr id="14" name="TextBox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260552" y="1097597"/>
            <a:ext cx="8998748" cy="511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60"/>
              </a:lnSpc>
              <a:spcBef>
                <a:spcPct val="0"/>
              </a:spcBef>
            </a:pPr>
            <a:r>
              <a:rPr lang="en-US" sz="3200" b="1" spc="320" dirty="0">
                <a:solidFill>
                  <a:srgbClr val="FFFFFF"/>
                </a:solidFill>
                <a:latin typeface="Oswald"/>
              </a:rPr>
              <a:t>Internal summaries or previews</a:t>
            </a:r>
          </a:p>
        </p:txBody>
      </p:sp>
      <p:grpSp>
        <p:nvGrpSpPr>
          <p:cNvPr id="16" name="Group 16" descr="Signposts&#10;First, second, next, last...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8260552" y="5292581"/>
            <a:ext cx="8998748" cy="1192332"/>
            <a:chOff x="0" y="-28575"/>
            <a:chExt cx="11998330" cy="1589775"/>
          </a:xfrm>
        </p:grpSpPr>
        <p:sp>
          <p:nvSpPr>
            <p:cNvPr id="17" name="TextBox 17"/>
            <p:cNvSpPr txBox="1"/>
            <p:nvPr/>
          </p:nvSpPr>
          <p:spPr>
            <a:xfrm>
              <a:off x="0" y="-28575"/>
              <a:ext cx="11998330" cy="672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160"/>
                </a:lnSpc>
                <a:spcBef>
                  <a:spcPct val="0"/>
                </a:spcBef>
              </a:pPr>
              <a:r>
                <a:rPr lang="en-US" sz="3200" b="1" spc="320" dirty="0">
                  <a:solidFill>
                    <a:srgbClr val="FFFFFF"/>
                  </a:solidFill>
                  <a:latin typeface="Oswald"/>
                </a:rPr>
                <a:t>Signposts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979844"/>
              <a:ext cx="11998330" cy="5813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  <a:spcBef>
                  <a:spcPct val="0"/>
                </a:spcBef>
              </a:pPr>
              <a:r>
                <a:rPr lang="en-US" sz="2800" spc="24" dirty="0">
                  <a:solidFill>
                    <a:srgbClr val="FFFFFF"/>
                  </a:solidFill>
                  <a:latin typeface="Aileron Regular" panose="020B0604020202020204" charset="0"/>
                </a:rPr>
                <a:t>First, second, next, last...</a:t>
              </a:r>
            </a:p>
          </p:txBody>
        </p:sp>
      </p:grpSp>
      <p:grpSp>
        <p:nvGrpSpPr>
          <p:cNvPr id="19" name="Group 19" descr="Bridging statements&#10;Psychologically moves the audience through the speech"/>
          <p:cNvGrpSpPr/>
          <p:nvPr/>
        </p:nvGrpSpPr>
        <p:grpSpPr>
          <a:xfrm>
            <a:off x="8260552" y="7405861"/>
            <a:ext cx="8998748" cy="1646814"/>
            <a:chOff x="0" y="-28575"/>
            <a:chExt cx="11998330" cy="2195752"/>
          </a:xfrm>
        </p:grpSpPr>
        <p:sp>
          <p:nvSpPr>
            <p:cNvPr id="20" name="TextBox 20"/>
            <p:cNvSpPr txBox="1"/>
            <p:nvPr/>
          </p:nvSpPr>
          <p:spPr>
            <a:xfrm>
              <a:off x="0" y="-28575"/>
              <a:ext cx="11998330" cy="672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160"/>
                </a:lnSpc>
                <a:spcBef>
                  <a:spcPct val="0"/>
                </a:spcBef>
              </a:pPr>
              <a:r>
                <a:rPr lang="en-US" sz="3200" b="1" spc="320" dirty="0">
                  <a:solidFill>
                    <a:srgbClr val="FFFFFF"/>
                  </a:solidFill>
                  <a:latin typeface="Oswald"/>
                </a:rPr>
                <a:t>Bridging statements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979844"/>
              <a:ext cx="11998330" cy="1187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  <a:spcBef>
                  <a:spcPct val="0"/>
                </a:spcBef>
              </a:pPr>
              <a:r>
                <a:rPr lang="en-US" sz="2800" spc="24" dirty="0">
                  <a:solidFill>
                    <a:srgbClr val="FFFFFF"/>
                  </a:solidFill>
                  <a:latin typeface="Aileron Regular" panose="020B0604020202020204" charset="0"/>
                </a:rPr>
                <a:t>Psychologically</a:t>
              </a:r>
              <a:r>
                <a:rPr lang="en-US" sz="2800" u="none" spc="24" dirty="0">
                  <a:solidFill>
                    <a:srgbClr val="FFFFFF"/>
                  </a:solidFill>
                  <a:latin typeface="Aileron Regular" panose="020B0604020202020204" charset="0"/>
                </a:rPr>
                <a:t> moves the audience through the speech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>
            <a:spLocks noGrp="1"/>
          </p:cNvSpPr>
          <p:nvPr>
            <p:ph type="title" idx="4294967295"/>
          </p:nvPr>
        </p:nvSpPr>
        <p:spPr>
          <a:xfrm>
            <a:off x="1028700" y="2638425"/>
            <a:ext cx="11219359" cy="92333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-273" normalizeH="0" baseline="0" noProof="0" dirty="0">
                <a:ln>
                  <a:noFill/>
                </a:ln>
                <a:solidFill>
                  <a:srgbClr val="0050F5"/>
                </a:solidFill>
                <a:effectLst/>
                <a:uLnTx/>
                <a:uFillTx/>
                <a:latin typeface="Oswald" panose="020B0604020202020204" charset="0"/>
                <a:ea typeface="+mn-ea"/>
                <a:cs typeface="+mn-cs"/>
              </a:rPr>
              <a:t>Guidelines on Connectives</a:t>
            </a:r>
          </a:p>
        </p:txBody>
      </p:sp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8700" y="4380822"/>
            <a:ext cx="3651102" cy="7144428"/>
          </a:xfrm>
          <a:prstGeom prst="rect">
            <a:avLst/>
          </a:prstGeom>
          <a:solidFill>
            <a:srgbClr val="0050F5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AutoShap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15819" y="4380822"/>
            <a:ext cx="3651102" cy="7144428"/>
          </a:xfrm>
          <a:prstGeom prst="rect">
            <a:avLst/>
          </a:prstGeom>
          <a:solidFill>
            <a:srgbClr val="0050F5"/>
          </a:solidFill>
        </p:spPr>
      </p:sp>
      <p:sp>
        <p:nvSpPr>
          <p:cNvPr id="4" name="AutoShap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06972" y="4380822"/>
            <a:ext cx="3651102" cy="7144428"/>
          </a:xfrm>
          <a:prstGeom prst="rect">
            <a:avLst/>
          </a:prstGeom>
          <a:solidFill>
            <a:srgbClr val="0050F5"/>
          </a:solidFill>
        </p:spPr>
      </p:sp>
      <p:sp>
        <p:nvSpPr>
          <p:cNvPr id="5" name="AutoShap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608660" y="4380822"/>
            <a:ext cx="3651102" cy="7144428"/>
          </a:xfrm>
          <a:prstGeom prst="rect">
            <a:avLst/>
          </a:prstGeom>
          <a:solidFill>
            <a:srgbClr val="0050F5"/>
          </a:solidFill>
        </p:spPr>
      </p:sp>
      <p:grpSp>
        <p:nvGrpSpPr>
          <p:cNvPr id="15" name="Group 14" descr="They are only to connect, NOT PROVIDE EVIDENCE&#10;Sometimes, your subpoints may need them">
            <a:extLst>
              <a:ext uri="{FF2B5EF4-FFF2-40B4-BE49-F238E27FC236}">
                <a16:creationId xmlns:a16="http://schemas.microsoft.com/office/drawing/2014/main" id="{51FA94D1-92A4-4C80-B98C-00DE865FB7EB}"/>
              </a:ext>
            </a:extLst>
          </p:cNvPr>
          <p:cNvGrpSpPr/>
          <p:nvPr/>
        </p:nvGrpSpPr>
        <p:grpSpPr>
          <a:xfrm>
            <a:off x="1308602" y="4799536"/>
            <a:ext cx="3088662" cy="3793580"/>
            <a:chOff x="1308603" y="4720152"/>
            <a:chExt cx="3088662" cy="3793580"/>
          </a:xfrm>
        </p:grpSpPr>
        <p:sp>
          <p:nvSpPr>
            <p:cNvPr id="9" name="TextBox 9"/>
            <p:cNvSpPr txBox="1"/>
            <p:nvPr/>
          </p:nvSpPr>
          <p:spPr>
            <a:xfrm>
              <a:off x="1311237" y="4720152"/>
              <a:ext cx="3086028" cy="21158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160"/>
                </a:lnSpc>
                <a:spcBef>
                  <a:spcPct val="0"/>
                </a:spcBef>
              </a:pPr>
              <a:r>
                <a:rPr lang="en-US" sz="3200" b="1" spc="320" dirty="0">
                  <a:solidFill>
                    <a:srgbClr val="FFFFFF"/>
                  </a:solidFill>
                  <a:latin typeface="Oswald"/>
                </a:rPr>
                <a:t>They are only to connect, NOT PROVIDE EVIDENCE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308603" y="7157372"/>
              <a:ext cx="3083855" cy="13563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600"/>
                </a:lnSpc>
                <a:spcBef>
                  <a:spcPct val="0"/>
                </a:spcBef>
              </a:pPr>
              <a:r>
                <a:rPr lang="en-US" sz="2400" spc="24" dirty="0">
                  <a:solidFill>
                    <a:srgbClr val="FFFFFF"/>
                  </a:solidFill>
                  <a:latin typeface="Aileron Regular"/>
                </a:rPr>
                <a:t>Sometimes, your subpoints may need them</a:t>
              </a:r>
            </a:p>
          </p:txBody>
        </p:sp>
      </p:grpSp>
      <p:grpSp>
        <p:nvGrpSpPr>
          <p:cNvPr id="16" name="Group 15" descr="They might be a SENTENCE OR TWO&#10;You probably want more than just one or two words">
            <a:extLst>
              <a:ext uri="{FF2B5EF4-FFF2-40B4-BE49-F238E27FC236}">
                <a16:creationId xmlns:a16="http://schemas.microsoft.com/office/drawing/2014/main" id="{4A7F048D-B135-4E8C-ABFC-74E069635DD1}"/>
              </a:ext>
            </a:extLst>
          </p:cNvPr>
          <p:cNvGrpSpPr/>
          <p:nvPr/>
        </p:nvGrpSpPr>
        <p:grpSpPr>
          <a:xfrm>
            <a:off x="5586910" y="4827697"/>
            <a:ext cx="3086028" cy="3765419"/>
            <a:chOff x="5586910" y="4827697"/>
            <a:chExt cx="3086028" cy="3765419"/>
          </a:xfrm>
        </p:grpSpPr>
        <p:sp>
          <p:nvSpPr>
            <p:cNvPr id="12" name="TextBox 12"/>
            <p:cNvSpPr txBox="1"/>
            <p:nvPr/>
          </p:nvSpPr>
          <p:spPr>
            <a:xfrm>
              <a:off x="5586910" y="4827697"/>
              <a:ext cx="3086028" cy="15772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160"/>
                </a:lnSpc>
                <a:spcBef>
                  <a:spcPct val="0"/>
                </a:spcBef>
              </a:pPr>
              <a:r>
                <a:rPr lang="en-US" sz="3200" b="1" spc="320" dirty="0">
                  <a:solidFill>
                    <a:srgbClr val="FFFFFF"/>
                  </a:solidFill>
                  <a:latin typeface="Oswald"/>
                </a:rPr>
                <a:t>They might be a SENTENCE OR TWO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5589083" y="7236756"/>
              <a:ext cx="3083855" cy="13563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600"/>
                </a:lnSpc>
                <a:spcBef>
                  <a:spcPct val="0"/>
                </a:spcBef>
              </a:pPr>
              <a:r>
                <a:rPr lang="en-US" sz="2400" spc="24" dirty="0">
                  <a:solidFill>
                    <a:srgbClr val="FFFFFF"/>
                  </a:solidFill>
                  <a:latin typeface="Aileron Regular"/>
                </a:rPr>
                <a:t>You probably want more than just one or two words</a:t>
              </a:r>
            </a:p>
          </p:txBody>
        </p:sp>
      </p:grpSp>
      <p:grpSp>
        <p:nvGrpSpPr>
          <p:cNvPr id="17" name="Group 16" descr="Your instructor may want them on your outline">
            <a:extLst>
              <a:ext uri="{FF2B5EF4-FFF2-40B4-BE49-F238E27FC236}">
                <a16:creationId xmlns:a16="http://schemas.microsoft.com/office/drawing/2014/main" id="{D057439E-9C97-4A77-84D1-4D45D07F90F9}"/>
              </a:ext>
            </a:extLst>
          </p:cNvPr>
          <p:cNvGrpSpPr/>
          <p:nvPr/>
        </p:nvGrpSpPr>
        <p:grpSpPr>
          <a:xfrm>
            <a:off x="9691682" y="4832667"/>
            <a:ext cx="3216686" cy="3760449"/>
            <a:chOff x="9691682" y="4832667"/>
            <a:chExt cx="3216686" cy="3760449"/>
          </a:xfrm>
        </p:grpSpPr>
        <p:sp>
          <p:nvSpPr>
            <p:cNvPr id="7" name="TextBox 7"/>
            <p:cNvSpPr txBox="1"/>
            <p:nvPr/>
          </p:nvSpPr>
          <p:spPr>
            <a:xfrm>
              <a:off x="9824513" y="7236756"/>
              <a:ext cx="3083855" cy="13563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600"/>
                </a:lnSpc>
                <a:spcBef>
                  <a:spcPct val="0"/>
                </a:spcBef>
              </a:pPr>
              <a:r>
                <a:rPr lang="en-US" sz="2400" spc="24" dirty="0">
                  <a:solidFill>
                    <a:srgbClr val="FFFFFF"/>
                  </a:solidFill>
                  <a:latin typeface="Aileron Regular"/>
                </a:rPr>
                <a:t>Your instructor may want them on your outline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9691682" y="4832667"/>
              <a:ext cx="3086028" cy="15772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160"/>
                </a:lnSpc>
                <a:spcBef>
                  <a:spcPct val="0"/>
                </a:spcBef>
              </a:pPr>
              <a:r>
                <a:rPr lang="en-US" sz="3200" b="1" spc="320" dirty="0">
                  <a:solidFill>
                    <a:srgbClr val="FFFFFF"/>
                  </a:solidFill>
                  <a:latin typeface="Oswald"/>
                </a:rPr>
                <a:t>You should plan for them and NOT AD LIB</a:t>
              </a:r>
            </a:p>
          </p:txBody>
        </p:sp>
      </p:grpSp>
      <p:grpSp>
        <p:nvGrpSpPr>
          <p:cNvPr id="18" name="Group 17" descr="VARY them &#10;Don't use the same one each time">
            <a:extLst>
              <a:ext uri="{FF2B5EF4-FFF2-40B4-BE49-F238E27FC236}">
                <a16:creationId xmlns:a16="http://schemas.microsoft.com/office/drawing/2014/main" id="{76D21436-FB5F-459F-9F31-7B670727853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13895543" y="4914914"/>
            <a:ext cx="3086028" cy="3221002"/>
            <a:chOff x="13895543" y="4914914"/>
            <a:chExt cx="3086028" cy="3221002"/>
          </a:xfrm>
        </p:grpSpPr>
        <p:sp>
          <p:nvSpPr>
            <p:cNvPr id="8" name="TextBox 8"/>
            <p:cNvSpPr txBox="1"/>
            <p:nvPr/>
          </p:nvSpPr>
          <p:spPr>
            <a:xfrm>
              <a:off x="13895543" y="7236756"/>
              <a:ext cx="3083855" cy="8991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600"/>
                </a:lnSpc>
                <a:spcBef>
                  <a:spcPct val="0"/>
                </a:spcBef>
              </a:pPr>
              <a:r>
                <a:rPr lang="en-US" sz="2400" spc="24" dirty="0">
                  <a:solidFill>
                    <a:srgbClr val="FFFFFF"/>
                  </a:solidFill>
                  <a:latin typeface="Aileron Regular"/>
                </a:rPr>
                <a:t>D</a:t>
              </a:r>
              <a:r>
                <a:rPr lang="en-US" sz="2400" u="none" spc="24" dirty="0">
                  <a:solidFill>
                    <a:srgbClr val="FFFFFF"/>
                  </a:solidFill>
                  <a:latin typeface="Aileron Regular"/>
                </a:rPr>
                <a:t>on't use the same one each time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3895543" y="4914914"/>
              <a:ext cx="3086028" cy="5000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4160"/>
                </a:lnSpc>
                <a:spcBef>
                  <a:spcPct val="0"/>
                </a:spcBef>
              </a:pPr>
              <a:r>
                <a:rPr lang="en-US" sz="3200" b="1" spc="320" dirty="0">
                  <a:solidFill>
                    <a:srgbClr val="FFFFFF"/>
                  </a:solidFill>
                  <a:latin typeface="Oswald"/>
                </a:rPr>
                <a:t>VARY them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198071" y="4574919"/>
            <a:ext cx="5219700" cy="7195061"/>
            <a:chOff x="0" y="0"/>
            <a:chExt cx="48047218" cy="662303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047219" cy="66230376"/>
            </a:xfrm>
            <a:custGeom>
              <a:avLst/>
              <a:gdLst/>
              <a:ahLst/>
              <a:cxnLst/>
              <a:rect l="l" t="t" r="r" b="b"/>
              <a:pathLst>
                <a:path w="48047219" h="66230376">
                  <a:moveTo>
                    <a:pt x="48047219" y="279400"/>
                  </a:moveTo>
                  <a:lnTo>
                    <a:pt x="48047219" y="0"/>
                  </a:lnTo>
                  <a:lnTo>
                    <a:pt x="0" y="0"/>
                  </a:lnTo>
                  <a:lnTo>
                    <a:pt x="0" y="66230376"/>
                  </a:lnTo>
                  <a:lnTo>
                    <a:pt x="48047219" y="66230376"/>
                  </a:lnTo>
                  <a:lnTo>
                    <a:pt x="48047219" y="279400"/>
                  </a:lnTo>
                  <a:close/>
                  <a:moveTo>
                    <a:pt x="47968477" y="279400"/>
                  </a:moveTo>
                  <a:lnTo>
                    <a:pt x="47968477" y="66151633"/>
                  </a:lnTo>
                  <a:lnTo>
                    <a:pt x="78740" y="66151633"/>
                  </a:lnTo>
                  <a:lnTo>
                    <a:pt x="78740" y="78740"/>
                  </a:lnTo>
                  <a:lnTo>
                    <a:pt x="47968480" y="78740"/>
                  </a:lnTo>
                  <a:lnTo>
                    <a:pt x="47968480" y="2794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11208110" y="7436136"/>
            <a:ext cx="5199621" cy="92333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-27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swald" panose="020B0604020202020204" charset="0"/>
                <a:ea typeface="+mn-ea"/>
                <a:cs typeface="+mn-cs"/>
              </a:rPr>
              <a:t>Outlining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790131"/>
            <a:ext cx="8219132" cy="1038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60"/>
              </a:lnSpc>
              <a:spcBef>
                <a:spcPct val="0"/>
              </a:spcBef>
            </a:pPr>
            <a:r>
              <a:rPr lang="en-US" sz="3200" b="1" u="none" spc="320" dirty="0">
                <a:solidFill>
                  <a:srgbClr val="FFFFFF"/>
                </a:solidFill>
                <a:latin typeface="Oswald"/>
              </a:rPr>
              <a:t>Follow your instructor's design for the outline.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3293619"/>
            <a:ext cx="8219132" cy="1577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60"/>
              </a:lnSpc>
              <a:spcBef>
                <a:spcPct val="0"/>
              </a:spcBef>
            </a:pPr>
            <a:r>
              <a:rPr lang="en-US" sz="3200" b="1" spc="320" dirty="0">
                <a:solidFill>
                  <a:srgbClr val="FFFFFF"/>
                </a:solidFill>
                <a:latin typeface="Oswald"/>
              </a:rPr>
              <a:t>Outlining is the blueprint of what you will present; it's the plan for practicing and giving the speech.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6370714"/>
            <a:ext cx="8219132" cy="2115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60"/>
              </a:lnSpc>
            </a:pPr>
            <a:r>
              <a:rPr lang="en-US" sz="3200" b="1" spc="320" dirty="0">
                <a:solidFill>
                  <a:srgbClr val="FFFFFF"/>
                </a:solidFill>
                <a:latin typeface="Oswald"/>
              </a:rPr>
              <a:t>There are two types of outlines:</a:t>
            </a:r>
          </a:p>
          <a:p>
            <a:pPr marL="690881" lvl="1" indent="-345440">
              <a:lnSpc>
                <a:spcPts val="4160"/>
              </a:lnSpc>
              <a:buFont typeface="Arial"/>
              <a:buChar char="•"/>
            </a:pPr>
            <a:r>
              <a:rPr lang="en-US" sz="3200" spc="320" dirty="0">
                <a:solidFill>
                  <a:srgbClr val="FFFFFF"/>
                </a:solidFill>
                <a:latin typeface="Aileron Regular" panose="020B0604020202020204" charset="0"/>
              </a:rPr>
              <a:t>PREPARATION--the blueprint</a:t>
            </a:r>
          </a:p>
          <a:p>
            <a:pPr marL="690881" lvl="1" indent="-345440" algn="l">
              <a:lnSpc>
                <a:spcPts val="4160"/>
              </a:lnSpc>
              <a:buFont typeface="Arial"/>
              <a:buChar char="•"/>
            </a:pPr>
            <a:r>
              <a:rPr lang="en-US" sz="3200" spc="320" dirty="0">
                <a:solidFill>
                  <a:srgbClr val="FFFFFF"/>
                </a:solidFill>
                <a:latin typeface="Aileron Regular" panose="020B0604020202020204" charset="0"/>
              </a:rPr>
              <a:t>SPEAKING OUTLINES (note cards)</a:t>
            </a:r>
          </a:p>
          <a:p>
            <a:pPr marL="0" lvl="0" indent="0" algn="l">
              <a:lnSpc>
                <a:spcPts val="4160"/>
              </a:lnSpc>
              <a:spcBef>
                <a:spcPct val="0"/>
              </a:spcBef>
            </a:pPr>
            <a:endParaRPr lang="en-US" sz="3200" spc="320" dirty="0">
              <a:solidFill>
                <a:srgbClr val="FFFFFF"/>
              </a:solidFill>
              <a:latin typeface="Oswald"/>
            </a:endParaRPr>
          </a:p>
        </p:txBody>
      </p:sp>
      <p:pic>
        <p:nvPicPr>
          <p:cNvPr id="5" name="Picture 5" descr="Close up picture of a hand writing on a grid map"/>
          <p:cNvPicPr>
            <a:picLocks noChangeAspect="1"/>
          </p:cNvPicPr>
          <p:nvPr/>
        </p:nvPicPr>
        <p:blipFill>
          <a:blip r:embed="rId2"/>
          <a:srcRect t="9719" b="9719"/>
          <a:stretch>
            <a:fillRect/>
          </a:stretch>
        </p:blipFill>
        <p:spPr>
          <a:xfrm>
            <a:off x="10210390" y="-169247"/>
            <a:ext cx="7195061" cy="5209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97528" y="-169247"/>
            <a:ext cx="9689430" cy="10796629"/>
          </a:xfrm>
          <a:prstGeom prst="rect">
            <a:avLst/>
          </a:prstGeom>
          <a:solidFill>
            <a:srgbClr val="0050F5"/>
          </a:solidFill>
        </p:spPr>
      </p:sp>
      <p:sp>
        <p:nvSpPr>
          <p:cNvPr id="9" name="Thought Bubble: Cloud 8" descr="Thought cloud bubble&#10;">
            <a:extLst>
              <a:ext uri="{FF2B5EF4-FFF2-40B4-BE49-F238E27FC236}">
                <a16:creationId xmlns:a16="http://schemas.microsoft.com/office/drawing/2014/main" id="{C88D2BF0-BC97-4A41-B1B6-77F94B05A7AA}"/>
              </a:ext>
            </a:extLst>
          </p:cNvPr>
          <p:cNvSpPr/>
          <p:nvPr/>
        </p:nvSpPr>
        <p:spPr>
          <a:xfrm>
            <a:off x="304800" y="1133238"/>
            <a:ext cx="7620000" cy="7515461"/>
          </a:xfrm>
          <a:prstGeom prst="cloudCallout">
            <a:avLst/>
          </a:prstGeom>
          <a:pattFill prst="pct75">
            <a:fgClr>
              <a:srgbClr val="00B0F0"/>
            </a:fgClr>
            <a:bgClr>
              <a:schemeClr val="bg1"/>
            </a:bgClr>
          </a:patt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83D8D83-C2EA-4A96-AF2D-713E0566C67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20134" y="4121071"/>
            <a:ext cx="6352721" cy="110799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" panose="020B0604020202020204" charset="0"/>
                <a:ea typeface="+mn-ea"/>
                <a:cs typeface="+mn-cs"/>
              </a:rPr>
              <a:t>Think About It!</a:t>
            </a:r>
          </a:p>
        </p:txBody>
      </p:sp>
      <p:grpSp>
        <p:nvGrpSpPr>
          <p:cNvPr id="3" name="Group 3" descr="More To Consider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9144000" y="952500"/>
            <a:ext cx="8839200" cy="2530160"/>
            <a:chOff x="-1016000" y="-38100"/>
            <a:chExt cx="11785599" cy="3373548"/>
          </a:xfrm>
        </p:grpSpPr>
        <p:sp>
          <p:nvSpPr>
            <p:cNvPr id="4" name="TextBox 4"/>
            <p:cNvSpPr txBox="1"/>
            <p:nvPr/>
          </p:nvSpPr>
          <p:spPr>
            <a:xfrm>
              <a:off x="0" y="-38100"/>
              <a:ext cx="9539053" cy="8036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68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359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swald"/>
                  <a:ea typeface="+mn-ea"/>
                  <a:cs typeface="+mn-cs"/>
                </a:rPr>
                <a:t>More To Consider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-1016000" y="2719894"/>
              <a:ext cx="11785599" cy="61555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32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ileron Regular"/>
                <a:ea typeface="+mn-ea"/>
                <a:cs typeface="+mn-cs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57D7DCA-964B-4A75-9764-E41C3F6FF4E5}"/>
              </a:ext>
            </a:extLst>
          </p:cNvPr>
          <p:cNvSpPr txBox="1"/>
          <p:nvPr/>
        </p:nvSpPr>
        <p:spPr>
          <a:xfrm>
            <a:off x="9448799" y="1790700"/>
            <a:ext cx="78190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ileron Regular" panose="020B0604020202020204" charset="0"/>
              </a:rPr>
              <a:t>Listen to a speech by a professional speaker, such as a TED Talk, and see if you can detect their structure and use of transitions. Then talk about how they help (or don’t) your understanding and retention of what they say.</a:t>
            </a:r>
          </a:p>
        </p:txBody>
      </p:sp>
    </p:spTree>
    <p:extLst>
      <p:ext uri="{BB962C8B-B14F-4D97-AF65-F5344CB8AC3E}">
        <p14:creationId xmlns:p14="http://schemas.microsoft.com/office/powerpoint/2010/main" val="1602045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08074" y="-169247"/>
            <a:ext cx="13071851" cy="10796629"/>
          </a:xfrm>
          <a:prstGeom prst="rect">
            <a:avLst/>
          </a:prstGeom>
          <a:solidFill>
            <a:srgbClr val="0050F5">
              <a:alpha val="76862"/>
            </a:srgbClr>
          </a:solidFill>
        </p:spPr>
      </p:sp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5029200" y="-182105"/>
            <a:ext cx="8229600" cy="10651210"/>
            <a:chOff x="0" y="0"/>
            <a:chExt cx="75753279" cy="9804414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5753280" cy="98044143"/>
            </a:xfrm>
            <a:custGeom>
              <a:avLst/>
              <a:gdLst/>
              <a:ahLst/>
              <a:cxnLst/>
              <a:rect l="l" t="t" r="r" b="b"/>
              <a:pathLst>
                <a:path w="75753280" h="98044143">
                  <a:moveTo>
                    <a:pt x="75753280" y="279400"/>
                  </a:moveTo>
                  <a:lnTo>
                    <a:pt x="75753280" y="0"/>
                  </a:lnTo>
                  <a:lnTo>
                    <a:pt x="0" y="0"/>
                  </a:lnTo>
                  <a:lnTo>
                    <a:pt x="0" y="98044143"/>
                  </a:lnTo>
                  <a:lnTo>
                    <a:pt x="75753280" y="98044143"/>
                  </a:lnTo>
                  <a:lnTo>
                    <a:pt x="75753280" y="279400"/>
                  </a:lnTo>
                  <a:close/>
                  <a:moveTo>
                    <a:pt x="75674538" y="279400"/>
                  </a:moveTo>
                  <a:lnTo>
                    <a:pt x="75674538" y="97965406"/>
                  </a:lnTo>
                  <a:lnTo>
                    <a:pt x="78740" y="97965406"/>
                  </a:lnTo>
                  <a:lnTo>
                    <a:pt x="78740" y="78740"/>
                  </a:lnTo>
                  <a:lnTo>
                    <a:pt x="75674538" y="78740"/>
                  </a:lnTo>
                  <a:lnTo>
                    <a:pt x="75674538" y="2794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itle 7">
            <a:extLst>
              <a:ext uri="{FF2B5EF4-FFF2-40B4-BE49-F238E27FC236}">
                <a16:creationId xmlns:a16="http://schemas.microsoft.com/office/drawing/2014/main" id="{6DC5FC4E-4BB1-44F1-B1E0-73D6F44A89E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End of Chapter 6</a:t>
            </a:r>
          </a:p>
        </p:txBody>
      </p:sp>
      <p:grpSp>
        <p:nvGrpSpPr>
          <p:cNvPr id="5" name="Group 5" descr="Please message your instructor with any questions!&#10;THAT CONCLUDES CHAPTER 6!"/>
          <p:cNvGrpSpPr/>
          <p:nvPr/>
        </p:nvGrpSpPr>
        <p:grpSpPr>
          <a:xfrm>
            <a:off x="4739091" y="3440182"/>
            <a:ext cx="8809817" cy="3670640"/>
            <a:chOff x="0" y="123825"/>
            <a:chExt cx="11746423" cy="4894187"/>
          </a:xfrm>
        </p:grpSpPr>
        <p:sp>
          <p:nvSpPr>
            <p:cNvPr id="6" name="TextBox 6"/>
            <p:cNvSpPr txBox="1"/>
            <p:nvPr/>
          </p:nvSpPr>
          <p:spPr>
            <a:xfrm>
              <a:off x="0" y="123825"/>
              <a:ext cx="11746423" cy="24622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72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-273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swald" panose="020B0604020202020204" charset="0"/>
                  <a:ea typeface="+mn-ea"/>
                  <a:cs typeface="+mn-cs"/>
                </a:rPr>
                <a:t>Please message your instructor with any questions!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911458" y="4454132"/>
              <a:ext cx="7923508" cy="5638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36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446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ileron Regular"/>
                  <a:ea typeface="+mn-ea"/>
                  <a:cs typeface="+mn-cs"/>
                </a:rPr>
                <a:t>THAT CONCLUDES CHAPTER 6!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152400" y="1031308"/>
            <a:ext cx="17983200" cy="638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-182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swald" panose="020B0604020202020204" charset="0"/>
                <a:ea typeface="+mn-ea"/>
                <a:cs typeface="+mn-cs"/>
              </a:rPr>
              <a:t>Chapter 6 Learning Objectives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7855A1-E505-48BB-A93D-241ED7F28999}"/>
              </a:ext>
            </a:extLst>
          </p:cNvPr>
          <p:cNvSpPr txBox="1"/>
          <p:nvPr/>
        </p:nvSpPr>
        <p:spPr>
          <a:xfrm>
            <a:off x="1447800" y="2247900"/>
            <a:ext cx="15392400" cy="4255139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ts val="46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solidFill>
                  <a:schemeClr val="bg1"/>
                </a:solidFill>
                <a:latin typeface="Aileron Regular" panose="020B0604020202020204" charset="0"/>
              </a:rPr>
              <a:t>Explain why ORGANIZATION IS NECESSARY AND VALUABLE to public speaking; </a:t>
            </a:r>
          </a:p>
          <a:p>
            <a:pPr marL="571500" marR="0" lvl="0" indent="-571500" algn="l" defTabSz="914400" rtl="0" eaLnBrk="1" fontAlgn="auto" latinLnBrk="0" hangingPunct="1">
              <a:lnSpc>
                <a:spcPts val="46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solidFill>
                  <a:schemeClr val="bg1"/>
                </a:solidFill>
                <a:latin typeface="Aileron Regular" panose="020B0604020202020204" charset="0"/>
              </a:rPr>
              <a:t>Differentiate the DIFFERENT TYPES OF ORGANIZATIONAL PATTERNS; </a:t>
            </a:r>
          </a:p>
          <a:p>
            <a:pPr marL="571500" marR="0" lvl="0" indent="-571500" algn="l" defTabSz="914400" rtl="0" eaLnBrk="1" fontAlgn="auto" latinLnBrk="0" hangingPunct="1">
              <a:lnSpc>
                <a:spcPts val="46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solidFill>
                  <a:schemeClr val="bg1"/>
                </a:solidFill>
                <a:latin typeface="Aileron Regular" panose="020B0604020202020204" charset="0"/>
              </a:rPr>
              <a:t>Choose an organizational pattern that is MOST LOGICAL to the speech’s specific purpose;</a:t>
            </a:r>
          </a:p>
          <a:p>
            <a:pPr marL="571500" marR="0" lvl="0" indent="-571500" algn="l" defTabSz="914400" rtl="0" eaLnBrk="1" fontAlgn="auto" latinLnBrk="0" hangingPunct="1">
              <a:lnSpc>
                <a:spcPts val="46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solidFill>
                  <a:schemeClr val="bg1"/>
                </a:solidFill>
                <a:latin typeface="Aileron Regular" panose="020B0604020202020204" charset="0"/>
              </a:rPr>
              <a:t>Construct an outline for an EXTEMPORANEOUS SPEECH; </a:t>
            </a:r>
          </a:p>
          <a:p>
            <a:pPr marL="571500" marR="0" lvl="0" indent="-571500" algn="l" defTabSz="914400" rtl="0" eaLnBrk="1" fontAlgn="auto" latinLnBrk="0" hangingPunct="1">
              <a:lnSpc>
                <a:spcPts val="46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solidFill>
                  <a:schemeClr val="bg1"/>
                </a:solidFill>
                <a:latin typeface="Aileron Regular" panose="020B0604020202020204" charset="0"/>
              </a:rPr>
              <a:t>Create CONNECTIVE STATEMENTS that will help the audience understand the logic and structure of a speech.</a:t>
            </a:r>
            <a:endParaRPr kumimoji="0" lang="en-US" sz="3200" b="0" i="0" u="none" strike="noStrike" kern="1200" cap="none" spc="359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ileron Regular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97528" y="-169247"/>
            <a:ext cx="9689430" cy="10796629"/>
          </a:xfrm>
          <a:prstGeom prst="rect">
            <a:avLst/>
          </a:prstGeom>
          <a:solidFill>
            <a:srgbClr val="0050F5"/>
          </a:solidFill>
        </p:spPr>
      </p:sp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942631" y="1932005"/>
            <a:ext cx="7154290" cy="4675728"/>
            <a:chOff x="0" y="-38100"/>
            <a:chExt cx="9539053" cy="6234304"/>
          </a:xfrm>
        </p:grpSpPr>
        <p:sp>
          <p:nvSpPr>
            <p:cNvPr id="4" name="TextBox 4"/>
            <p:cNvSpPr txBox="1"/>
            <p:nvPr/>
          </p:nvSpPr>
          <p:spPr>
            <a:xfrm>
              <a:off x="0" y="-38100"/>
              <a:ext cx="9539053" cy="7645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468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359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swald"/>
                  <a:ea typeface="+mn-ea"/>
                  <a:cs typeface="+mn-cs"/>
                </a:rPr>
                <a:t>Outline Of Topics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476964"/>
              <a:ext cx="9539053" cy="47192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90880" marR="0" lvl="1" indent="-345440" algn="l" defTabSz="914400" rtl="0" eaLnBrk="1" fontAlgn="auto" latinLnBrk="0" hangingPunct="1">
                <a:lnSpc>
                  <a:spcPts val="4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3200" b="0" i="0" u="none" strike="noStrike" kern="1200" cap="none" spc="32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ileron Regular"/>
                  <a:ea typeface="+mn-ea"/>
                  <a:cs typeface="+mn-cs"/>
                </a:rPr>
                <a:t>Why </a:t>
              </a:r>
              <a:r>
                <a:rPr lang="en-US" sz="3200" spc="32" dirty="0">
                  <a:solidFill>
                    <a:srgbClr val="FFFFFF"/>
                  </a:solidFill>
                  <a:latin typeface="Aileron Regular"/>
                </a:rPr>
                <a:t>We </a:t>
              </a:r>
              <a:r>
                <a:rPr kumimoji="0" lang="en-US" sz="3200" b="0" i="0" u="none" strike="noStrike" kern="1200" cap="none" spc="32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ileron Regular"/>
                  <a:ea typeface="+mn-ea"/>
                  <a:cs typeface="+mn-cs"/>
                </a:rPr>
                <a:t>NEED ORGANIZATION in speeches</a:t>
              </a:r>
            </a:p>
            <a:p>
              <a:pPr marL="690880" marR="0" lvl="1" indent="-345440" algn="l" defTabSz="914400" rtl="0" eaLnBrk="1" fontAlgn="auto" latinLnBrk="0" hangingPunct="1">
                <a:lnSpc>
                  <a:spcPts val="4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lang="en-US" sz="3200" spc="32" dirty="0">
                  <a:solidFill>
                    <a:srgbClr val="FFFFFF"/>
                  </a:solidFill>
                  <a:latin typeface="Aileron Regular"/>
                </a:rPr>
                <a:t>PATTERNS of ORGANIZATION</a:t>
              </a:r>
            </a:p>
            <a:p>
              <a:pPr marL="690880" marR="0" lvl="1" indent="-345440" algn="l" defTabSz="914400" rtl="0" eaLnBrk="1" fontAlgn="auto" latinLnBrk="0" hangingPunct="1">
                <a:lnSpc>
                  <a:spcPts val="4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3200" b="0" i="0" u="none" strike="noStrike" kern="1200" cap="none" spc="32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ileron Regular"/>
                  <a:ea typeface="+mn-ea"/>
                  <a:cs typeface="+mn-cs"/>
                </a:rPr>
                <a:t>CONNECTIVE STATEMENTS</a:t>
              </a:r>
            </a:p>
            <a:p>
              <a:pPr marL="690880" marR="0" lvl="1" indent="-345440" algn="l" defTabSz="914400" rtl="0" eaLnBrk="1" fontAlgn="auto" latinLnBrk="0" hangingPunct="1">
                <a:lnSpc>
                  <a:spcPts val="4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3200" b="0" i="0" u="none" strike="noStrike" kern="1200" cap="none" spc="32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ileron Regular"/>
                  <a:ea typeface="+mn-ea"/>
                  <a:cs typeface="+mn-cs"/>
                </a:rPr>
                <a:t>OUTLINING</a:t>
              </a:r>
            </a:p>
            <a:p>
              <a:pPr marL="0" marR="0" lvl="0" indent="0" algn="l" defTabSz="914400" rtl="0" eaLnBrk="1" fontAlgn="auto" latinLnBrk="0" hangingPunct="1">
                <a:lnSpc>
                  <a:spcPts val="3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32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ileron Regular"/>
                <a:ea typeface="+mn-ea"/>
                <a:cs typeface="+mn-cs"/>
              </a:endParaRPr>
            </a:p>
          </p:txBody>
        </p:sp>
      </p:grpSp>
      <p:sp>
        <p:nvSpPr>
          <p:cNvPr id="8" name="TextBox 8"/>
          <p:cNvSpPr txBox="1">
            <a:spLocks noGrp="1"/>
          </p:cNvSpPr>
          <p:nvPr>
            <p:ph type="title" idx="4294967295"/>
          </p:nvPr>
        </p:nvSpPr>
        <p:spPr>
          <a:xfrm>
            <a:off x="1123950" y="5352893"/>
            <a:ext cx="5224465" cy="188785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7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-273" normalizeH="0" baseline="0" noProof="0" dirty="0">
                <a:ln>
                  <a:noFill/>
                </a:ln>
                <a:solidFill>
                  <a:srgbClr val="0050F5"/>
                </a:solidFill>
                <a:effectLst/>
                <a:uLnTx/>
                <a:uFillTx/>
                <a:latin typeface="Oswald" panose="020B0604020202020204" charset="0"/>
                <a:ea typeface="+mn-ea"/>
                <a:cs typeface="+mn-cs"/>
              </a:rPr>
              <a:t>Chapter 6</a:t>
            </a:r>
          </a:p>
          <a:p>
            <a:pPr marL="0" marR="0" lvl="0" indent="0" algn="r" defTabSz="914400" rtl="0" eaLnBrk="1" fontAlgn="auto" latinLnBrk="0" hangingPunct="1">
              <a:lnSpc>
                <a:spcPts val="7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-273" normalizeH="0" baseline="0" noProof="0" dirty="0">
                <a:ln>
                  <a:noFill/>
                </a:ln>
                <a:solidFill>
                  <a:srgbClr val="0050F5"/>
                </a:solidFill>
                <a:effectLst/>
                <a:uLnTx/>
                <a:uFillTx/>
                <a:latin typeface="Oswald" panose="020B0604020202020204" charset="0"/>
                <a:ea typeface="+mn-ea"/>
                <a:cs typeface="+mn-cs"/>
              </a:rPr>
              <a:t>Overview</a:t>
            </a:r>
          </a:p>
        </p:txBody>
      </p:sp>
      <p:grpSp>
        <p:nvGrpSpPr>
          <p:cNvPr id="6" name="Group 6" descr="Outline Of Topics&#10;Why We NEED ORGANIZATION in speeches&#10;PATTERNS of ORGANIZATION&#10;CONNECTIVE STATEMENTS&#10;OUTLINING"/>
          <p:cNvGrpSpPr/>
          <p:nvPr/>
        </p:nvGrpSpPr>
        <p:grpSpPr>
          <a:xfrm rot="5400000">
            <a:off x="830158" y="1699158"/>
            <a:ext cx="4795483" cy="7057922"/>
            <a:chOff x="0" y="0"/>
            <a:chExt cx="44142309" cy="6496800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142310" cy="64968010"/>
            </a:xfrm>
            <a:custGeom>
              <a:avLst/>
              <a:gdLst/>
              <a:ahLst/>
              <a:cxnLst/>
              <a:rect l="l" t="t" r="r" b="b"/>
              <a:pathLst>
                <a:path w="44142310" h="64968010">
                  <a:moveTo>
                    <a:pt x="44142310" y="279400"/>
                  </a:moveTo>
                  <a:lnTo>
                    <a:pt x="44142310" y="0"/>
                  </a:lnTo>
                  <a:lnTo>
                    <a:pt x="0" y="0"/>
                  </a:lnTo>
                  <a:lnTo>
                    <a:pt x="0" y="64968010"/>
                  </a:lnTo>
                  <a:lnTo>
                    <a:pt x="44142310" y="64968010"/>
                  </a:lnTo>
                  <a:lnTo>
                    <a:pt x="44142310" y="279400"/>
                  </a:lnTo>
                  <a:close/>
                  <a:moveTo>
                    <a:pt x="44063568" y="279400"/>
                  </a:moveTo>
                  <a:lnTo>
                    <a:pt x="44063568" y="64889267"/>
                  </a:lnTo>
                  <a:lnTo>
                    <a:pt x="78740" y="64889267"/>
                  </a:lnTo>
                  <a:lnTo>
                    <a:pt x="78740" y="78740"/>
                  </a:lnTo>
                  <a:lnTo>
                    <a:pt x="44063568" y="78740"/>
                  </a:lnTo>
                  <a:lnTo>
                    <a:pt x="44063568" y="279400"/>
                  </a:lnTo>
                  <a:close/>
                </a:path>
              </a:pathLst>
            </a:custGeom>
            <a:solidFill>
              <a:srgbClr val="0050F5"/>
            </a:solidFill>
          </p:spPr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16784" y="5704573"/>
            <a:ext cx="18721569" cy="4730835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2" name="TextBox 12"/>
          <p:cNvSpPr txBox="1">
            <a:spLocks noGrp="1"/>
          </p:cNvSpPr>
          <p:nvPr>
            <p:ph type="title" idx="4294967295"/>
          </p:nvPr>
        </p:nvSpPr>
        <p:spPr>
          <a:xfrm>
            <a:off x="1028700" y="857250"/>
            <a:ext cx="16230600" cy="92333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-27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swald" panose="020B0604020202020204" charset="0"/>
                <a:ea typeface="+mn-ea"/>
                <a:cs typeface="+mn-cs"/>
              </a:rPr>
              <a:t>Why Do We Need Organization in Speeches?</a:t>
            </a:r>
          </a:p>
        </p:txBody>
      </p:sp>
      <p:grpSp>
        <p:nvGrpSpPr>
          <p:cNvPr id="3" name="Group 3" descr="Series of three pictures including a picture of a person's head, a diagram of a category and circles of people--all simply to represent the text on this page."/>
          <p:cNvGrpSpPr/>
          <p:nvPr/>
        </p:nvGrpSpPr>
        <p:grpSpPr>
          <a:xfrm>
            <a:off x="0" y="3638550"/>
            <a:ext cx="18288000" cy="2832908"/>
            <a:chOff x="0" y="0"/>
            <a:chExt cx="24384000" cy="3777211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 t="13215" b="13215"/>
            <a:stretch>
              <a:fillRect/>
            </a:stretch>
          </p:blipFill>
          <p:spPr>
            <a:xfrm>
              <a:off x="0" y="0"/>
              <a:ext cx="8128000" cy="37772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 t="15146" b="15146"/>
            <a:stretch>
              <a:fillRect/>
            </a:stretch>
          </p:blipFill>
          <p:spPr>
            <a:xfrm>
              <a:off x="8128000" y="0"/>
              <a:ext cx="8128000" cy="37772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/>
            <a:srcRect t="19018" b="19018"/>
            <a:stretch>
              <a:fillRect/>
            </a:stretch>
          </p:blipFill>
          <p:spPr>
            <a:xfrm>
              <a:off x="16256000" y="0"/>
              <a:ext cx="8128000" cy="3777211"/>
            </a:xfrm>
            <a:prstGeom prst="rect">
              <a:avLst/>
            </a:prstGeom>
          </p:spPr>
        </p:pic>
      </p:grpSp>
      <p:grpSp>
        <p:nvGrpSpPr>
          <p:cNvPr id="7" name="Group 7" descr="We can ONLY HOLD SO MANY THOUGHTS in our mind &#10;at one time&#10;So, have 3-5 main points.&#10;Any more is &quot;too much&quot;."/>
          <p:cNvGrpSpPr/>
          <p:nvPr/>
        </p:nvGrpSpPr>
        <p:grpSpPr>
          <a:xfrm>
            <a:off x="783879" y="6686888"/>
            <a:ext cx="4583060" cy="2678100"/>
            <a:chOff x="0" y="-28575"/>
            <a:chExt cx="6110747" cy="3570800"/>
          </a:xfrm>
        </p:grpSpPr>
        <p:sp>
          <p:nvSpPr>
            <p:cNvPr id="8" name="TextBox 8"/>
            <p:cNvSpPr txBox="1"/>
            <p:nvPr/>
          </p:nvSpPr>
          <p:spPr>
            <a:xfrm>
              <a:off x="0" y="2368745"/>
              <a:ext cx="6090995" cy="1173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2400" spc="24" dirty="0">
                  <a:solidFill>
                    <a:srgbClr val="545454"/>
                  </a:solidFill>
                  <a:latin typeface="Aileron Regular"/>
                </a:rPr>
                <a:t>So, have 3-5 main points.</a:t>
              </a:r>
            </a:p>
            <a:p>
              <a:pPr marL="0" lvl="0" indent="0" algn="ctr">
                <a:lnSpc>
                  <a:spcPts val="3600"/>
                </a:lnSpc>
                <a:spcBef>
                  <a:spcPct val="0"/>
                </a:spcBef>
              </a:pPr>
              <a:r>
                <a:rPr lang="en-US" sz="2400" spc="24" dirty="0">
                  <a:solidFill>
                    <a:srgbClr val="545454"/>
                  </a:solidFill>
                  <a:latin typeface="Aileron Regular"/>
                </a:rPr>
                <a:t>Any more is "too much".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9752" y="-28575"/>
              <a:ext cx="6090995" cy="21029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160"/>
                </a:lnSpc>
                <a:spcBef>
                  <a:spcPct val="0"/>
                </a:spcBef>
              </a:pPr>
              <a:r>
                <a:rPr lang="en-US" sz="3200" dirty="0">
                  <a:solidFill>
                    <a:srgbClr val="0050F5"/>
                  </a:solidFill>
                  <a:latin typeface="Oswald"/>
                </a:rPr>
                <a:t>We can ONLY HOLD SO MANY THOUGHTS in our mind </a:t>
              </a:r>
            </a:p>
            <a:p>
              <a:pPr marL="0" lvl="0" indent="0" algn="ctr">
                <a:lnSpc>
                  <a:spcPts val="4160"/>
                </a:lnSpc>
                <a:spcBef>
                  <a:spcPct val="0"/>
                </a:spcBef>
              </a:pPr>
              <a:r>
                <a:rPr lang="en-US" sz="3200" dirty="0">
                  <a:solidFill>
                    <a:srgbClr val="0050F5"/>
                  </a:solidFill>
                  <a:latin typeface="Oswald"/>
                </a:rPr>
                <a:t>at one time</a:t>
              </a:r>
            </a:p>
          </p:txBody>
        </p:sp>
      </p:grpSp>
      <p:grpSp>
        <p:nvGrpSpPr>
          <p:cNvPr id="10" name="Group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7153275" y="-6467475"/>
            <a:ext cx="3981450" cy="16230600"/>
            <a:chOff x="0" y="0"/>
            <a:chExt cx="36649156" cy="14940229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6649155" cy="149402304"/>
            </a:xfrm>
            <a:custGeom>
              <a:avLst/>
              <a:gdLst/>
              <a:ahLst/>
              <a:cxnLst/>
              <a:rect l="l" t="t" r="r" b="b"/>
              <a:pathLst>
                <a:path w="36649155" h="149402304">
                  <a:moveTo>
                    <a:pt x="36649155" y="279400"/>
                  </a:moveTo>
                  <a:lnTo>
                    <a:pt x="36649155" y="0"/>
                  </a:lnTo>
                  <a:lnTo>
                    <a:pt x="0" y="0"/>
                  </a:lnTo>
                  <a:lnTo>
                    <a:pt x="0" y="149402304"/>
                  </a:lnTo>
                  <a:lnTo>
                    <a:pt x="36649155" y="149402304"/>
                  </a:lnTo>
                  <a:lnTo>
                    <a:pt x="36649155" y="279400"/>
                  </a:lnTo>
                  <a:close/>
                  <a:moveTo>
                    <a:pt x="36570416" y="279400"/>
                  </a:moveTo>
                  <a:lnTo>
                    <a:pt x="36570416" y="149323561"/>
                  </a:lnTo>
                  <a:lnTo>
                    <a:pt x="78740" y="149323561"/>
                  </a:lnTo>
                  <a:lnTo>
                    <a:pt x="78740" y="78740"/>
                  </a:lnTo>
                  <a:lnTo>
                    <a:pt x="36570416" y="78740"/>
                  </a:lnTo>
                  <a:lnTo>
                    <a:pt x="36570416" y="2794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" name="Group 13" descr="Categories of information should be DISTINCT, DIFFERENT AND CLEAR."/>
          <p:cNvGrpSpPr/>
          <p:nvPr/>
        </p:nvGrpSpPr>
        <p:grpSpPr>
          <a:xfrm>
            <a:off x="6705499" y="6686888"/>
            <a:ext cx="4583060" cy="2744775"/>
            <a:chOff x="0" y="-28575"/>
            <a:chExt cx="6110747" cy="3659700"/>
          </a:xfrm>
        </p:grpSpPr>
        <p:sp>
          <p:nvSpPr>
            <p:cNvPr id="14" name="TextBox 14"/>
            <p:cNvSpPr txBox="1"/>
            <p:nvPr/>
          </p:nvSpPr>
          <p:spPr>
            <a:xfrm>
              <a:off x="0" y="3067245"/>
              <a:ext cx="6090995" cy="5638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600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9752" y="-28575"/>
              <a:ext cx="6090995" cy="21029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160"/>
                </a:lnSpc>
                <a:spcBef>
                  <a:spcPct val="0"/>
                </a:spcBef>
              </a:pPr>
              <a:r>
                <a:rPr lang="en-US" sz="3200" dirty="0">
                  <a:solidFill>
                    <a:srgbClr val="0050F5"/>
                  </a:solidFill>
                  <a:latin typeface="Oswald"/>
                </a:rPr>
                <a:t>Categories of information should be DISTINCT, DIFFERENT AND CLEAR.</a:t>
              </a:r>
              <a:r>
                <a:rPr lang="en-US" sz="3200" u="none" dirty="0">
                  <a:solidFill>
                    <a:srgbClr val="0050F5"/>
                  </a:solidFill>
                  <a:latin typeface="Oswald"/>
                </a:rPr>
                <a:t> 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2691054" y="6686888"/>
            <a:ext cx="4568246" cy="1038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60"/>
              </a:lnSpc>
              <a:spcBef>
                <a:spcPct val="0"/>
              </a:spcBef>
            </a:pPr>
            <a:r>
              <a:rPr lang="en-US" sz="3200" dirty="0">
                <a:solidFill>
                  <a:srgbClr val="0050F5"/>
                </a:solidFill>
                <a:latin typeface="Oswald"/>
              </a:rPr>
              <a:t>You will appear to be</a:t>
            </a:r>
          </a:p>
          <a:p>
            <a:pPr marL="0" lvl="0" indent="0" algn="ctr">
              <a:lnSpc>
                <a:spcPts val="4160"/>
              </a:lnSpc>
              <a:spcBef>
                <a:spcPct val="0"/>
              </a:spcBef>
            </a:pPr>
            <a:r>
              <a:rPr lang="en-US" sz="3200" dirty="0">
                <a:solidFill>
                  <a:srgbClr val="0050F5"/>
                </a:solidFill>
                <a:latin typeface="Oswald"/>
              </a:rPr>
              <a:t> MORE CREDIBLE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812" b="78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-731399" y="1201389"/>
            <a:ext cx="8845460" cy="5325262"/>
            <a:chOff x="0" y="0"/>
            <a:chExt cx="81422256" cy="490189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422255" cy="49018912"/>
            </a:xfrm>
            <a:custGeom>
              <a:avLst/>
              <a:gdLst/>
              <a:ahLst/>
              <a:cxnLst/>
              <a:rect l="l" t="t" r="r" b="b"/>
              <a:pathLst>
                <a:path w="81422255" h="49018912">
                  <a:moveTo>
                    <a:pt x="81422255" y="279400"/>
                  </a:moveTo>
                  <a:lnTo>
                    <a:pt x="81422255" y="0"/>
                  </a:lnTo>
                  <a:lnTo>
                    <a:pt x="0" y="0"/>
                  </a:lnTo>
                  <a:lnTo>
                    <a:pt x="0" y="49018912"/>
                  </a:lnTo>
                  <a:lnTo>
                    <a:pt x="81422255" y="49018912"/>
                  </a:lnTo>
                  <a:lnTo>
                    <a:pt x="81422255" y="279400"/>
                  </a:lnTo>
                  <a:close/>
                  <a:moveTo>
                    <a:pt x="81343519" y="279400"/>
                  </a:moveTo>
                  <a:lnTo>
                    <a:pt x="81343519" y="48940172"/>
                  </a:lnTo>
                  <a:lnTo>
                    <a:pt x="78740" y="48940172"/>
                  </a:lnTo>
                  <a:lnTo>
                    <a:pt x="78740" y="78740"/>
                  </a:lnTo>
                  <a:lnTo>
                    <a:pt x="81343519" y="78740"/>
                  </a:lnTo>
                  <a:lnTo>
                    <a:pt x="81343519" y="2794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AutoShap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0800000">
            <a:off x="7601862" y="-4333994"/>
            <a:ext cx="9525" cy="19848809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509787" y="1266190"/>
            <a:ext cx="101600" cy="101600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557412" y="3437627"/>
            <a:ext cx="101600" cy="101600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557412" y="5590410"/>
            <a:ext cx="101600" cy="101600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557412" y="7631327"/>
            <a:ext cx="101600" cy="101600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3" name="TextBox 13"/>
          <p:cNvSpPr txBox="1">
            <a:spLocks noGrp="1"/>
          </p:cNvSpPr>
          <p:nvPr>
            <p:ph type="title" idx="4294967295"/>
          </p:nvPr>
        </p:nvSpPr>
        <p:spPr>
          <a:xfrm>
            <a:off x="1413526" y="5139734"/>
            <a:ext cx="4555609" cy="280225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-27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swald" panose="020B0604020202020204" charset="0"/>
                <a:ea typeface="+mn-ea"/>
                <a:cs typeface="+mn-cs"/>
              </a:rPr>
              <a:t>The Importance of Grouping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260552" y="835660"/>
            <a:ext cx="8998748" cy="1035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60"/>
              </a:lnSpc>
              <a:spcBef>
                <a:spcPct val="0"/>
              </a:spcBef>
            </a:pPr>
            <a:r>
              <a:rPr lang="en-US" sz="3200" spc="320" dirty="0">
                <a:solidFill>
                  <a:srgbClr val="FFFFFF"/>
                </a:solidFill>
                <a:latin typeface="Aileron Regular" panose="020B0604020202020204" charset="0"/>
              </a:rPr>
              <a:t>Find patterns and connections of data and research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260552" y="3188514"/>
            <a:ext cx="8998748" cy="10369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60"/>
              </a:lnSpc>
              <a:spcBef>
                <a:spcPct val="0"/>
              </a:spcBef>
            </a:pPr>
            <a:r>
              <a:rPr lang="en-US" sz="3200" spc="320" dirty="0">
                <a:solidFill>
                  <a:srgbClr val="FFFFFF"/>
                </a:solidFill>
                <a:latin typeface="Aileron Regular" panose="020B0604020202020204" charset="0"/>
              </a:rPr>
              <a:t>Avoid having too many points in a speech. Have 3-5 and no more than that.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260552" y="5023499"/>
            <a:ext cx="8998748" cy="1038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60"/>
              </a:lnSpc>
              <a:spcBef>
                <a:spcPct val="0"/>
              </a:spcBef>
            </a:pPr>
            <a:r>
              <a:rPr lang="en-US" sz="3200" spc="320" dirty="0">
                <a:solidFill>
                  <a:srgbClr val="FFFFFF"/>
                </a:solidFill>
                <a:latin typeface="Aileron Regular" panose="020B0604020202020204" charset="0"/>
              </a:rPr>
              <a:t>“Chunk” </a:t>
            </a:r>
            <a:r>
              <a:rPr lang="en-US" sz="3200" spc="120" dirty="0">
                <a:solidFill>
                  <a:srgbClr val="FFFFFF"/>
                </a:solidFill>
                <a:latin typeface="Aileron Regular" panose="020B0604020202020204" charset="0"/>
              </a:rPr>
              <a:t>into 5 or fewer number of main groups (main ideas)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260552" y="7225333"/>
            <a:ext cx="8998748" cy="1038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60"/>
              </a:lnSpc>
              <a:spcBef>
                <a:spcPct val="0"/>
              </a:spcBef>
            </a:pPr>
            <a:r>
              <a:rPr lang="en-US" sz="3200" spc="320" dirty="0">
                <a:solidFill>
                  <a:srgbClr val="FFFFFF"/>
                </a:solidFill>
                <a:latin typeface="Aileron Regular" panose="020B0604020202020204" charset="0"/>
              </a:rPr>
              <a:t>Organized </a:t>
            </a:r>
            <a:r>
              <a:rPr lang="en-US" sz="3200" spc="120" dirty="0">
                <a:solidFill>
                  <a:srgbClr val="FFFFFF"/>
                </a:solidFill>
                <a:latin typeface="Aileron Regular" panose="020B0604020202020204" charset="0"/>
              </a:rPr>
              <a:t>speakers gain credibility and audience will understand and retain better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8700" y="4380822"/>
            <a:ext cx="3651102" cy="7144428"/>
          </a:xfrm>
          <a:prstGeom prst="rect">
            <a:avLst/>
          </a:prstGeom>
          <a:solidFill>
            <a:srgbClr val="0050F5"/>
          </a:solidFill>
        </p:spPr>
      </p:sp>
      <p:sp>
        <p:nvSpPr>
          <p:cNvPr id="3" name="AutoShap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15819" y="4380822"/>
            <a:ext cx="3651102" cy="7144428"/>
          </a:xfrm>
          <a:prstGeom prst="rect">
            <a:avLst/>
          </a:prstGeom>
          <a:solidFill>
            <a:srgbClr val="0050F5"/>
          </a:solidFill>
        </p:spPr>
      </p:sp>
      <p:sp>
        <p:nvSpPr>
          <p:cNvPr id="4" name="AutoShap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06972" y="4380822"/>
            <a:ext cx="3651102" cy="7144428"/>
          </a:xfrm>
          <a:prstGeom prst="rect">
            <a:avLst/>
          </a:prstGeom>
          <a:solidFill>
            <a:srgbClr val="0050F5"/>
          </a:solidFill>
        </p:spPr>
      </p:sp>
      <p:sp>
        <p:nvSpPr>
          <p:cNvPr id="5" name="AutoShap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608660" y="4380822"/>
            <a:ext cx="3651102" cy="7144428"/>
          </a:xfrm>
          <a:prstGeom prst="rect">
            <a:avLst/>
          </a:prstGeom>
          <a:solidFill>
            <a:srgbClr val="0050F5"/>
          </a:solidFill>
        </p:spPr>
      </p:sp>
      <p:sp>
        <p:nvSpPr>
          <p:cNvPr id="6" name="TextBox 6"/>
          <p:cNvSpPr txBox="1">
            <a:spLocks noGrp="1"/>
          </p:cNvSpPr>
          <p:nvPr>
            <p:ph type="title" idx="4294967295"/>
          </p:nvPr>
        </p:nvSpPr>
        <p:spPr>
          <a:xfrm>
            <a:off x="1028700" y="1724025"/>
            <a:ext cx="15201900" cy="92333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-273" normalizeH="0" baseline="0" noProof="0" dirty="0">
                <a:ln>
                  <a:noFill/>
                </a:ln>
                <a:solidFill>
                  <a:srgbClr val="0050F5"/>
                </a:solidFill>
                <a:effectLst/>
                <a:uLnTx/>
                <a:uFillTx/>
                <a:latin typeface="Oswald" panose="020B0604020202020204" charset="0"/>
                <a:ea typeface="+mn-ea"/>
                <a:cs typeface="+mn-cs"/>
              </a:rPr>
              <a:t>INFORMATIVE Speech Organizational Patterns</a:t>
            </a:r>
          </a:p>
        </p:txBody>
      </p:sp>
      <p:grpSp>
        <p:nvGrpSpPr>
          <p:cNvPr id="15" name="Group 14" descr="Chronological&#10;Highly used organizational structure&#10;Refers to TIME ORDER&#10;Can be used for long-term or short-term  processes">
            <a:extLst>
              <a:ext uri="{FF2B5EF4-FFF2-40B4-BE49-F238E27FC236}">
                <a16:creationId xmlns:a16="http://schemas.microsoft.com/office/drawing/2014/main" id="{19092FA2-117C-4640-B353-CEB3E59455B6}"/>
              </a:ext>
            </a:extLst>
          </p:cNvPr>
          <p:cNvGrpSpPr/>
          <p:nvPr/>
        </p:nvGrpSpPr>
        <p:grpSpPr>
          <a:xfrm>
            <a:off x="1028700" y="4808706"/>
            <a:ext cx="3488754" cy="4616384"/>
            <a:chOff x="1028700" y="4808706"/>
            <a:chExt cx="3488754" cy="4616384"/>
          </a:xfrm>
        </p:grpSpPr>
        <p:sp>
          <p:nvSpPr>
            <p:cNvPr id="7" name="TextBox 7"/>
            <p:cNvSpPr txBox="1"/>
            <p:nvPr/>
          </p:nvSpPr>
          <p:spPr>
            <a:xfrm>
              <a:off x="1028700" y="5768191"/>
              <a:ext cx="3488754" cy="36568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18160" lvl="1" indent="-259080">
                <a:lnSpc>
                  <a:spcPts val="3600"/>
                </a:lnSpc>
                <a:buFont typeface="Arial"/>
                <a:buChar char="•"/>
              </a:pPr>
              <a:r>
                <a:rPr lang="en-US" sz="2400" spc="24" dirty="0">
                  <a:solidFill>
                    <a:srgbClr val="FFFFFF"/>
                  </a:solidFill>
                  <a:latin typeface="Aileron Regular"/>
                </a:rPr>
                <a:t>Highly used organizational structure</a:t>
              </a:r>
            </a:p>
            <a:p>
              <a:pPr marL="518160" lvl="1" indent="-259080">
                <a:lnSpc>
                  <a:spcPts val="3600"/>
                </a:lnSpc>
                <a:buFont typeface="Arial"/>
                <a:buChar char="•"/>
              </a:pPr>
              <a:r>
                <a:rPr lang="en-US" sz="2400" spc="24" dirty="0">
                  <a:solidFill>
                    <a:srgbClr val="FFFFFF"/>
                  </a:solidFill>
                  <a:latin typeface="Aileron Regular"/>
                </a:rPr>
                <a:t>Refers to TIME ORDER</a:t>
              </a:r>
            </a:p>
            <a:p>
              <a:pPr marL="518160" lvl="1" indent="-259080">
                <a:lnSpc>
                  <a:spcPts val="3600"/>
                </a:lnSpc>
                <a:buFont typeface="Arial"/>
                <a:buChar char="•"/>
              </a:pPr>
              <a:r>
                <a:rPr lang="en-US" sz="2400" spc="24" dirty="0">
                  <a:solidFill>
                    <a:srgbClr val="FFFFFF"/>
                  </a:solidFill>
                  <a:latin typeface="Aileron Regular"/>
                </a:rPr>
                <a:t>Can be used for long-term or short-term  processes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153676" y="4808706"/>
              <a:ext cx="3248377" cy="511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160"/>
                </a:lnSpc>
                <a:spcBef>
                  <a:spcPct val="0"/>
                </a:spcBef>
              </a:pPr>
              <a:r>
                <a:rPr lang="en-US" sz="3200" b="1" spc="320" dirty="0">
                  <a:solidFill>
                    <a:srgbClr val="FFFFFF"/>
                  </a:solidFill>
                  <a:latin typeface="Oswald"/>
                </a:rPr>
                <a:t>Chronological</a:t>
              </a:r>
            </a:p>
          </p:txBody>
        </p:sp>
      </p:grpSp>
      <p:grpSp>
        <p:nvGrpSpPr>
          <p:cNvPr id="18" name="Group 17" descr="Spatial&#10;Refers to MOVEMENT IN SPACE OR DIRECTION--like maps or layouts or layers&#10;Must be presented logically">
            <a:extLst>
              <a:ext uri="{FF2B5EF4-FFF2-40B4-BE49-F238E27FC236}">
                <a16:creationId xmlns:a16="http://schemas.microsoft.com/office/drawing/2014/main" id="{1076F1EE-07E8-4275-815B-850CC30D261C}"/>
              </a:ext>
            </a:extLst>
          </p:cNvPr>
          <p:cNvGrpSpPr/>
          <p:nvPr/>
        </p:nvGrpSpPr>
        <p:grpSpPr>
          <a:xfrm>
            <a:off x="13743607" y="4526448"/>
            <a:ext cx="3248993" cy="4890434"/>
            <a:chOff x="13743607" y="4526448"/>
            <a:chExt cx="3248993" cy="4890434"/>
          </a:xfrm>
        </p:grpSpPr>
        <p:sp>
          <p:nvSpPr>
            <p:cNvPr id="10" name="TextBox 10"/>
            <p:cNvSpPr txBox="1"/>
            <p:nvPr/>
          </p:nvSpPr>
          <p:spPr>
            <a:xfrm>
              <a:off x="13745780" y="5768191"/>
              <a:ext cx="3246820" cy="364869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518160" lvl="1" indent="-259080">
                <a:lnSpc>
                  <a:spcPts val="360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2400" spc="24" dirty="0">
                  <a:solidFill>
                    <a:srgbClr val="FFFFFF"/>
                  </a:solidFill>
                  <a:latin typeface="Aileron Regular"/>
                </a:rPr>
                <a:t>Refers to speeches about CAUSES, origins, roots, foundations, basis, grounds, source OR EFFECTS, results, outcomes, consequences 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3743607" y="4526448"/>
              <a:ext cx="3086028" cy="10356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160"/>
                </a:lnSpc>
                <a:spcBef>
                  <a:spcPct val="0"/>
                </a:spcBef>
              </a:pPr>
              <a:r>
                <a:rPr lang="en-US" sz="3200" spc="320" dirty="0">
                  <a:solidFill>
                    <a:srgbClr val="FFFFFF"/>
                  </a:solidFill>
                  <a:latin typeface="Oswald"/>
                </a:rPr>
                <a:t>Cause And Effect</a:t>
              </a:r>
            </a:p>
          </p:txBody>
        </p:sp>
      </p:grpSp>
      <p:grpSp>
        <p:nvGrpSpPr>
          <p:cNvPr id="17" name="Group 16" descr="Topical/Parts Of The Whole&#10;The most &quot;ALL PURPOSE&quot; FORM&#10;Used for concepts like types/kinds of, varieties, categories or parts, divisions, units, characteristics&#10;Consider strongest  point last">
            <a:extLst>
              <a:ext uri="{FF2B5EF4-FFF2-40B4-BE49-F238E27FC236}">
                <a16:creationId xmlns:a16="http://schemas.microsoft.com/office/drawing/2014/main" id="{6FF01B05-0259-4EAF-A683-093196FD6437}"/>
              </a:ext>
            </a:extLst>
          </p:cNvPr>
          <p:cNvGrpSpPr/>
          <p:nvPr/>
        </p:nvGrpSpPr>
        <p:grpSpPr>
          <a:xfrm>
            <a:off x="9406972" y="4611370"/>
            <a:ext cx="3497106" cy="5256381"/>
            <a:chOff x="9406972" y="4611370"/>
            <a:chExt cx="3497106" cy="5256381"/>
          </a:xfrm>
        </p:grpSpPr>
        <p:sp>
          <p:nvSpPr>
            <p:cNvPr id="9" name="TextBox 9"/>
            <p:cNvSpPr txBox="1"/>
            <p:nvPr/>
          </p:nvSpPr>
          <p:spPr>
            <a:xfrm>
              <a:off x="9406972" y="5768191"/>
              <a:ext cx="3497106" cy="40995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18160" lvl="1" indent="-259080">
                <a:lnSpc>
                  <a:spcPts val="3600"/>
                </a:lnSpc>
                <a:buFont typeface="Arial"/>
                <a:buChar char="•"/>
              </a:pPr>
              <a:r>
                <a:rPr lang="en-US" sz="2400" spc="24" dirty="0">
                  <a:solidFill>
                    <a:srgbClr val="FFFFFF"/>
                  </a:solidFill>
                  <a:latin typeface="Aileron Regular"/>
                </a:rPr>
                <a:t>The most "ALL PURPOSE" FORM</a:t>
              </a:r>
            </a:p>
            <a:p>
              <a:pPr marL="518160" lvl="1" indent="-259080">
                <a:lnSpc>
                  <a:spcPts val="3600"/>
                </a:lnSpc>
                <a:buFont typeface="Arial"/>
                <a:buChar char="•"/>
              </a:pPr>
              <a:r>
                <a:rPr lang="en-US" sz="2400" spc="24" dirty="0">
                  <a:solidFill>
                    <a:srgbClr val="FFFFFF"/>
                  </a:solidFill>
                  <a:latin typeface="Aileron Regular"/>
                </a:rPr>
                <a:t>Used for concepts like types/kinds of, varieties, categories or parts, divisions, units, characteristics</a:t>
              </a:r>
            </a:p>
            <a:p>
              <a:pPr marL="518160" lvl="1" indent="-259080">
                <a:lnSpc>
                  <a:spcPts val="3600"/>
                </a:lnSpc>
                <a:buFont typeface="Arial"/>
                <a:buChar char="•"/>
              </a:pPr>
              <a:r>
                <a:rPr lang="en-US" sz="2400" spc="24" dirty="0">
                  <a:solidFill>
                    <a:srgbClr val="FFFFFF"/>
                  </a:solidFill>
                  <a:latin typeface="Aileron Regular"/>
                </a:rPr>
                <a:t>Consider strongest  point last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9687336" y="4611370"/>
              <a:ext cx="3086028" cy="10356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160"/>
                </a:lnSpc>
                <a:spcBef>
                  <a:spcPct val="0"/>
                </a:spcBef>
              </a:pPr>
              <a:r>
                <a:rPr lang="en-US" sz="3200" b="1" spc="320" dirty="0">
                  <a:solidFill>
                    <a:srgbClr val="FFFFFF"/>
                  </a:solidFill>
                  <a:latin typeface="Oswald"/>
                </a:rPr>
                <a:t>Topical/Parts Of The Whole</a:t>
              </a:r>
            </a:p>
          </p:txBody>
        </p:sp>
      </p:grpSp>
      <p:grpSp>
        <p:nvGrpSpPr>
          <p:cNvPr id="16" name="Group 15" descr="Cause And Effect&#10;Refers to speeches about CAUSES, origins, roots, foundations, basis, grounds, source OR EFFECTS, results, outcomes, consequences">
            <a:extLst>
              <a:ext uri="{FF2B5EF4-FFF2-40B4-BE49-F238E27FC236}">
                <a16:creationId xmlns:a16="http://schemas.microsoft.com/office/drawing/2014/main" id="{B0465C8F-C7EB-4D4E-A659-FF753DE4C10F}"/>
              </a:ext>
            </a:extLst>
          </p:cNvPr>
          <p:cNvGrpSpPr/>
          <p:nvPr/>
        </p:nvGrpSpPr>
        <p:grpSpPr>
          <a:xfrm>
            <a:off x="5215819" y="4808706"/>
            <a:ext cx="3368565" cy="4608176"/>
            <a:chOff x="5215819" y="4808706"/>
            <a:chExt cx="3368565" cy="4608176"/>
          </a:xfrm>
        </p:grpSpPr>
        <p:sp>
          <p:nvSpPr>
            <p:cNvPr id="8" name="TextBox 8"/>
            <p:cNvSpPr txBox="1"/>
            <p:nvPr/>
          </p:nvSpPr>
          <p:spPr>
            <a:xfrm>
              <a:off x="5215819" y="5768191"/>
              <a:ext cx="3252610" cy="36486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18160" lvl="1" indent="-259080">
                <a:lnSpc>
                  <a:spcPts val="3600"/>
                </a:lnSpc>
                <a:buFont typeface="Arial"/>
                <a:buChar char="•"/>
              </a:pPr>
              <a:r>
                <a:rPr lang="en-US" sz="2400" spc="24" dirty="0">
                  <a:solidFill>
                    <a:srgbClr val="FFFFFF"/>
                  </a:solidFill>
                  <a:latin typeface="Aileron Regular"/>
                </a:rPr>
                <a:t>Refers to MOVEMENT IN SPACE OR DIRECTION--like maps or layouts or layers</a:t>
              </a:r>
            </a:p>
            <a:p>
              <a:pPr marL="518160" lvl="1" indent="-259080">
                <a:lnSpc>
                  <a:spcPts val="3600"/>
                </a:lnSpc>
                <a:buFont typeface="Arial"/>
                <a:buChar char="•"/>
              </a:pPr>
              <a:r>
                <a:rPr lang="en-US" sz="2400" spc="24" dirty="0">
                  <a:solidFill>
                    <a:srgbClr val="FFFFFF"/>
                  </a:solidFill>
                  <a:latin typeface="Aileron Regular"/>
                </a:rPr>
                <a:t>Must be presented logically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5498356" y="4808706"/>
              <a:ext cx="3086028" cy="511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160"/>
                </a:lnSpc>
                <a:spcBef>
                  <a:spcPct val="0"/>
                </a:spcBef>
              </a:pPr>
              <a:r>
                <a:rPr lang="en-US" sz="3200" b="1" spc="320" dirty="0">
                  <a:solidFill>
                    <a:srgbClr val="FFFFFF"/>
                  </a:solidFill>
                  <a:latin typeface="Oswald"/>
                </a:rPr>
                <a:t>Spatial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-241456" y="1119488"/>
            <a:ext cx="5753100" cy="8048023"/>
            <a:chOff x="0" y="0"/>
            <a:chExt cx="52957153" cy="740818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957152" cy="74081866"/>
            </a:xfrm>
            <a:custGeom>
              <a:avLst/>
              <a:gdLst/>
              <a:ahLst/>
              <a:cxnLst/>
              <a:rect l="l" t="t" r="r" b="b"/>
              <a:pathLst>
                <a:path w="52957152" h="74081866">
                  <a:moveTo>
                    <a:pt x="52957152" y="279400"/>
                  </a:moveTo>
                  <a:lnTo>
                    <a:pt x="52957152" y="0"/>
                  </a:lnTo>
                  <a:lnTo>
                    <a:pt x="0" y="0"/>
                  </a:lnTo>
                  <a:lnTo>
                    <a:pt x="0" y="74081866"/>
                  </a:lnTo>
                  <a:lnTo>
                    <a:pt x="52957152" y="74081866"/>
                  </a:lnTo>
                  <a:lnTo>
                    <a:pt x="52957152" y="279400"/>
                  </a:lnTo>
                  <a:close/>
                  <a:moveTo>
                    <a:pt x="52878416" y="279400"/>
                  </a:moveTo>
                  <a:lnTo>
                    <a:pt x="52878416" y="74003129"/>
                  </a:lnTo>
                  <a:lnTo>
                    <a:pt x="78740" y="74003129"/>
                  </a:lnTo>
                  <a:lnTo>
                    <a:pt x="78740" y="78740"/>
                  </a:lnTo>
                  <a:lnTo>
                    <a:pt x="52878416" y="78740"/>
                  </a:lnTo>
                  <a:lnTo>
                    <a:pt x="52878416" y="279400"/>
                  </a:lnTo>
                  <a:close/>
                </a:path>
              </a:pathLst>
            </a:custGeom>
            <a:solidFill>
              <a:srgbClr val="0050F5"/>
            </a:solidFill>
          </p:spPr>
        </p:sp>
      </p:grp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846549" y="4898707"/>
            <a:ext cx="5483575" cy="280225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-273" normalizeH="0" baseline="0" noProof="0" dirty="0">
                <a:ln>
                  <a:noFill/>
                </a:ln>
                <a:solidFill>
                  <a:srgbClr val="0050F5"/>
                </a:solidFill>
                <a:effectLst/>
                <a:uLnTx/>
                <a:uFillTx/>
                <a:latin typeface="Oswald" panose="020B0604020202020204" charset="0"/>
                <a:ea typeface="+mn-ea"/>
                <a:cs typeface="+mn-cs"/>
              </a:rPr>
              <a:t>PERSUASIVE</a:t>
            </a:r>
          </a:p>
          <a:p>
            <a:pPr marL="0" marR="0" lvl="0" indent="0" algn="r" defTabSz="914400" rtl="0" eaLnBrk="1" fontAlgn="auto" latinLnBrk="0" hangingPunct="1">
              <a:lnSpc>
                <a:spcPts val="7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-273" normalizeH="0" baseline="0" noProof="0" dirty="0">
                <a:ln>
                  <a:noFill/>
                </a:ln>
                <a:solidFill>
                  <a:srgbClr val="0050F5"/>
                </a:solidFill>
                <a:effectLst/>
                <a:uLnTx/>
                <a:uFillTx/>
                <a:latin typeface="Oswald" panose="020B0604020202020204" charset="0"/>
                <a:ea typeface="+mn-ea"/>
                <a:cs typeface="+mn-cs"/>
              </a:rPr>
              <a:t>Organizational Patterns</a:t>
            </a:r>
          </a:p>
        </p:txBody>
      </p:sp>
      <p:sp>
        <p:nvSpPr>
          <p:cNvPr id="7" name="AutoShap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04863" y="3392122"/>
            <a:ext cx="10583137" cy="9525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8" name="AutoShap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21990" y="6800069"/>
            <a:ext cx="10583137" cy="9525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14" name="Group 13" descr="Problem-Solution&#10;Once you explain the problem, you convince your audience of the best solution.">
            <a:extLst>
              <a:ext uri="{FF2B5EF4-FFF2-40B4-BE49-F238E27FC236}">
                <a16:creationId xmlns:a16="http://schemas.microsoft.com/office/drawing/2014/main" id="{7AA40AE2-7F99-425D-BEE2-3378981C32DE}"/>
              </a:ext>
            </a:extLst>
          </p:cNvPr>
          <p:cNvGrpSpPr/>
          <p:nvPr/>
        </p:nvGrpSpPr>
        <p:grpSpPr>
          <a:xfrm>
            <a:off x="8831003" y="1076325"/>
            <a:ext cx="8428297" cy="1252499"/>
            <a:chOff x="8831003" y="1076325"/>
            <a:chExt cx="8428297" cy="1252499"/>
          </a:xfrm>
        </p:grpSpPr>
        <p:sp>
          <p:nvSpPr>
            <p:cNvPr id="6" name="TextBox 6"/>
            <p:cNvSpPr txBox="1"/>
            <p:nvPr/>
          </p:nvSpPr>
          <p:spPr>
            <a:xfrm>
              <a:off x="8831003" y="1076325"/>
              <a:ext cx="8428297" cy="511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160"/>
                </a:lnSpc>
                <a:spcBef>
                  <a:spcPct val="0"/>
                </a:spcBef>
              </a:pPr>
              <a:r>
                <a:rPr lang="en-US" sz="3200" spc="320" dirty="0">
                  <a:solidFill>
                    <a:srgbClr val="FFFFFF"/>
                  </a:solidFill>
                  <a:latin typeface="Oswald"/>
                </a:rPr>
                <a:t>Problem-Solution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8831003" y="1877339"/>
              <a:ext cx="8428297" cy="4514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  <a:spcBef>
                  <a:spcPct val="0"/>
                </a:spcBef>
              </a:pPr>
              <a:r>
                <a:rPr lang="en-US" sz="2400" spc="24">
                  <a:solidFill>
                    <a:srgbClr val="FFFFFF"/>
                  </a:solidFill>
                  <a:latin typeface="Roboto"/>
                </a:rPr>
                <a:t>When you identify a problem, explain the solution. </a:t>
              </a:r>
            </a:p>
          </p:txBody>
        </p:sp>
      </p:grpSp>
      <p:grpSp>
        <p:nvGrpSpPr>
          <p:cNvPr id="15" name="Group 14" descr="Problem-Cause-Solution&#10;Similar to above but also discusses the cause of the problem.">
            <a:extLst>
              <a:ext uri="{FF2B5EF4-FFF2-40B4-BE49-F238E27FC236}">
                <a16:creationId xmlns:a16="http://schemas.microsoft.com/office/drawing/2014/main" id="{44FD3DB4-B188-4CD2-8EEB-25826924FAF2}"/>
              </a:ext>
            </a:extLst>
          </p:cNvPr>
          <p:cNvGrpSpPr/>
          <p:nvPr/>
        </p:nvGrpSpPr>
        <p:grpSpPr>
          <a:xfrm>
            <a:off x="8799410" y="4520426"/>
            <a:ext cx="8459890" cy="1304911"/>
            <a:chOff x="8799410" y="4520426"/>
            <a:chExt cx="8459890" cy="1304911"/>
          </a:xfrm>
        </p:grpSpPr>
        <p:sp>
          <p:nvSpPr>
            <p:cNvPr id="9" name="TextBox 9"/>
            <p:cNvSpPr txBox="1"/>
            <p:nvPr/>
          </p:nvSpPr>
          <p:spPr>
            <a:xfrm>
              <a:off x="8831003" y="4520426"/>
              <a:ext cx="8428297" cy="511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160"/>
                </a:lnSpc>
                <a:spcBef>
                  <a:spcPct val="0"/>
                </a:spcBef>
              </a:pPr>
              <a:r>
                <a:rPr lang="en-US" sz="3200" spc="320" dirty="0">
                  <a:solidFill>
                    <a:srgbClr val="FFFFFF"/>
                  </a:solidFill>
                  <a:latin typeface="Oswald"/>
                </a:rPr>
                <a:t>Problem-Cause-Solution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8799410" y="5373852"/>
              <a:ext cx="8428297" cy="4514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  <a:spcBef>
                  <a:spcPct val="0"/>
                </a:spcBef>
              </a:pPr>
              <a:r>
                <a:rPr lang="en-US" sz="2400" spc="24">
                  <a:solidFill>
                    <a:srgbClr val="FFFFFF"/>
                  </a:solidFill>
                  <a:latin typeface="Roboto"/>
                </a:rPr>
                <a:t>A variation of the above that also explains cause.</a:t>
              </a:r>
            </a:p>
          </p:txBody>
        </p:sp>
      </p:grpSp>
      <p:sp>
        <p:nvSpPr>
          <p:cNvPr id="5" name="AutoShap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21990" y="-245307"/>
            <a:ext cx="10849347" cy="10777614"/>
          </a:xfrm>
          <a:prstGeom prst="rect">
            <a:avLst/>
          </a:prstGeom>
          <a:solidFill>
            <a:srgbClr val="0050F5"/>
          </a:solidFill>
        </p:spPr>
      </p:sp>
      <p:grpSp>
        <p:nvGrpSpPr>
          <p:cNvPr id="27" name="Group 26" descr="Monroe's Motivated Sequence&#10;Follows specific pattern of attention, need, solution, visualization and action.">
            <a:extLst>
              <a:ext uri="{FF2B5EF4-FFF2-40B4-BE49-F238E27FC236}">
                <a16:creationId xmlns:a16="http://schemas.microsoft.com/office/drawing/2014/main" id="{67BADF5E-CF11-4B4E-A425-774A41C3AFE4}"/>
              </a:ext>
            </a:extLst>
          </p:cNvPr>
          <p:cNvGrpSpPr/>
          <p:nvPr/>
        </p:nvGrpSpPr>
        <p:grpSpPr>
          <a:xfrm>
            <a:off x="8775597" y="7135551"/>
            <a:ext cx="8428297" cy="1382929"/>
            <a:chOff x="8775597" y="7135551"/>
            <a:chExt cx="8428297" cy="1382929"/>
          </a:xfrm>
        </p:grpSpPr>
        <p:sp>
          <p:nvSpPr>
            <p:cNvPr id="10" name="TextBox 10"/>
            <p:cNvSpPr txBox="1"/>
            <p:nvPr/>
          </p:nvSpPr>
          <p:spPr>
            <a:xfrm>
              <a:off x="8775597" y="7135551"/>
              <a:ext cx="8428297" cy="511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160"/>
                </a:lnSpc>
                <a:spcBef>
                  <a:spcPct val="0"/>
                </a:spcBef>
              </a:pPr>
              <a:r>
                <a:rPr lang="en-US" sz="3200" b="1" spc="320" dirty="0">
                  <a:solidFill>
                    <a:srgbClr val="FFFFFF"/>
                  </a:solidFill>
                  <a:latin typeface="Oswald"/>
                </a:rPr>
                <a:t>Monroe's Motivated Sequence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8775597" y="7609795"/>
              <a:ext cx="8428297" cy="9086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  <a:spcBef>
                  <a:spcPct val="0"/>
                </a:spcBef>
              </a:pPr>
              <a:r>
                <a:rPr lang="en-US" sz="2800" spc="24" dirty="0">
                  <a:solidFill>
                    <a:srgbClr val="FFFFFF"/>
                  </a:solidFill>
                  <a:latin typeface="Aileron Regular" panose="020B0604020202020204" charset="0"/>
                </a:rPr>
                <a:t>Follows specific pattern of attention, need, solution, visualization and action. 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A2FA783-C975-4426-A724-EC0CF5EC0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775597" y="1173789"/>
            <a:ext cx="8428297" cy="1359102"/>
            <a:chOff x="8775597" y="1173789"/>
            <a:chExt cx="8428297" cy="1359102"/>
          </a:xfrm>
        </p:grpSpPr>
        <p:sp>
          <p:nvSpPr>
            <p:cNvPr id="18" name="TextBox 10">
              <a:extLst>
                <a:ext uri="{FF2B5EF4-FFF2-40B4-BE49-F238E27FC236}">
                  <a16:creationId xmlns:a16="http://schemas.microsoft.com/office/drawing/2014/main" id="{8326958E-5688-4081-B268-E6978A697062}"/>
                </a:ext>
              </a:extLst>
            </p:cNvPr>
            <p:cNvSpPr txBox="1"/>
            <p:nvPr/>
          </p:nvSpPr>
          <p:spPr>
            <a:xfrm>
              <a:off x="8775597" y="1173789"/>
              <a:ext cx="8428297" cy="511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160"/>
                </a:lnSpc>
                <a:spcBef>
                  <a:spcPct val="0"/>
                </a:spcBef>
              </a:pPr>
              <a:r>
                <a:rPr lang="en-US" sz="3200" b="1" spc="320" dirty="0">
                  <a:solidFill>
                    <a:srgbClr val="FFFFFF"/>
                  </a:solidFill>
                  <a:latin typeface="Oswald"/>
                </a:rPr>
                <a:t>Problem-Solution</a:t>
              </a:r>
            </a:p>
          </p:txBody>
        </p:sp>
        <p:sp>
          <p:nvSpPr>
            <p:cNvPr id="20" name="TextBox 13">
              <a:extLst>
                <a:ext uri="{FF2B5EF4-FFF2-40B4-BE49-F238E27FC236}">
                  <a16:creationId xmlns:a16="http://schemas.microsoft.com/office/drawing/2014/main" id="{3CEFB815-A556-4F90-ACF1-477902AE528E}"/>
                </a:ext>
              </a:extLst>
            </p:cNvPr>
            <p:cNvSpPr txBox="1"/>
            <p:nvPr/>
          </p:nvSpPr>
          <p:spPr>
            <a:xfrm>
              <a:off x="8775597" y="1648033"/>
              <a:ext cx="8428297" cy="8848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  <a:spcBef>
                  <a:spcPct val="0"/>
                </a:spcBef>
              </a:pPr>
              <a:r>
                <a:rPr lang="en-US" sz="2800" spc="24" dirty="0">
                  <a:solidFill>
                    <a:srgbClr val="FFFFFF"/>
                  </a:solidFill>
                  <a:latin typeface="Aileron Regular" panose="020B0604020202020204" charset="0"/>
                </a:rPr>
                <a:t>Once you explain the problem, you convince your audience of the best solution. 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A4C0035-7073-4E40-B3DF-D5E526663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775597" y="4008616"/>
            <a:ext cx="8428297" cy="1364744"/>
            <a:chOff x="8775597" y="4008616"/>
            <a:chExt cx="8428297" cy="1364744"/>
          </a:xfrm>
        </p:grpSpPr>
        <p:sp>
          <p:nvSpPr>
            <p:cNvPr id="22" name="TextBox 10">
              <a:extLst>
                <a:ext uri="{FF2B5EF4-FFF2-40B4-BE49-F238E27FC236}">
                  <a16:creationId xmlns:a16="http://schemas.microsoft.com/office/drawing/2014/main" id="{78D6AB5C-6098-42F5-9A02-9D6D8510C15A}"/>
                </a:ext>
              </a:extLst>
            </p:cNvPr>
            <p:cNvSpPr txBox="1"/>
            <p:nvPr/>
          </p:nvSpPr>
          <p:spPr>
            <a:xfrm>
              <a:off x="8775597" y="4008616"/>
              <a:ext cx="8428297" cy="511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160"/>
                </a:lnSpc>
                <a:spcBef>
                  <a:spcPct val="0"/>
                </a:spcBef>
              </a:pPr>
              <a:r>
                <a:rPr lang="en-US" sz="3200" b="1" spc="320" dirty="0">
                  <a:solidFill>
                    <a:srgbClr val="FFFFFF"/>
                  </a:solidFill>
                  <a:latin typeface="Oswald"/>
                </a:rPr>
                <a:t>Problem-Cause-Solution</a:t>
              </a:r>
            </a:p>
          </p:txBody>
        </p:sp>
        <p:sp>
          <p:nvSpPr>
            <p:cNvPr id="24" name="TextBox 13">
              <a:extLst>
                <a:ext uri="{FF2B5EF4-FFF2-40B4-BE49-F238E27FC236}">
                  <a16:creationId xmlns:a16="http://schemas.microsoft.com/office/drawing/2014/main" id="{5E00964D-E648-4B4D-86C7-622788D01987}"/>
                </a:ext>
              </a:extLst>
            </p:cNvPr>
            <p:cNvSpPr txBox="1"/>
            <p:nvPr/>
          </p:nvSpPr>
          <p:spPr>
            <a:xfrm>
              <a:off x="8775597" y="4482860"/>
              <a:ext cx="8428297" cy="890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  <a:spcBef>
                  <a:spcPct val="0"/>
                </a:spcBef>
              </a:pPr>
              <a:r>
                <a:rPr lang="en-US" sz="2800" spc="24" dirty="0">
                  <a:solidFill>
                    <a:srgbClr val="FFFFFF"/>
                  </a:solidFill>
                  <a:latin typeface="Aileron Regular" panose="020B0604020202020204" charset="0"/>
                </a:rPr>
                <a:t>Similar to above but also discusses the cause of the problem.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93594" y="5751359"/>
            <a:ext cx="18721569" cy="4730835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0" name="TextBox 10"/>
          <p:cNvSpPr txBox="1">
            <a:spLocks noGrp="1"/>
          </p:cNvSpPr>
          <p:nvPr>
            <p:ph type="title" idx="4294967295"/>
          </p:nvPr>
        </p:nvSpPr>
        <p:spPr>
          <a:xfrm>
            <a:off x="1784754" y="1771650"/>
            <a:ext cx="14513103" cy="92333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-27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swald" panose="020B0604020202020204" charset="0"/>
                <a:ea typeface="+mn-ea"/>
                <a:cs typeface="+mn-cs"/>
              </a:rPr>
              <a:t>Additional Organizational Principles</a:t>
            </a:r>
          </a:p>
        </p:txBody>
      </p:sp>
      <p:grpSp>
        <p:nvGrpSpPr>
          <p:cNvPr id="3" name="Group 3" descr="A series of pictures including chess pieces, paper airplanes and a humorous picture of a person trying to listen to another person's thoughts using a drinking glass.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-193594" y="3137674"/>
            <a:ext cx="18504785" cy="2613685"/>
            <a:chOff x="0" y="0"/>
            <a:chExt cx="24384000" cy="3422532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 t="18634" b="18634"/>
            <a:stretch>
              <a:fillRect/>
            </a:stretch>
          </p:blipFill>
          <p:spPr>
            <a:xfrm>
              <a:off x="0" y="0"/>
              <a:ext cx="8128000" cy="3422532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 t="18419" b="18419"/>
            <a:stretch>
              <a:fillRect/>
            </a:stretch>
          </p:blipFill>
          <p:spPr>
            <a:xfrm>
              <a:off x="8128000" y="0"/>
              <a:ext cx="8128000" cy="3422532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/>
            <a:srcRect t="16945" b="19852"/>
            <a:stretch>
              <a:fillRect/>
            </a:stretch>
          </p:blipFill>
          <p:spPr>
            <a:xfrm>
              <a:off x="16256000" y="0"/>
              <a:ext cx="8128000" cy="3422532"/>
            </a:xfrm>
            <a:prstGeom prst="rect">
              <a:avLst/>
            </a:prstGeom>
          </p:spPr>
        </p:pic>
      </p:grpSp>
      <p:sp>
        <p:nvSpPr>
          <p:cNvPr id="7" name="TextBox 7"/>
          <p:cNvSpPr txBox="1"/>
          <p:nvPr/>
        </p:nvSpPr>
        <p:spPr>
          <a:xfrm>
            <a:off x="685800" y="6759119"/>
            <a:ext cx="4568246" cy="2115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60"/>
              </a:lnSpc>
              <a:spcBef>
                <a:spcPct val="0"/>
              </a:spcBef>
            </a:pPr>
            <a:r>
              <a:rPr lang="en-US" sz="3200" dirty="0">
                <a:solidFill>
                  <a:srgbClr val="0050F5"/>
                </a:solidFill>
                <a:latin typeface="Oswald"/>
              </a:rPr>
              <a:t>Main points must be RELATIVELY EQUAL in emphasis, value and</a:t>
            </a:r>
          </a:p>
          <a:p>
            <a:pPr marL="0" lvl="0" indent="0" algn="ctr">
              <a:lnSpc>
                <a:spcPts val="4160"/>
              </a:lnSpc>
              <a:spcBef>
                <a:spcPct val="0"/>
              </a:spcBef>
            </a:pPr>
            <a:r>
              <a:rPr lang="en-US" sz="3200" dirty="0">
                <a:solidFill>
                  <a:srgbClr val="0050F5"/>
                </a:solidFill>
                <a:latin typeface="Oswald"/>
              </a:rPr>
              <a:t>time spent. </a:t>
            </a:r>
          </a:p>
        </p:txBody>
      </p:sp>
      <p:grpSp>
        <p:nvGrpSpPr>
          <p:cNvPr id="8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7153275" y="-6467475"/>
            <a:ext cx="3981450" cy="16230600"/>
            <a:chOff x="0" y="0"/>
            <a:chExt cx="36649156" cy="14940229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649155" cy="149402304"/>
            </a:xfrm>
            <a:custGeom>
              <a:avLst/>
              <a:gdLst/>
              <a:ahLst/>
              <a:cxnLst/>
              <a:rect l="l" t="t" r="r" b="b"/>
              <a:pathLst>
                <a:path w="36649155" h="149402304">
                  <a:moveTo>
                    <a:pt x="36649155" y="279400"/>
                  </a:moveTo>
                  <a:lnTo>
                    <a:pt x="36649155" y="0"/>
                  </a:lnTo>
                  <a:lnTo>
                    <a:pt x="0" y="0"/>
                  </a:lnTo>
                  <a:lnTo>
                    <a:pt x="0" y="149402304"/>
                  </a:lnTo>
                  <a:lnTo>
                    <a:pt x="36649155" y="149402304"/>
                  </a:lnTo>
                  <a:lnTo>
                    <a:pt x="36649155" y="279400"/>
                  </a:lnTo>
                  <a:close/>
                  <a:moveTo>
                    <a:pt x="36570416" y="279400"/>
                  </a:moveTo>
                  <a:lnTo>
                    <a:pt x="36570416" y="149323561"/>
                  </a:lnTo>
                  <a:lnTo>
                    <a:pt x="78740" y="149323561"/>
                  </a:lnTo>
                  <a:lnTo>
                    <a:pt x="78740" y="78740"/>
                  </a:lnTo>
                  <a:lnTo>
                    <a:pt x="36570416" y="78740"/>
                  </a:lnTo>
                  <a:lnTo>
                    <a:pt x="36570416" y="2794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6676036" y="6759119"/>
            <a:ext cx="4568246" cy="2115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60"/>
              </a:lnSpc>
              <a:spcBef>
                <a:spcPct val="0"/>
              </a:spcBef>
            </a:pPr>
            <a:r>
              <a:rPr lang="en-US" sz="3200" dirty="0">
                <a:solidFill>
                  <a:srgbClr val="0050F5"/>
                </a:solidFill>
                <a:latin typeface="Oswald"/>
              </a:rPr>
              <a:t>You can use MORE THAN ONE ORGANIZATIONAL PATTERN--one for main points; </a:t>
            </a:r>
          </a:p>
          <a:p>
            <a:pPr marL="0" lvl="0" indent="0" algn="ctr">
              <a:lnSpc>
                <a:spcPts val="4160"/>
              </a:lnSpc>
              <a:spcBef>
                <a:spcPct val="0"/>
              </a:spcBef>
            </a:pPr>
            <a:r>
              <a:rPr lang="en-US" sz="3200" dirty="0">
                <a:solidFill>
                  <a:srgbClr val="0050F5"/>
                </a:solidFill>
                <a:latin typeface="Oswald"/>
              </a:rPr>
              <a:t>one for subpoints.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801600" y="6759119"/>
            <a:ext cx="4568246" cy="2115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60"/>
              </a:lnSpc>
              <a:spcBef>
                <a:spcPct val="0"/>
              </a:spcBef>
            </a:pPr>
            <a:r>
              <a:rPr lang="en-US" sz="3200" dirty="0">
                <a:solidFill>
                  <a:srgbClr val="0050F5"/>
                </a:solidFill>
                <a:latin typeface="Oswald"/>
              </a:rPr>
              <a:t>Use FULL SENTENCES AND PARALLELISM. Make sure others can understand your points.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4000" y="4658437"/>
            <a:ext cx="8115300" cy="5761913"/>
          </a:xfrm>
          <a:prstGeom prst="rect">
            <a:avLst/>
          </a:prstGeom>
          <a:solidFill>
            <a:srgbClr val="0050F5"/>
          </a:solidFill>
        </p:spPr>
      </p:sp>
      <p:grpSp>
        <p:nvGrpSpPr>
          <p:cNvPr id="4" name="Group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0553700" y="-2362200"/>
            <a:ext cx="5295900" cy="8115300"/>
            <a:chOff x="0" y="0"/>
            <a:chExt cx="48748638" cy="747011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748637" cy="74701152"/>
            </a:xfrm>
            <a:custGeom>
              <a:avLst/>
              <a:gdLst/>
              <a:ahLst/>
              <a:cxnLst/>
              <a:rect l="l" t="t" r="r" b="b"/>
              <a:pathLst>
                <a:path w="48748637" h="74701152">
                  <a:moveTo>
                    <a:pt x="48748637" y="279400"/>
                  </a:moveTo>
                  <a:lnTo>
                    <a:pt x="48748637" y="0"/>
                  </a:lnTo>
                  <a:lnTo>
                    <a:pt x="0" y="0"/>
                  </a:lnTo>
                  <a:lnTo>
                    <a:pt x="0" y="74701152"/>
                  </a:lnTo>
                  <a:lnTo>
                    <a:pt x="48748637" y="74701152"/>
                  </a:lnTo>
                  <a:lnTo>
                    <a:pt x="48748637" y="279400"/>
                  </a:lnTo>
                  <a:close/>
                  <a:moveTo>
                    <a:pt x="48669897" y="279400"/>
                  </a:moveTo>
                  <a:lnTo>
                    <a:pt x="48669897" y="74622409"/>
                  </a:lnTo>
                  <a:lnTo>
                    <a:pt x="78740" y="74622409"/>
                  </a:lnTo>
                  <a:lnTo>
                    <a:pt x="78740" y="78740"/>
                  </a:lnTo>
                  <a:lnTo>
                    <a:pt x="48669897" y="78740"/>
                  </a:lnTo>
                  <a:lnTo>
                    <a:pt x="48669897" y="279400"/>
                  </a:lnTo>
                  <a:close/>
                </a:path>
              </a:pathLst>
            </a:custGeom>
            <a:solidFill>
              <a:srgbClr val="0050F5"/>
            </a:solidFill>
          </p:spPr>
        </p:sp>
      </p:grpSp>
      <p:sp>
        <p:nvSpPr>
          <p:cNvPr id="6" name="TextBox 6"/>
          <p:cNvSpPr txBox="1">
            <a:spLocks noGrp="1"/>
          </p:cNvSpPr>
          <p:nvPr>
            <p:ph type="title" idx="4294967295"/>
          </p:nvPr>
        </p:nvSpPr>
        <p:spPr>
          <a:xfrm>
            <a:off x="10186044" y="2161239"/>
            <a:ext cx="6678912" cy="188785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7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-273" normalizeH="0" baseline="0" noProof="0" dirty="0">
                <a:ln>
                  <a:noFill/>
                </a:ln>
                <a:solidFill>
                  <a:srgbClr val="0050F5"/>
                </a:solidFill>
                <a:effectLst/>
                <a:uLnTx/>
                <a:uFillTx/>
                <a:latin typeface="Oswald" panose="020B0604020202020204" charset="0"/>
                <a:ea typeface="+mn-ea"/>
                <a:cs typeface="+mn-cs"/>
              </a:rPr>
              <a:t>Order of Speech Development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982200" y="5566306"/>
            <a:ext cx="5943600" cy="31930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-111759">
              <a:lnSpc>
                <a:spcPts val="4160"/>
              </a:lnSpc>
            </a:pPr>
            <a:r>
              <a:rPr lang="en-US" sz="3200" spc="320" dirty="0">
                <a:solidFill>
                  <a:srgbClr val="FFFFFF"/>
                </a:solidFill>
                <a:latin typeface="Oswald"/>
              </a:rPr>
              <a:t>1. Create the BODY of your speech FIRST</a:t>
            </a:r>
          </a:p>
          <a:p>
            <a:pPr>
              <a:lnSpc>
                <a:spcPts val="4160"/>
              </a:lnSpc>
            </a:pPr>
            <a:r>
              <a:rPr lang="en-US" sz="3200" spc="320" dirty="0">
                <a:solidFill>
                  <a:srgbClr val="FFFFFF"/>
                </a:solidFill>
                <a:latin typeface="Oswald"/>
              </a:rPr>
              <a:t> </a:t>
            </a:r>
          </a:p>
          <a:p>
            <a:pPr>
              <a:lnSpc>
                <a:spcPts val="4160"/>
              </a:lnSpc>
              <a:spcBef>
                <a:spcPct val="0"/>
              </a:spcBef>
            </a:pPr>
            <a:r>
              <a:rPr lang="en-US" sz="3200" spc="320" dirty="0">
                <a:solidFill>
                  <a:srgbClr val="FFFFFF"/>
                </a:solidFill>
                <a:latin typeface="Oswald"/>
              </a:rPr>
              <a:t>2. THEN, create you INTRODUCTION, CONCLUSION and CONNECTIVES</a:t>
            </a:r>
          </a:p>
        </p:txBody>
      </p:sp>
      <p:pic>
        <p:nvPicPr>
          <p:cNvPr id="2" name="Picture 2" descr="A picture of a pie chart cut into various pieces."/>
          <p:cNvPicPr>
            <a:picLocks noChangeAspect="1"/>
          </p:cNvPicPr>
          <p:nvPr/>
        </p:nvPicPr>
        <p:blipFill>
          <a:blip r:embed="rId2"/>
          <a:srcRect l="23771" r="23771"/>
          <a:stretch>
            <a:fillRect/>
          </a:stretch>
        </p:blipFill>
        <p:spPr>
          <a:xfrm>
            <a:off x="-383862" y="-140724"/>
            <a:ext cx="8417802" cy="10701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</TotalTime>
  <Words>734</Words>
  <Application>Microsoft Office PowerPoint</Application>
  <PresentationFormat>Custom</PresentationFormat>
  <Paragraphs>105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Roboto</vt:lpstr>
      <vt:lpstr>Calibri</vt:lpstr>
      <vt:lpstr>Oswald</vt:lpstr>
      <vt:lpstr>Aileron Regular</vt:lpstr>
      <vt:lpstr>Aileron Thin Bold</vt:lpstr>
      <vt:lpstr>Arial</vt:lpstr>
      <vt:lpstr>Office Theme</vt:lpstr>
      <vt:lpstr>Chapter 6: Organizing/Outlining Your Speech</vt:lpstr>
      <vt:lpstr>Chapter 6 Learning Objectives</vt:lpstr>
      <vt:lpstr>Chapter 6 Overview</vt:lpstr>
      <vt:lpstr>Why Do We Need Organization in Speeches?</vt:lpstr>
      <vt:lpstr>The Importance of Grouping</vt:lpstr>
      <vt:lpstr>INFORMATIVE Speech Organizational Patterns</vt:lpstr>
      <vt:lpstr>PERSUASIVE Organizational Patterns</vt:lpstr>
      <vt:lpstr>Additional Organizational Principles</vt:lpstr>
      <vt:lpstr>Order of Speech Development</vt:lpstr>
      <vt:lpstr>Connectives</vt:lpstr>
      <vt:lpstr>Types of  Connectives  (often interchangeable)</vt:lpstr>
      <vt:lpstr>Guidelines on Connectives</vt:lpstr>
      <vt:lpstr>Outlining</vt:lpstr>
      <vt:lpstr>Think About It!</vt:lpstr>
      <vt:lpstr>End of Chapter 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 101 Beck. Chapter 6</dc:title>
  <cp:lastModifiedBy>Linda Beck</cp:lastModifiedBy>
  <cp:revision>13</cp:revision>
  <dcterms:created xsi:type="dcterms:W3CDTF">2006-08-16T00:00:00Z</dcterms:created>
  <dcterms:modified xsi:type="dcterms:W3CDTF">2021-06-09T16:35:02Z</dcterms:modified>
  <dc:identifier>DAEGxsKWPgw</dc:identifier>
</cp:coreProperties>
</file>