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80" r:id="rId3"/>
    <p:sldId id="275" r:id="rId4"/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7" r:id="rId22"/>
    <p:sldId id="276" r:id="rId23"/>
  </p:sldIdLst>
  <p:sldSz cx="18288000" cy="10287000"/>
  <p:notesSz cx="6858000" cy="9144000"/>
  <p:embeddedFontLst>
    <p:embeddedFont>
      <p:font typeface="Aileron Regular" panose="020B0604020202020204" charset="0"/>
      <p:regular r:id="rId24"/>
    </p:embeddedFont>
    <p:embeddedFont>
      <p:font typeface="Aileron Thin Bold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swald" panose="020B0604020202020204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08" autoAdjust="0"/>
    <p:restoredTop sz="86385" autoAdjust="0"/>
  </p:normalViewPr>
  <p:slideViewPr>
    <p:cSldViewPr>
      <p:cViewPr varScale="1">
        <p:scale>
          <a:sx n="54" d="100"/>
          <a:sy n="54" d="100"/>
        </p:scale>
        <p:origin x="144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vinodtbidwaik.blogspot.com/2014/02/organizational-communication-strategy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hyperlink" Target="https://flatworldknowledge.lardbucket.org/books/public-speaking-practice-and-ethics/s20-persuasive-speaking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" t="13623" r="-13" b="21920"/>
          <a:stretch/>
        </p:blipFill>
        <p:spPr>
          <a:xfrm>
            <a:off x="20" y="-233604"/>
            <a:ext cx="18287980" cy="10285077"/>
          </a:xfrm>
          <a:prstGeom prst="rect">
            <a:avLst/>
          </a:prstGeom>
        </p:spPr>
      </p:pic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-283337"/>
            <a:ext cx="11711099" cy="10570337"/>
          </a:xfrm>
          <a:prstGeom prst="rect">
            <a:avLst/>
          </a:prstGeom>
          <a:solidFill>
            <a:srgbClr val="0050F5">
              <a:alpha val="89803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85793" y="5182807"/>
            <a:ext cx="10421370" cy="26673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4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-3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Thin Bold"/>
                <a:ea typeface="+mn-ea"/>
                <a:cs typeface="+mn-cs"/>
              </a:rPr>
              <a:t>Chapter 11: Delivery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5793" y="3671884"/>
            <a:ext cx="7870986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b="1" spc="320" dirty="0">
                <a:solidFill>
                  <a:srgbClr val="FFFFFF"/>
                </a:solidFill>
                <a:latin typeface="Oswald"/>
              </a:rPr>
              <a:t>The Open Educational Resource College Public Speaking Textbook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85793" y="8276744"/>
            <a:ext cx="6409922" cy="36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281" dirty="0">
                <a:solidFill>
                  <a:srgbClr val="FFFFFF"/>
                </a:solidFill>
                <a:latin typeface="Aileron Regular"/>
              </a:rPr>
              <a:t>Exploring Public Speaking, v. 4.1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497BE-C721-45DF-9EAF-AED5E8FBF7D4}"/>
              </a:ext>
            </a:extLst>
          </p:cNvPr>
          <p:cNvSpPr txBox="1"/>
          <p:nvPr/>
        </p:nvSpPr>
        <p:spPr>
          <a:xfrm>
            <a:off x="15828672" y="1008694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vinodtbidwaik.blogspot.com/2014/02/organizational-communication-strateg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-731399" y="1201389"/>
            <a:ext cx="8845460" cy="5325262"/>
            <a:chOff x="0" y="0"/>
            <a:chExt cx="81422256" cy="490189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422255" cy="49018912"/>
            </a:xfrm>
            <a:custGeom>
              <a:avLst/>
              <a:gdLst/>
              <a:ahLst/>
              <a:cxnLst/>
              <a:rect l="l" t="t" r="r" b="b"/>
              <a:pathLst>
                <a:path w="81422255" h="49018912">
                  <a:moveTo>
                    <a:pt x="81422255" y="279400"/>
                  </a:moveTo>
                  <a:lnTo>
                    <a:pt x="81422255" y="0"/>
                  </a:lnTo>
                  <a:lnTo>
                    <a:pt x="0" y="0"/>
                  </a:lnTo>
                  <a:lnTo>
                    <a:pt x="0" y="49018912"/>
                  </a:lnTo>
                  <a:lnTo>
                    <a:pt x="81422255" y="49018912"/>
                  </a:lnTo>
                  <a:lnTo>
                    <a:pt x="81422255" y="279400"/>
                  </a:lnTo>
                  <a:close/>
                  <a:moveTo>
                    <a:pt x="81343519" y="279400"/>
                  </a:moveTo>
                  <a:lnTo>
                    <a:pt x="81343519" y="48940172"/>
                  </a:lnTo>
                  <a:lnTo>
                    <a:pt x="78740" y="48940172"/>
                  </a:lnTo>
                  <a:lnTo>
                    <a:pt x="78740" y="78740"/>
                  </a:lnTo>
                  <a:lnTo>
                    <a:pt x="81343519" y="78740"/>
                  </a:lnTo>
                  <a:lnTo>
                    <a:pt x="8134351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413526" y="2396534"/>
            <a:ext cx="4555609" cy="36933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Issues to Think About When Preparing for your Delivery</a:t>
            </a:r>
          </a:p>
        </p:txBody>
      </p: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7601862" y="-4333994"/>
            <a:ext cx="9525" cy="1984880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00262" y="1028700"/>
            <a:ext cx="101600" cy="1016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00262" y="2595154"/>
            <a:ext cx="101600" cy="1016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00262" y="4101509"/>
            <a:ext cx="101600" cy="1016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00262" y="5590410"/>
            <a:ext cx="101600" cy="1016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171871" y="670560"/>
            <a:ext cx="9575177" cy="6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3200" spc="32">
                <a:solidFill>
                  <a:srgbClr val="FFFFFF"/>
                </a:solidFill>
                <a:latin typeface="Roboto"/>
              </a:rPr>
              <a:t>Will there be a lectern or platform for you to use?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60552" y="2338614"/>
            <a:ext cx="8998748" cy="6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3200" spc="32" dirty="0">
                <a:solidFill>
                  <a:srgbClr val="FFFFFF"/>
                </a:solidFill>
                <a:latin typeface="Roboto"/>
              </a:rPr>
              <a:t>What is the size of the speaking space?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71871" y="3926249"/>
            <a:ext cx="8998748" cy="6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3200" spc="32" dirty="0">
                <a:solidFill>
                  <a:srgbClr val="FFFFFF"/>
                </a:solidFill>
                <a:latin typeface="Roboto"/>
              </a:rPr>
              <a:t>Will the presentation be indoors or outdoors?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60552" y="5415150"/>
            <a:ext cx="8998748" cy="6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3200" spc="32" dirty="0">
                <a:solidFill>
                  <a:srgbClr val="FFFFFF"/>
                </a:solidFill>
                <a:latin typeface="Roboto"/>
              </a:rPr>
              <a:t>Is a microphone available/needed?</a:t>
            </a:r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85482" y="7125912"/>
            <a:ext cx="116380" cy="11638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09787" y="8707397"/>
            <a:ext cx="101600" cy="1016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8171871" y="6767772"/>
            <a:ext cx="8998748" cy="6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  <a:spcBef>
                <a:spcPct val="0"/>
              </a:spcBef>
            </a:pPr>
            <a:r>
              <a:rPr lang="en-US" sz="3200" spc="32" dirty="0">
                <a:solidFill>
                  <a:srgbClr val="FFFFFF"/>
                </a:solidFill>
                <a:latin typeface="Roboto"/>
              </a:rPr>
              <a:t>How many will be in the audience?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1198071" y="4574919"/>
            <a:ext cx="5219700" cy="7195061"/>
            <a:chOff x="0" y="0"/>
            <a:chExt cx="48047218" cy="66230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047219" cy="66230376"/>
            </a:xfrm>
            <a:custGeom>
              <a:avLst/>
              <a:gdLst/>
              <a:ahLst/>
              <a:cxnLst/>
              <a:rect l="l" t="t" r="r" b="b"/>
              <a:pathLst>
                <a:path w="48047219" h="66230376">
                  <a:moveTo>
                    <a:pt x="48047219" y="279400"/>
                  </a:moveTo>
                  <a:lnTo>
                    <a:pt x="48047219" y="0"/>
                  </a:lnTo>
                  <a:lnTo>
                    <a:pt x="0" y="0"/>
                  </a:lnTo>
                  <a:lnTo>
                    <a:pt x="0" y="66230376"/>
                  </a:lnTo>
                  <a:lnTo>
                    <a:pt x="48047219" y="66230376"/>
                  </a:lnTo>
                  <a:lnTo>
                    <a:pt x="48047219" y="279400"/>
                  </a:lnTo>
                  <a:close/>
                  <a:moveTo>
                    <a:pt x="47968477" y="279400"/>
                  </a:moveTo>
                  <a:lnTo>
                    <a:pt x="47968477" y="66151633"/>
                  </a:lnTo>
                  <a:lnTo>
                    <a:pt x="78740" y="66151633"/>
                  </a:lnTo>
                  <a:lnTo>
                    <a:pt x="78740" y="78740"/>
                  </a:lnTo>
                  <a:lnTo>
                    <a:pt x="47968480" y="78740"/>
                  </a:lnTo>
                  <a:lnTo>
                    <a:pt x="47968480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1208110" y="7436136"/>
            <a:ext cx="5199621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Practice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133156"/>
            <a:ext cx="8219132" cy="50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FFFFFF"/>
                </a:solidFill>
                <a:latin typeface="Oswald"/>
              </a:rPr>
              <a:t>PRACTICE MAKES PERMANENT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63310"/>
            <a:ext cx="8219132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FFFFFF"/>
                </a:solidFill>
                <a:latin typeface="Aileron Regular"/>
              </a:rPr>
              <a:t>It only makes perfect if you practice perfectly!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112769"/>
            <a:ext cx="8219132" cy="50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FFFFFF"/>
                </a:solidFill>
                <a:latin typeface="Oswald"/>
              </a:rPr>
              <a:t>PRACTICE, PRACTICE, 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942923"/>
            <a:ext cx="8219132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FFFFFF"/>
                </a:solidFill>
                <a:latin typeface="Aileron Regular"/>
              </a:rPr>
              <a:t>Practice even if you feel comfortable speaking in public.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142114"/>
            <a:ext cx="8219132" cy="50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FFFFFF"/>
                </a:solidFill>
                <a:latin typeface="Oswald"/>
              </a:rPr>
              <a:t>PRACTICE THE WAY YOU WILL PRESENT 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972268"/>
            <a:ext cx="8219132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2400" spc="24">
                <a:solidFill>
                  <a:srgbClr val="FFFFFF"/>
                </a:solidFill>
                <a:latin typeface="Aileron Regular"/>
              </a:rPr>
              <a:t>Practice your speech beforehand at home or elsewhere the way you will give it to a live audience.</a:t>
            </a:r>
          </a:p>
        </p:txBody>
      </p:sp>
      <p:pic>
        <p:nvPicPr>
          <p:cNvPr id="5" name="Picture 5" descr="A picture of the word &quot;practice&quot;"/>
          <p:cNvPicPr>
            <a:picLocks noChangeAspect="1"/>
          </p:cNvPicPr>
          <p:nvPr/>
        </p:nvPicPr>
        <p:blipFill>
          <a:blip r:embed="rId2"/>
          <a:srcRect l="3947" r="3947"/>
          <a:stretch>
            <a:fillRect/>
          </a:stretch>
        </p:blipFill>
        <p:spPr>
          <a:xfrm>
            <a:off x="10210390" y="-169247"/>
            <a:ext cx="7195061" cy="5209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7" grpId="0"/>
      <p:bldP spid="8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627" y="-2125894"/>
            <a:ext cx="16006746" cy="6309187"/>
          </a:xfrm>
          <a:prstGeom prst="rect">
            <a:avLst/>
          </a:prstGeom>
          <a:solidFill>
            <a:srgbClr val="0050F5"/>
          </a:solidFill>
        </p:spPr>
      </p:sp>
      <p:pic>
        <p:nvPicPr>
          <p:cNvPr id="5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20" r="18520"/>
          <a:stretch>
            <a:fillRect/>
          </a:stretch>
        </p:blipFill>
        <p:spPr>
          <a:xfrm>
            <a:off x="1140627" y="4157658"/>
            <a:ext cx="2062974" cy="2062974"/>
          </a:xfrm>
          <a:prstGeom prst="rect">
            <a:avLst/>
          </a:prstGeom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2900" y="4198697"/>
            <a:ext cx="2125363" cy="2125363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50667" y="1666875"/>
            <a:ext cx="16208633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PRACTICE TIPS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049" y="6797143"/>
            <a:ext cx="2159066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545454"/>
                </a:solidFill>
                <a:latin typeface="Aileron Regular"/>
              </a:rPr>
              <a:t>Out Loud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73211" y="6806565"/>
            <a:ext cx="1396950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545454"/>
                </a:solidFill>
                <a:latin typeface="Aileron Regular"/>
              </a:rPr>
              <a:t>Standing Up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0406" y="6806565"/>
            <a:ext cx="1985940" cy="181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545454"/>
                </a:solidFill>
                <a:latin typeface="Aileron Regular"/>
              </a:rPr>
              <a:t>With a Lectern ( if you will have one)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71096" y="6806565"/>
            <a:ext cx="1912039" cy="181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545454"/>
                </a:solidFill>
                <a:latin typeface="Aileron Regular"/>
              </a:rPr>
              <a:t>With an Audience (even just a few)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57813" y="6785816"/>
            <a:ext cx="183813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545454"/>
                </a:solidFill>
                <a:latin typeface="Aileron Regular"/>
              </a:rPr>
              <a:t>For 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84070" y="6777449"/>
            <a:ext cx="2163303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545454"/>
                </a:solidFill>
                <a:latin typeface="Aileron Regular"/>
              </a:rPr>
              <a:t>By Recording Yourself</a:t>
            </a:r>
          </a:p>
        </p:txBody>
      </p:sp>
      <p:pic>
        <p:nvPicPr>
          <p:cNvPr id="14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1" b="1531"/>
          <a:stretch>
            <a:fillRect/>
          </a:stretch>
        </p:blipFill>
        <p:spPr>
          <a:xfrm>
            <a:off x="3742656" y="4291765"/>
            <a:ext cx="2125363" cy="2125363"/>
          </a:xfrm>
          <a:prstGeom prst="rect">
            <a:avLst/>
          </a:prstGeom>
        </p:spPr>
      </p:pic>
      <p:pic>
        <p:nvPicPr>
          <p:cNvPr id="15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69270" y="4198697"/>
            <a:ext cx="2125363" cy="2125363"/>
          </a:xfrm>
          <a:prstGeom prst="rect">
            <a:avLst/>
          </a:prstGeom>
        </p:spPr>
      </p:pic>
      <p:pic>
        <p:nvPicPr>
          <p:cNvPr id="16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24" r="2125"/>
          <a:stretch>
            <a:fillRect/>
          </a:stretch>
        </p:blipFill>
        <p:spPr>
          <a:xfrm>
            <a:off x="12257813" y="4203459"/>
            <a:ext cx="2125363" cy="2125363"/>
          </a:xfrm>
          <a:prstGeom prst="rect">
            <a:avLst/>
          </a:prstGeom>
        </p:spPr>
      </p:pic>
      <p:pic>
        <p:nvPicPr>
          <p:cNvPr id="17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22010" y="4190996"/>
            <a:ext cx="2125363" cy="212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2796" y="-169247"/>
            <a:ext cx="6542194" cy="10587463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819150" y="3260300"/>
            <a:ext cx="3397685" cy="28022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How to Use Your Hands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6685" y="1894856"/>
            <a:ext cx="5286180" cy="667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Use gestures as you normally would.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The larger the audience, the larger the gestures needed.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If not gesturing, place hands on side of lectern.</a:t>
            </a:r>
          </a:p>
          <a:p>
            <a:pPr marL="690880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Be mindful of excessive energy coming through your hands from adrenaline.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4920" y="1000125"/>
            <a:ext cx="528618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3" descr="A person using gestures to communicate"/>
          <p:cNvPicPr>
            <a:picLocks noChangeAspect="1"/>
          </p:cNvPicPr>
          <p:nvPr/>
        </p:nvPicPr>
        <p:blipFill>
          <a:blip r:embed="rId2"/>
          <a:srcRect l="17193" r="17193"/>
          <a:stretch>
            <a:fillRect/>
          </a:stretch>
        </p:blipFill>
        <p:spPr>
          <a:xfrm>
            <a:off x="11544989" y="-106601"/>
            <a:ext cx="6934200" cy="1056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2796" y="-169247"/>
            <a:ext cx="6542194" cy="10587463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803250" y="3355350"/>
            <a:ext cx="3715676" cy="46310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How to Manage your FEET and POSTURE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6685" y="1285256"/>
            <a:ext cx="5286180" cy="85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Keep feet about shoulder-width apart.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Keep a firm foundation and try to AVOID TWISTING feet around.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Bend your knees, don't lock them.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ROLL SHOULDERS BACK for more breath support and better appearance.</a:t>
            </a:r>
          </a:p>
          <a:p>
            <a:pPr marL="690880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Remember the lectern is not part of your skeletal system. 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4920" y="1000125"/>
            <a:ext cx="528618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0BC98-6312-43A1-AEBF-857B20A6F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44989" y="10461847"/>
            <a:ext cx="6934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" tooltip="https://flatworldknowledge.lardbucket.org/books/public-speaking-practice-and-ethics/s20-persuasive-speaking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3" name="Picture 3" descr="A person speaking with good postur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 l="22656" r="22656"/>
          <a:stretch/>
        </p:blipFill>
        <p:spPr>
          <a:xfrm>
            <a:off x="11544989" y="-106601"/>
            <a:ext cx="6934200" cy="1056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9126604" y="1648692"/>
            <a:ext cx="8229600" cy="6989615"/>
            <a:chOff x="0" y="0"/>
            <a:chExt cx="75753279" cy="64339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753280" cy="64339248"/>
            </a:xfrm>
            <a:custGeom>
              <a:avLst/>
              <a:gdLst/>
              <a:ahLst/>
              <a:cxnLst/>
              <a:rect l="l" t="t" r="r" b="b"/>
              <a:pathLst>
                <a:path w="75753280" h="64339248">
                  <a:moveTo>
                    <a:pt x="75753280" y="279400"/>
                  </a:moveTo>
                  <a:lnTo>
                    <a:pt x="75753280" y="0"/>
                  </a:lnTo>
                  <a:lnTo>
                    <a:pt x="0" y="0"/>
                  </a:lnTo>
                  <a:lnTo>
                    <a:pt x="0" y="64339248"/>
                  </a:lnTo>
                  <a:lnTo>
                    <a:pt x="75753280" y="64339248"/>
                  </a:lnTo>
                  <a:lnTo>
                    <a:pt x="75753280" y="279400"/>
                  </a:lnTo>
                  <a:close/>
                  <a:moveTo>
                    <a:pt x="75674538" y="279400"/>
                  </a:moveTo>
                  <a:lnTo>
                    <a:pt x="75674538" y="64260512"/>
                  </a:lnTo>
                  <a:lnTo>
                    <a:pt x="78740" y="64260512"/>
                  </a:lnTo>
                  <a:lnTo>
                    <a:pt x="78740" y="78740"/>
                  </a:lnTo>
                  <a:lnTo>
                    <a:pt x="75674538" y="78740"/>
                  </a:lnTo>
                  <a:lnTo>
                    <a:pt x="75674538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91A59A25-3F9D-4EDF-B64C-882508909E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Too much, Just right or too little energy?</a:t>
            </a:r>
          </a:p>
        </p:txBody>
      </p:sp>
      <p:pic>
        <p:nvPicPr>
          <p:cNvPr id="4" name="Picture 4" descr="A picture showing graphics of three people presenting--one with too much movement or energy, another with the pefect amount of energy and one with low energy, presumably putting the audience to sleep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39385" y="768380"/>
            <a:ext cx="13556472" cy="8590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2796" y="-169247"/>
            <a:ext cx="6542194" cy="10587463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517058" y="4269750"/>
            <a:ext cx="4001869" cy="27699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Consider OBJECTS in your speech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6685" y="2809256"/>
            <a:ext cx="5286180" cy="548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Only bring what you ABSOLUTELY NEED to the speech.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Be mindful of jewelry, fringe, hair in face; these can be distracting.</a:t>
            </a:r>
          </a:p>
          <a:p>
            <a:pPr marL="690880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Wear COMFORTABLE SHOES with strong support.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4920" y="1000125"/>
            <a:ext cx="528618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3" descr="A person showing a stuffed animal of a rat in a classroom while teacher looks on in surprise."/>
          <p:cNvPicPr>
            <a:picLocks noChangeAspect="1"/>
          </p:cNvPicPr>
          <p:nvPr/>
        </p:nvPicPr>
        <p:blipFill>
          <a:blip r:embed="rId2"/>
          <a:srcRect l="12649" r="12649"/>
          <a:stretch>
            <a:fillRect/>
          </a:stretch>
        </p:blipFill>
        <p:spPr>
          <a:xfrm>
            <a:off x="11544989" y="-106601"/>
            <a:ext cx="6934200" cy="1056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2796" y="-169247"/>
            <a:ext cx="6542194" cy="10587463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803250" y="5184150"/>
            <a:ext cx="3715676" cy="18466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How to Use a LECTERN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6685" y="3723656"/>
            <a:ext cx="5286180" cy="3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Use it for your notes.</a:t>
            </a:r>
          </a:p>
          <a:p>
            <a:pPr marL="690880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AVOID LEANING ON IT, TIPPING IT, HUGGING IT OR GRIPPING IT for emotional support!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4920" y="1000125"/>
            <a:ext cx="528618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3" descr="Person using a lectern"/>
          <p:cNvPicPr>
            <a:picLocks noChangeAspect="1"/>
          </p:cNvPicPr>
          <p:nvPr/>
        </p:nvPicPr>
        <p:blipFill>
          <a:blip r:embed="rId2"/>
          <a:srcRect l="17193" r="17193"/>
          <a:stretch>
            <a:fillRect/>
          </a:stretch>
        </p:blipFill>
        <p:spPr>
          <a:xfrm>
            <a:off x="11544989" y="-106601"/>
            <a:ext cx="6934200" cy="1056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2796" y="-169247"/>
            <a:ext cx="6542194" cy="10587463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05761" y="4269750"/>
            <a:ext cx="4113166" cy="27699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How to Make Good EYE CONTACT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6685" y="675656"/>
            <a:ext cx="5286180" cy="911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Because eye contact is the most important means of connection in Western cultures,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Try to maintain eye contact approximately 80% OF THE TIME.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Focus on individuals for about FIVE SECONDS.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Be sure to BALANCE to the right, left, back and front of your audience.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DON'T STARE down an individual. </a:t>
            </a:r>
          </a:p>
          <a:p>
            <a:pPr algn="l">
              <a:lnSpc>
                <a:spcPts val="4800"/>
              </a:lnSpc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IT TAKES PRACTICE!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4920" y="1000125"/>
            <a:ext cx="528618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3" descr="A picture of a person's face, emphasizing the eye"/>
          <p:cNvPicPr>
            <a:picLocks noChangeAspect="1"/>
          </p:cNvPicPr>
          <p:nvPr/>
        </p:nvPicPr>
        <p:blipFill>
          <a:blip r:embed="rId2"/>
          <a:srcRect l="28122" r="28122"/>
          <a:stretch>
            <a:fillRect/>
          </a:stretch>
        </p:blipFill>
        <p:spPr>
          <a:xfrm>
            <a:off x="11544989" y="-106601"/>
            <a:ext cx="6934200" cy="1056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2796" y="-169247"/>
            <a:ext cx="6542194" cy="10587463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803250" y="4269750"/>
            <a:ext cx="3715676" cy="27699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How to Use YOUR VOICE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6685" y="2809256"/>
            <a:ext cx="5286180" cy="485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VOLUME--Speak to the back of the room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PITCH--need variety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RATE--need variety</a:t>
            </a:r>
          </a:p>
          <a:p>
            <a:pPr marL="690881" lvl="1" indent="-345440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PAUSES--can be effective for attention</a:t>
            </a:r>
          </a:p>
          <a:p>
            <a:pPr marL="690880" lvl="1" indent="-345440" algn="l">
              <a:lnSpc>
                <a:spcPts val="4800"/>
              </a:lnSpc>
              <a:buFont typeface="Arial"/>
              <a:buChar char="•"/>
            </a:pPr>
            <a:r>
              <a:rPr lang="en-US" sz="3200" spc="32" dirty="0">
                <a:solidFill>
                  <a:srgbClr val="FFFFFF"/>
                </a:solidFill>
                <a:latin typeface="Aileron Regular"/>
              </a:rPr>
              <a:t>VOCALIZED PAUSES--try to avoid (ums, etc.)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4920" y="1000125"/>
            <a:ext cx="528618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3" descr="A close up picture of a person's mouth"/>
          <p:cNvPicPr>
            <a:picLocks noChangeAspect="1"/>
          </p:cNvPicPr>
          <p:nvPr/>
        </p:nvPicPr>
        <p:blipFill>
          <a:blip r:embed="rId2"/>
          <a:srcRect l="806" r="806"/>
          <a:stretch>
            <a:fillRect/>
          </a:stretch>
        </p:blipFill>
        <p:spPr>
          <a:xfrm>
            <a:off x="11544989" y="-106601"/>
            <a:ext cx="6934200" cy="1056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52400" y="1031308"/>
            <a:ext cx="17983200" cy="6386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8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Chapter 11 Learning 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855A1-E505-48BB-A93D-241ED7F28999}"/>
              </a:ext>
            </a:extLst>
          </p:cNvPr>
          <p:cNvSpPr txBox="1"/>
          <p:nvPr/>
        </p:nvSpPr>
        <p:spPr>
          <a:xfrm>
            <a:off x="1447800" y="2247900"/>
            <a:ext cx="15392400" cy="2446952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Identify the DIFFERENT METHODS of speech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 delivery;</a:t>
            </a:r>
          </a:p>
          <a:p>
            <a:pPr marL="571500" marR="0" lvl="0" indent="-571500" algn="l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>
                <a:solidFill>
                  <a:prstClr val="white"/>
                </a:solidFill>
                <a:latin typeface="Aileron Regular" panose="020B0604020202020204" charset="0"/>
              </a:rPr>
              <a:t>Identify</a:t>
            </a:r>
            <a:r>
              <a:rPr lang="en-US" sz="3200" dirty="0">
                <a:solidFill>
                  <a:prstClr val="white"/>
                </a:solidFill>
                <a:latin typeface="Aileron Regular" panose="020B0604020202020204" charset="0"/>
              </a:rPr>
              <a:t> KEY ELEMENTS IN PREPARING to deliver a speech;</a:t>
            </a:r>
          </a:p>
          <a:p>
            <a:pPr marL="571500" marR="0" lvl="0" indent="-571500" algn="l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35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Understand</a:t>
            </a:r>
            <a:r>
              <a:rPr kumimoji="0" lang="en-US" sz="3200" b="0" i="0" u="none" strike="noStrike" kern="1200" cap="none" spc="359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 the BENEFITS of DELIVERY-RELATED BEHAVIORS;</a:t>
            </a:r>
          </a:p>
          <a:p>
            <a:pPr marL="571500" marR="0" lvl="0" indent="-571500" algn="l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spc="359" baseline="0" dirty="0">
                <a:solidFill>
                  <a:prstClr val="white"/>
                </a:solidFill>
                <a:latin typeface="Aileron Regular" panose="020B0604020202020204" charset="0"/>
              </a:rPr>
              <a:t>Utilize</a:t>
            </a:r>
            <a:r>
              <a:rPr lang="en-US" sz="3200" spc="359" dirty="0">
                <a:solidFill>
                  <a:prstClr val="white"/>
                </a:solidFill>
                <a:latin typeface="Aileron Regular" panose="020B0604020202020204" charset="0"/>
              </a:rPr>
              <a:t> SPECIFIC TECHNIQUES to ENHANCE speech delivery. </a:t>
            </a:r>
            <a:endParaRPr kumimoji="0" lang="en-US" sz="3200" b="0" i="0" u="none" strike="noStrike" kern="1200" cap="none" spc="35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Regular" panose="020B0604020202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4851" r="485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4591886" y="1436926"/>
            <a:ext cx="8943529" cy="7884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Remember the IMPORTANCE of: 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3121444" y="1863337"/>
            <a:ext cx="3666419" cy="6989615"/>
            <a:chOff x="0" y="0"/>
            <a:chExt cx="33749305" cy="64339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49304" cy="64339248"/>
            </a:xfrm>
            <a:custGeom>
              <a:avLst/>
              <a:gdLst/>
              <a:ahLst/>
              <a:cxnLst/>
              <a:rect l="l" t="t" r="r" b="b"/>
              <a:pathLst>
                <a:path w="33749304" h="64339248">
                  <a:moveTo>
                    <a:pt x="33749304" y="279400"/>
                  </a:moveTo>
                  <a:lnTo>
                    <a:pt x="33749304" y="0"/>
                  </a:lnTo>
                  <a:lnTo>
                    <a:pt x="0" y="0"/>
                  </a:lnTo>
                  <a:lnTo>
                    <a:pt x="0" y="64339248"/>
                  </a:lnTo>
                  <a:lnTo>
                    <a:pt x="33749304" y="64339248"/>
                  </a:lnTo>
                  <a:lnTo>
                    <a:pt x="33749304" y="279400"/>
                  </a:lnTo>
                  <a:close/>
                  <a:moveTo>
                    <a:pt x="33670565" y="279400"/>
                  </a:moveTo>
                  <a:lnTo>
                    <a:pt x="33670565" y="64260512"/>
                  </a:lnTo>
                  <a:lnTo>
                    <a:pt x="78740" y="64260512"/>
                  </a:lnTo>
                  <a:lnTo>
                    <a:pt x="78740" y="78740"/>
                  </a:lnTo>
                  <a:lnTo>
                    <a:pt x="33670565" y="78740"/>
                  </a:lnTo>
                  <a:lnTo>
                    <a:pt x="33670565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39385" y="4459775"/>
            <a:ext cx="5423923" cy="1392849"/>
            <a:chOff x="0" y="0"/>
            <a:chExt cx="7231897" cy="1857132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7231897" cy="764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600" spc="359" dirty="0">
                  <a:solidFill>
                    <a:srgbClr val="FFFFFF"/>
                  </a:solidFill>
                  <a:latin typeface="Oswald"/>
                </a:rPr>
                <a:t>PRACTICE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93252"/>
              <a:ext cx="7231897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 spc="24" dirty="0">
                  <a:solidFill>
                    <a:srgbClr val="FFFFFF"/>
                  </a:solidFill>
                  <a:latin typeface="Aileron Regular"/>
                </a:rPr>
                <a:t>There is no substitute.</a:t>
              </a:r>
            </a:p>
          </p:txBody>
        </p:sp>
      </p:grpSp>
      <p:grpSp>
        <p:nvGrpSpPr>
          <p:cNvPr id="7" name="Group 7" descr="PRACTICE&#10;There is no substitute."/>
          <p:cNvGrpSpPr/>
          <p:nvPr/>
        </p:nvGrpSpPr>
        <p:grpSpPr>
          <a:xfrm rot="5400000">
            <a:off x="11408194" y="1863337"/>
            <a:ext cx="3666419" cy="6989615"/>
            <a:chOff x="0" y="0"/>
            <a:chExt cx="33749305" cy="643392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749304" cy="64339248"/>
            </a:xfrm>
            <a:custGeom>
              <a:avLst/>
              <a:gdLst/>
              <a:ahLst/>
              <a:cxnLst/>
              <a:rect l="l" t="t" r="r" b="b"/>
              <a:pathLst>
                <a:path w="33749304" h="64339248">
                  <a:moveTo>
                    <a:pt x="33749304" y="279400"/>
                  </a:moveTo>
                  <a:lnTo>
                    <a:pt x="33749304" y="0"/>
                  </a:lnTo>
                  <a:lnTo>
                    <a:pt x="0" y="0"/>
                  </a:lnTo>
                  <a:lnTo>
                    <a:pt x="0" y="64339248"/>
                  </a:lnTo>
                  <a:lnTo>
                    <a:pt x="33749304" y="64339248"/>
                  </a:lnTo>
                  <a:lnTo>
                    <a:pt x="33749304" y="279400"/>
                  </a:lnTo>
                  <a:close/>
                  <a:moveTo>
                    <a:pt x="33670565" y="279400"/>
                  </a:moveTo>
                  <a:lnTo>
                    <a:pt x="33670565" y="64260512"/>
                  </a:lnTo>
                  <a:lnTo>
                    <a:pt x="78740" y="64260512"/>
                  </a:lnTo>
                  <a:lnTo>
                    <a:pt x="78740" y="78740"/>
                  </a:lnTo>
                  <a:lnTo>
                    <a:pt x="33670565" y="78740"/>
                  </a:lnTo>
                  <a:lnTo>
                    <a:pt x="33670565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 descr="ENERGY&#10;Have it in your voice and body."/>
          <p:cNvGrpSpPr/>
          <p:nvPr/>
        </p:nvGrpSpPr>
        <p:grpSpPr>
          <a:xfrm>
            <a:off x="10624693" y="4459775"/>
            <a:ext cx="5423923" cy="1392849"/>
            <a:chOff x="0" y="0"/>
            <a:chExt cx="7231897" cy="185713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7231897" cy="764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600" spc="359" dirty="0">
                  <a:solidFill>
                    <a:srgbClr val="FFFFFF"/>
                  </a:solidFill>
                  <a:latin typeface="Oswald"/>
                </a:rPr>
                <a:t>ENERGY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93252"/>
              <a:ext cx="7231897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2400" spc="24" dirty="0">
                  <a:solidFill>
                    <a:srgbClr val="FFFFFF"/>
                  </a:solidFill>
                  <a:latin typeface="Aileron Regular"/>
                </a:rPr>
                <a:t>Have it in your voice and body.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7528" y="-169247"/>
            <a:ext cx="9689430" cy="10796629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9" name="Thought Bubble: Cloud 8" descr="Thought bubble cloud">
            <a:extLst>
              <a:ext uri="{FF2B5EF4-FFF2-40B4-BE49-F238E27FC236}">
                <a16:creationId xmlns:a16="http://schemas.microsoft.com/office/drawing/2014/main" id="{C88D2BF0-BC97-4A41-B1B6-77F94B05A7AA}"/>
              </a:ext>
            </a:extLst>
          </p:cNvPr>
          <p:cNvSpPr/>
          <p:nvPr/>
        </p:nvSpPr>
        <p:spPr>
          <a:xfrm>
            <a:off x="304800" y="1133238"/>
            <a:ext cx="7620000" cy="7515461"/>
          </a:xfrm>
          <a:prstGeom prst="cloudCallout">
            <a:avLst/>
          </a:prstGeom>
          <a:pattFill prst="pct75">
            <a:fgClr>
              <a:srgbClr val="00B0F0"/>
            </a:fgClr>
            <a:bgClr>
              <a:schemeClr val="bg1"/>
            </a:bgClr>
          </a:patt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83D8D83-C2EA-4A96-AF2D-713E0566C6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0134" y="4121071"/>
            <a:ext cx="6352721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Think About It!</a:t>
            </a:r>
          </a:p>
        </p:txBody>
      </p:sp>
      <p:grpSp>
        <p:nvGrpSpPr>
          <p:cNvPr id="3" name="Group 3" descr="More to Consider"/>
          <p:cNvGrpSpPr/>
          <p:nvPr/>
        </p:nvGrpSpPr>
        <p:grpSpPr>
          <a:xfrm>
            <a:off x="9144000" y="952500"/>
            <a:ext cx="8839200" cy="2530160"/>
            <a:chOff x="-1016000" y="-38100"/>
            <a:chExt cx="11785599" cy="3373548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9539053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35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"/>
                  <a:ea typeface="+mn-ea"/>
                  <a:cs typeface="+mn-cs"/>
                </a:rPr>
                <a:t>More To Consider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016000" y="2719894"/>
              <a:ext cx="11785599" cy="615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3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Regular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7D7DCA-964B-4A75-9764-E41C3F6FF4E5}"/>
              </a:ext>
            </a:extLst>
          </p:cNvPr>
          <p:cNvSpPr txBox="1"/>
          <p:nvPr/>
        </p:nvSpPr>
        <p:spPr>
          <a:xfrm>
            <a:off x="9448799" y="1790700"/>
            <a:ext cx="78190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EACH OF US STRUGGLES with a certain aspect of delivery: voice, posture, eye contact, distracting movement, vocalized pauses, etc. What is yours?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Based on this chapter and what you have already experienced in class,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Regular" panose="020B0604020202020204" charset="0"/>
                <a:ea typeface="+mn-ea"/>
                <a:cs typeface="+mn-cs"/>
              </a:rPr>
              <a:t>what is your BIGGEST TAKEAWAY ABOUT IMPROVING DELIVERY?</a:t>
            </a:r>
          </a:p>
        </p:txBody>
      </p:sp>
    </p:spTree>
    <p:extLst>
      <p:ext uri="{BB962C8B-B14F-4D97-AF65-F5344CB8AC3E}">
        <p14:creationId xmlns:p14="http://schemas.microsoft.com/office/powerpoint/2010/main" val="160204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8074" y="-169247"/>
            <a:ext cx="13071851" cy="10796629"/>
          </a:xfrm>
          <a:prstGeom prst="rect">
            <a:avLst/>
          </a:prstGeom>
          <a:solidFill>
            <a:srgbClr val="0050F5">
              <a:alpha val="76862"/>
            </a:srgbClr>
          </a:solid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5029200" y="-182105"/>
            <a:ext cx="8229600" cy="10651210"/>
            <a:chOff x="0" y="0"/>
            <a:chExt cx="75753279" cy="9804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753280" cy="98044143"/>
            </a:xfrm>
            <a:custGeom>
              <a:avLst/>
              <a:gdLst/>
              <a:ahLst/>
              <a:cxnLst/>
              <a:rect l="l" t="t" r="r" b="b"/>
              <a:pathLst>
                <a:path w="75753280" h="98044143">
                  <a:moveTo>
                    <a:pt x="75753280" y="279400"/>
                  </a:moveTo>
                  <a:lnTo>
                    <a:pt x="75753280" y="0"/>
                  </a:lnTo>
                  <a:lnTo>
                    <a:pt x="0" y="0"/>
                  </a:lnTo>
                  <a:lnTo>
                    <a:pt x="0" y="98044143"/>
                  </a:lnTo>
                  <a:lnTo>
                    <a:pt x="75753280" y="98044143"/>
                  </a:lnTo>
                  <a:lnTo>
                    <a:pt x="75753280" y="279400"/>
                  </a:lnTo>
                  <a:close/>
                  <a:moveTo>
                    <a:pt x="75674538" y="279400"/>
                  </a:moveTo>
                  <a:lnTo>
                    <a:pt x="75674538" y="97965406"/>
                  </a:lnTo>
                  <a:lnTo>
                    <a:pt x="78740" y="97965406"/>
                  </a:lnTo>
                  <a:lnTo>
                    <a:pt x="78740" y="78740"/>
                  </a:lnTo>
                  <a:lnTo>
                    <a:pt x="75674538" y="78740"/>
                  </a:lnTo>
                  <a:lnTo>
                    <a:pt x="75674538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4C1B07F-6BF5-449B-ADA2-C69A98146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End of Chapter 11</a:t>
            </a:r>
            <a:br>
              <a:rPr lang="en-US" dirty="0"/>
            </a:br>
            <a:endParaRPr lang="en-US" dirty="0"/>
          </a:p>
        </p:txBody>
      </p:sp>
      <p:grpSp>
        <p:nvGrpSpPr>
          <p:cNvPr id="5" name="Group 5" descr="Please message your instructor with any questions!&#10;THAT CONCLUDES CHAPTER 11!"/>
          <p:cNvGrpSpPr/>
          <p:nvPr/>
        </p:nvGrpSpPr>
        <p:grpSpPr>
          <a:xfrm>
            <a:off x="4739091" y="3440182"/>
            <a:ext cx="8809817" cy="3664767"/>
            <a:chOff x="0" y="123825"/>
            <a:chExt cx="11746423" cy="4886356"/>
          </a:xfrm>
        </p:grpSpPr>
        <p:sp>
          <p:nvSpPr>
            <p:cNvPr id="6" name="TextBox 6"/>
            <p:cNvSpPr txBox="1"/>
            <p:nvPr/>
          </p:nvSpPr>
          <p:spPr>
            <a:xfrm>
              <a:off x="0" y="123825"/>
              <a:ext cx="11746423" cy="3777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2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-273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Thin Bold"/>
                  <a:ea typeface="+mn-ea"/>
                  <a:cs typeface="+mn-cs"/>
                </a:rPr>
                <a:t>Please message your instructor with any questions!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91612" y="4454132"/>
              <a:ext cx="9855200" cy="556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44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THAT CONCLUDES CHAPTER 11!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7528" y="-169247"/>
            <a:ext cx="9689430" cy="10796629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123950" y="5352893"/>
            <a:ext cx="5224465" cy="18878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Chapter 11</a:t>
            </a:r>
          </a:p>
          <a:p>
            <a:pPr marL="0" marR="0" lvl="0" indent="0" algn="r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Overview</a:t>
            </a:r>
          </a:p>
        </p:txBody>
      </p:sp>
      <p:grpSp>
        <p:nvGrpSpPr>
          <p:cNvPr id="3" name="Group 3" descr="OUTLINE OF TOPICS&#10;The Importance of Delivery&#10;Methods of Speech Delivery&#10;Preparing for your Delivery&#10;Practicing your Delivery&#10;What to Do When Delivering your Speech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942631" y="1932005"/>
            <a:ext cx="7154290" cy="3906287"/>
            <a:chOff x="0" y="-38100"/>
            <a:chExt cx="9539053" cy="5208380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9539053" cy="764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35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"/>
                  <a:ea typeface="+mn-ea"/>
                  <a:cs typeface="+mn-cs"/>
                </a:rPr>
                <a:t>OUTLINE OF TOPICS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76963"/>
              <a:ext cx="9539053" cy="3693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32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The Importance of Delivery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spc="32" dirty="0">
                  <a:solidFill>
                    <a:srgbClr val="FFFFFF"/>
                  </a:solidFill>
                  <a:latin typeface="Aileron Regular"/>
                </a:rPr>
                <a:t>Methods of Speech Delivery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32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Preparing for your Delivery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spc="32" dirty="0">
                  <a:solidFill>
                    <a:srgbClr val="FFFFFF"/>
                  </a:solidFill>
                  <a:latin typeface="Aileron Regular"/>
                </a:rPr>
                <a:t>Practicing your Delivery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32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What to Do When Delivering your Speech</a:t>
              </a:r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830158" y="1699158"/>
            <a:ext cx="4795483" cy="7057922"/>
            <a:chOff x="0" y="0"/>
            <a:chExt cx="44142309" cy="649680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42310" cy="64968010"/>
            </a:xfrm>
            <a:custGeom>
              <a:avLst/>
              <a:gdLst/>
              <a:ahLst/>
              <a:cxnLst/>
              <a:rect l="l" t="t" r="r" b="b"/>
              <a:pathLst>
                <a:path w="44142310" h="64968010">
                  <a:moveTo>
                    <a:pt x="44142310" y="279400"/>
                  </a:moveTo>
                  <a:lnTo>
                    <a:pt x="44142310" y="0"/>
                  </a:lnTo>
                  <a:lnTo>
                    <a:pt x="0" y="0"/>
                  </a:lnTo>
                  <a:lnTo>
                    <a:pt x="0" y="64968010"/>
                  </a:lnTo>
                  <a:lnTo>
                    <a:pt x="44142310" y="64968010"/>
                  </a:lnTo>
                  <a:lnTo>
                    <a:pt x="44142310" y="279400"/>
                  </a:lnTo>
                  <a:close/>
                  <a:moveTo>
                    <a:pt x="44063568" y="279400"/>
                  </a:moveTo>
                  <a:lnTo>
                    <a:pt x="44063568" y="64889267"/>
                  </a:lnTo>
                  <a:lnTo>
                    <a:pt x="78740" y="64889267"/>
                  </a:lnTo>
                  <a:lnTo>
                    <a:pt x="78740" y="78740"/>
                  </a:lnTo>
                  <a:lnTo>
                    <a:pt x="44063568" y="78740"/>
                  </a:lnTo>
                  <a:lnTo>
                    <a:pt x="44063568" y="279400"/>
                  </a:lnTo>
                  <a:close/>
                </a:path>
              </a:pathLst>
            </a:custGeom>
            <a:solidFill>
              <a:srgbClr val="0050F5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16784" y="5704573"/>
            <a:ext cx="18721569" cy="47308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784754" y="1771650"/>
            <a:ext cx="14513103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The Importance of  Delivery</a:t>
            </a:r>
          </a:p>
        </p:txBody>
      </p:sp>
      <p:grpSp>
        <p:nvGrpSpPr>
          <p:cNvPr id="3" name="Group 3" descr="Pictures of people being scared, bored and using a tin can phone"/>
          <p:cNvGrpSpPr/>
          <p:nvPr/>
        </p:nvGrpSpPr>
        <p:grpSpPr>
          <a:xfrm>
            <a:off x="0" y="4421124"/>
            <a:ext cx="18288000" cy="2566899"/>
            <a:chOff x="0" y="0"/>
            <a:chExt cx="24384000" cy="342253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8399" b="18399"/>
            <a:stretch>
              <a:fillRect/>
            </a:stretch>
          </p:blipFill>
          <p:spPr>
            <a:xfrm>
              <a:off x="0" y="0"/>
              <a:ext cx="8128000" cy="342253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8458" b="18458"/>
            <a:stretch>
              <a:fillRect/>
            </a:stretch>
          </p:blipFill>
          <p:spPr>
            <a:xfrm>
              <a:off x="8128000" y="0"/>
              <a:ext cx="8128000" cy="342253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8428" b="18428"/>
            <a:stretch>
              <a:fillRect/>
            </a:stretch>
          </p:blipFill>
          <p:spPr>
            <a:xfrm>
              <a:off x="16256000" y="0"/>
              <a:ext cx="8128000" cy="3422532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621584" y="7806869"/>
            <a:ext cx="4568246" cy="208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0050F5"/>
                </a:solidFill>
                <a:latin typeface="Oswald"/>
              </a:rPr>
              <a:t>Our fear of public speaking normally comes from thinking about delivery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153275" y="-6467475"/>
            <a:ext cx="3981450" cy="16230600"/>
            <a:chOff x="0" y="0"/>
            <a:chExt cx="36649156" cy="149402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649155" cy="149402304"/>
            </a:xfrm>
            <a:custGeom>
              <a:avLst/>
              <a:gdLst/>
              <a:ahLst/>
              <a:cxnLst/>
              <a:rect l="l" t="t" r="r" b="b"/>
              <a:pathLst>
                <a:path w="36649155" h="149402304">
                  <a:moveTo>
                    <a:pt x="36649155" y="279400"/>
                  </a:moveTo>
                  <a:lnTo>
                    <a:pt x="36649155" y="0"/>
                  </a:lnTo>
                  <a:lnTo>
                    <a:pt x="0" y="0"/>
                  </a:lnTo>
                  <a:lnTo>
                    <a:pt x="0" y="149402304"/>
                  </a:lnTo>
                  <a:lnTo>
                    <a:pt x="36649155" y="149402304"/>
                  </a:lnTo>
                  <a:lnTo>
                    <a:pt x="36649155" y="279400"/>
                  </a:lnTo>
                  <a:close/>
                  <a:moveTo>
                    <a:pt x="36570416" y="279400"/>
                  </a:moveTo>
                  <a:lnTo>
                    <a:pt x="36570416" y="149323561"/>
                  </a:lnTo>
                  <a:lnTo>
                    <a:pt x="78740" y="149323561"/>
                  </a:lnTo>
                  <a:lnTo>
                    <a:pt x="78740" y="78740"/>
                  </a:lnTo>
                  <a:lnTo>
                    <a:pt x="36570416" y="78740"/>
                  </a:lnTo>
                  <a:lnTo>
                    <a:pt x="36570416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765052" y="7806869"/>
            <a:ext cx="4710880" cy="208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0050F5"/>
                </a:solidFill>
                <a:latin typeface="Oswald"/>
              </a:rPr>
              <a:t>"A poorly-written speech delivered superbly is still a poorly-written speech."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56231" y="7806869"/>
            <a:ext cx="4568246" cy="208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0050F5"/>
                </a:solidFill>
                <a:latin typeface="Oswald"/>
              </a:rPr>
              <a:t>Public speaking requires more formality than talking but less formality than 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999"/>
          </a:blip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4380822"/>
            <a:ext cx="3651102" cy="7144428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5819" y="4380822"/>
            <a:ext cx="3651102" cy="7144428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06972" y="4380822"/>
            <a:ext cx="3651102" cy="7144428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8660" y="4380822"/>
            <a:ext cx="3651102" cy="7144428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1724025"/>
            <a:ext cx="11219359" cy="18878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73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Oswald" panose="020B0604020202020204" charset="0"/>
                <a:ea typeface="+mn-ea"/>
                <a:cs typeface="+mn-cs"/>
              </a:rPr>
              <a:t>Four Standard Methods of Speech Delivery</a:t>
            </a:r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12324" y="5057775"/>
            <a:ext cx="3083855" cy="155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2800" spc="28" dirty="0">
                <a:solidFill>
                  <a:srgbClr val="FFFFFF"/>
                </a:solidFill>
                <a:latin typeface="Oswald" panose="020B0604020202020204" charset="0"/>
              </a:rPr>
              <a:t>IMPROMPTU—</a:t>
            </a:r>
          </a:p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2800" spc="28" dirty="0">
                <a:solidFill>
                  <a:srgbClr val="FFFFFF"/>
                </a:solidFill>
                <a:latin typeface="Aileron Regular"/>
              </a:rPr>
              <a:t>no time for preparation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99443" y="5057775"/>
            <a:ext cx="3083855" cy="210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2800" spc="28" dirty="0">
                <a:solidFill>
                  <a:srgbClr val="FFFFFF"/>
                </a:solidFill>
                <a:latin typeface="Oswald" panose="020B0604020202020204" charset="0"/>
              </a:rPr>
              <a:t>MANUSCRIPT--</a:t>
            </a:r>
            <a:r>
              <a:rPr lang="en-US" sz="2800" spc="28" dirty="0">
                <a:solidFill>
                  <a:srgbClr val="FFFFFF"/>
                </a:solidFill>
                <a:latin typeface="Aileron Regular"/>
              </a:rPr>
              <a:t>reading from a script or autocue device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06972" y="5057775"/>
            <a:ext cx="3651102" cy="317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800" spc="28" dirty="0">
                <a:solidFill>
                  <a:srgbClr val="FFFFFF"/>
                </a:solidFill>
                <a:latin typeface="Oswald" panose="020B0604020202020204" charset="0"/>
              </a:rPr>
              <a:t>EXTEMPORANEOUS--</a:t>
            </a:r>
            <a:r>
              <a:rPr lang="en-US" sz="2800" spc="28" dirty="0">
                <a:solidFill>
                  <a:srgbClr val="FFFFFF"/>
                </a:solidFill>
                <a:latin typeface="Aileron Regular"/>
              </a:rPr>
              <a:t>planned and rehearsed speech delivered in a conversational manner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92283" y="5057775"/>
            <a:ext cx="3083855" cy="210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2800" spc="28" dirty="0">
                <a:solidFill>
                  <a:srgbClr val="FFFFFF"/>
                </a:solidFill>
                <a:latin typeface="Oswald" panose="020B0604020202020204" charset="0"/>
              </a:rPr>
              <a:t>MEMORIZED--</a:t>
            </a:r>
            <a:r>
              <a:rPr lang="en-US" sz="2800" spc="28" dirty="0">
                <a:solidFill>
                  <a:srgbClr val="FFFFFF"/>
                </a:solidFill>
                <a:latin typeface="Aileron Regular"/>
              </a:rPr>
              <a:t>committing to memory and not using notes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5124598" y="-397093"/>
            <a:ext cx="8038805" cy="10651210"/>
            <a:chOff x="0" y="0"/>
            <a:chExt cx="73997015" cy="98044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997015" cy="98044143"/>
            </a:xfrm>
            <a:custGeom>
              <a:avLst/>
              <a:gdLst/>
              <a:ahLst/>
              <a:cxnLst/>
              <a:rect l="l" t="t" r="r" b="b"/>
              <a:pathLst>
                <a:path w="73997015" h="98044143">
                  <a:moveTo>
                    <a:pt x="73997015" y="279400"/>
                  </a:moveTo>
                  <a:lnTo>
                    <a:pt x="73997015" y="0"/>
                  </a:lnTo>
                  <a:lnTo>
                    <a:pt x="0" y="0"/>
                  </a:lnTo>
                  <a:lnTo>
                    <a:pt x="0" y="98044143"/>
                  </a:lnTo>
                  <a:lnTo>
                    <a:pt x="73997015" y="98044143"/>
                  </a:lnTo>
                  <a:lnTo>
                    <a:pt x="73997015" y="279400"/>
                  </a:lnTo>
                  <a:close/>
                  <a:moveTo>
                    <a:pt x="73918273" y="279400"/>
                  </a:moveTo>
                  <a:lnTo>
                    <a:pt x="73918273" y="97965406"/>
                  </a:lnTo>
                  <a:lnTo>
                    <a:pt x="78740" y="97965406"/>
                  </a:lnTo>
                  <a:lnTo>
                    <a:pt x="78740" y="78740"/>
                  </a:lnTo>
                  <a:lnTo>
                    <a:pt x="73918273" y="78740"/>
                  </a:lnTo>
                  <a:lnTo>
                    <a:pt x="73918273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473047" y="1624553"/>
            <a:ext cx="8809817" cy="186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8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Thin Bold"/>
                <a:ea typeface="+mn-ea"/>
                <a:cs typeface="+mn-cs"/>
              </a:rPr>
              <a:t>IMPROMPTU speeches are common in everyday experiences. </a:t>
            </a:r>
          </a:p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8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Thin Bold"/>
                <a:ea typeface="+mn-ea"/>
                <a:cs typeface="+mn-cs"/>
              </a:rPr>
              <a:t>If you must give one....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95595" y="4042906"/>
            <a:ext cx="10174010" cy="264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800" spc="520" dirty="0">
                <a:solidFill>
                  <a:srgbClr val="FFFFFF"/>
                </a:solidFill>
                <a:latin typeface="Aileron Regular"/>
              </a:rPr>
              <a:t>Do not mention that it's impromptu.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spc="520" dirty="0">
                <a:solidFill>
                  <a:srgbClr val="FFFFFF"/>
                </a:solidFill>
                <a:latin typeface="Aileron Regular"/>
              </a:rPr>
              <a:t>Take a minute to devise a general structure.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spc="520" dirty="0">
                <a:solidFill>
                  <a:srgbClr val="FFFFFF"/>
                </a:solidFill>
                <a:latin typeface="Aileron Regular"/>
              </a:rPr>
              <a:t>Use previews and other structural helps.</a:t>
            </a:r>
          </a:p>
          <a:p>
            <a:pPr marL="604520" lvl="1" indent="-302260">
              <a:lnSpc>
                <a:spcPts val="4200"/>
              </a:lnSpc>
              <a:buFont typeface="Arial"/>
              <a:buChar char="•"/>
            </a:pPr>
            <a:r>
              <a:rPr lang="en-US" sz="2799" spc="520" dirty="0">
                <a:solidFill>
                  <a:srgbClr val="FFFFFF"/>
                </a:solidFill>
                <a:latin typeface="Aileron Regular"/>
              </a:rPr>
              <a:t>Say "thank you" and finish.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6442" y="-279747"/>
            <a:ext cx="5258929" cy="10769716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236180" y="3146159"/>
            <a:ext cx="4230295" cy="36937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8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Thin Bold"/>
                <a:ea typeface="+mn-ea"/>
                <a:cs typeface="+mn-cs"/>
              </a:rPr>
              <a:t>MANUSCRIPT speeches are generally NOT USED in a basic public speaking course.</a:t>
            </a:r>
          </a:p>
        </p:txBody>
      </p:sp>
      <p:grpSp>
        <p:nvGrpSpPr>
          <p:cNvPr id="3" name="Group 3" descr="A group of pictures with a young person pointing to their eye, two people reviewing a legal document an a camera with a teleprompter."/>
          <p:cNvGrpSpPr/>
          <p:nvPr/>
        </p:nvGrpSpPr>
        <p:grpSpPr>
          <a:xfrm>
            <a:off x="4842487" y="0"/>
            <a:ext cx="3703474" cy="10287000"/>
            <a:chOff x="0" y="0"/>
            <a:chExt cx="4937965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3998" r="13998"/>
            <a:stretch>
              <a:fillRect/>
            </a:stretch>
          </p:blipFill>
          <p:spPr>
            <a:xfrm>
              <a:off x="0" y="0"/>
              <a:ext cx="4937965" cy="4572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3953" r="13953"/>
            <a:stretch>
              <a:fillRect/>
            </a:stretch>
          </p:blipFill>
          <p:spPr>
            <a:xfrm>
              <a:off x="0" y="4572000"/>
              <a:ext cx="4937965" cy="4572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3987" r="13987"/>
            <a:stretch>
              <a:fillRect/>
            </a:stretch>
          </p:blipFill>
          <p:spPr>
            <a:xfrm>
              <a:off x="0" y="9144000"/>
              <a:ext cx="4937965" cy="457200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9144000" y="853123"/>
            <a:ext cx="7401485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0050F5"/>
                </a:solidFill>
                <a:latin typeface="Oswald"/>
              </a:rPr>
              <a:t>They limit the amount of eye contact, spontaneity and vocal cues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962441"/>
            <a:ext cx="7401485" cy="1559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0050F5"/>
                </a:solidFill>
                <a:latin typeface="Oswald"/>
              </a:rPr>
              <a:t>They are best used for when specific wording is needed (e.g. for legal or political issues)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7422081"/>
            <a:ext cx="8510003" cy="1559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0050F5"/>
                </a:solidFill>
                <a:latin typeface="Oswald"/>
              </a:rPr>
              <a:t>Sometimes, political speakers, etc. may use an autocue device (teleprompter) to appear more connected with audience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21990" y="-207277"/>
            <a:ext cx="10849347" cy="10777614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04863" y="3392122"/>
            <a:ext cx="10583137" cy="95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21990" y="6800069"/>
            <a:ext cx="10583137" cy="95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1524194" y="2744966"/>
            <a:ext cx="5512228" cy="36937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82" normalizeH="0" baseline="0" noProof="0" dirty="0">
                <a:ln>
                  <a:noFill/>
                </a:ln>
                <a:solidFill>
                  <a:srgbClr val="0050F5"/>
                </a:solidFill>
                <a:effectLst/>
                <a:uLnTx/>
                <a:uFillTx/>
                <a:latin typeface="Aileron Thin Bold"/>
                <a:ea typeface="+mn-ea"/>
                <a:cs typeface="+mn-cs"/>
              </a:rPr>
              <a:t>EXTEMPORANEOUS speeches are the MOST COMMON TYPE  of speech and generally used in speech classes. 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58996" y="-405909"/>
            <a:ext cx="7201760" cy="9909819"/>
            <a:chOff x="0" y="0"/>
            <a:chExt cx="1854200" cy="2551430"/>
          </a:xfrm>
        </p:grpSpPr>
        <p:sp>
          <p:nvSpPr>
            <p:cNvPr id="8" name="Freeform 8"/>
            <p:cNvSpPr/>
            <p:nvPr/>
          </p:nvSpPr>
          <p:spPr>
            <a:xfrm>
              <a:off x="5080" y="41910"/>
              <a:ext cx="1849120" cy="2509520"/>
            </a:xfrm>
            <a:custGeom>
              <a:avLst/>
              <a:gdLst/>
              <a:ahLst/>
              <a:cxnLst/>
              <a:rect l="l" t="t" r="r" b="b"/>
              <a:pathLst>
                <a:path w="1849120" h="2509520">
                  <a:moveTo>
                    <a:pt x="1849120" y="2509520"/>
                  </a:moveTo>
                  <a:lnTo>
                    <a:pt x="27940" y="2509520"/>
                  </a:lnTo>
                  <a:lnTo>
                    <a:pt x="0" y="2467610"/>
                  </a:lnTo>
                  <a:lnTo>
                    <a:pt x="27940" y="0"/>
                  </a:lnTo>
                  <a:lnTo>
                    <a:pt x="1849120" y="0"/>
                  </a:lnTo>
                  <a:close/>
                </a:path>
              </a:pathLst>
            </a:custGeom>
            <a:solidFill>
              <a:srgbClr val="BFBFBF">
                <a:alpha val="26666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9050" y="15240"/>
              <a:ext cx="1823720" cy="2526030"/>
            </a:xfrm>
            <a:custGeom>
              <a:avLst/>
              <a:gdLst/>
              <a:ahLst/>
              <a:cxnLst/>
              <a:rect l="l" t="t" r="r" b="b"/>
              <a:pathLst>
                <a:path w="1823720" h="2526030">
                  <a:moveTo>
                    <a:pt x="1823720" y="2526030"/>
                  </a:moveTo>
                  <a:lnTo>
                    <a:pt x="27940" y="2526030"/>
                  </a:lnTo>
                  <a:lnTo>
                    <a:pt x="0" y="2482850"/>
                  </a:lnTo>
                  <a:lnTo>
                    <a:pt x="27940" y="16510"/>
                  </a:lnTo>
                  <a:lnTo>
                    <a:pt x="1800860" y="0"/>
                  </a:lnTo>
                  <a:lnTo>
                    <a:pt x="1823720" y="41910"/>
                  </a:lnTo>
                  <a:close/>
                </a:path>
              </a:pathLst>
            </a:custGeom>
            <a:solidFill>
              <a:srgbClr val="FAFAFA">
                <a:alpha val="26666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21180" cy="2509520"/>
            </a:xfrm>
            <a:custGeom>
              <a:avLst/>
              <a:gdLst/>
              <a:ahLst/>
              <a:cxnLst/>
              <a:rect l="l" t="t" r="r" b="b"/>
              <a:pathLst>
                <a:path w="1821180" h="2509520">
                  <a:moveTo>
                    <a:pt x="0" y="0"/>
                  </a:moveTo>
                  <a:lnTo>
                    <a:pt x="1821180" y="0"/>
                  </a:lnTo>
                  <a:lnTo>
                    <a:pt x="182118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E9E9E9">
                <a:alpha val="26666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3190" y="52070"/>
              <a:ext cx="1642110" cy="2405380"/>
            </a:xfrm>
            <a:custGeom>
              <a:avLst/>
              <a:gdLst/>
              <a:ahLst/>
              <a:cxnLst/>
              <a:rect l="l" t="t" r="r" b="b"/>
              <a:pathLst>
                <a:path w="1642110" h="2405380">
                  <a:moveTo>
                    <a:pt x="0" y="0"/>
                  </a:moveTo>
                  <a:lnTo>
                    <a:pt x="1642110" y="0"/>
                  </a:lnTo>
                  <a:lnTo>
                    <a:pt x="1642110" y="2405380"/>
                  </a:lnTo>
                  <a:lnTo>
                    <a:pt x="0" y="2405380"/>
                  </a:lnTo>
                  <a:close/>
                </a:path>
              </a:pathLst>
            </a:custGeom>
            <a:blipFill>
              <a:blip r:embed="rId2">
                <a:alphaModFix amt="27000"/>
              </a:blip>
              <a:stretch>
                <a:fillRect l="-13938" t="2040" r="-15787" b="368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8100" y="0"/>
              <a:ext cx="24130" cy="2509520"/>
            </a:xfrm>
            <a:custGeom>
              <a:avLst/>
              <a:gdLst/>
              <a:ahLst/>
              <a:cxnLst/>
              <a:rect l="l" t="t" r="r" b="b"/>
              <a:pathLst>
                <a:path w="24130" h="2509520">
                  <a:moveTo>
                    <a:pt x="0" y="0"/>
                  </a:moveTo>
                  <a:lnTo>
                    <a:pt x="24130" y="0"/>
                  </a:lnTo>
                  <a:lnTo>
                    <a:pt x="2413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DBDBDB">
                <a:alpha val="26666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831003" y="1076325"/>
            <a:ext cx="8428297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FFFFFF"/>
                </a:solidFill>
                <a:latin typeface="Oswald"/>
              </a:rPr>
              <a:t>Based on a full preparation outline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31003" y="4520426"/>
            <a:ext cx="8428297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FFFFFF"/>
                </a:solidFill>
                <a:latin typeface="Oswald"/>
              </a:rPr>
              <a:t>Allows for flexibility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31003" y="7888467"/>
            <a:ext cx="8428297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spc="320" dirty="0">
                <a:solidFill>
                  <a:srgbClr val="FFFFFF"/>
                </a:solidFill>
                <a:latin typeface="Oswald"/>
              </a:rPr>
              <a:t>Demands practice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5124598" y="-397093"/>
            <a:ext cx="8038805" cy="10651210"/>
            <a:chOff x="0" y="0"/>
            <a:chExt cx="73997015" cy="98044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997015" cy="98044143"/>
            </a:xfrm>
            <a:custGeom>
              <a:avLst/>
              <a:gdLst/>
              <a:ahLst/>
              <a:cxnLst/>
              <a:rect l="l" t="t" r="r" b="b"/>
              <a:pathLst>
                <a:path w="73997015" h="98044143">
                  <a:moveTo>
                    <a:pt x="73997015" y="279400"/>
                  </a:moveTo>
                  <a:lnTo>
                    <a:pt x="73997015" y="0"/>
                  </a:lnTo>
                  <a:lnTo>
                    <a:pt x="0" y="0"/>
                  </a:lnTo>
                  <a:lnTo>
                    <a:pt x="0" y="98044143"/>
                  </a:lnTo>
                  <a:lnTo>
                    <a:pt x="73997015" y="98044143"/>
                  </a:lnTo>
                  <a:lnTo>
                    <a:pt x="73997015" y="279400"/>
                  </a:lnTo>
                  <a:close/>
                  <a:moveTo>
                    <a:pt x="73918273" y="279400"/>
                  </a:moveTo>
                  <a:lnTo>
                    <a:pt x="73918273" y="97965406"/>
                  </a:lnTo>
                  <a:lnTo>
                    <a:pt x="78740" y="97965406"/>
                  </a:lnTo>
                  <a:lnTo>
                    <a:pt x="78740" y="78740"/>
                  </a:lnTo>
                  <a:lnTo>
                    <a:pt x="73918273" y="78740"/>
                  </a:lnTo>
                  <a:lnTo>
                    <a:pt x="73918273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473047" y="1319753"/>
            <a:ext cx="8809817" cy="24745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8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leron Thin Bold"/>
                <a:ea typeface="+mn-ea"/>
                <a:cs typeface="+mn-cs"/>
              </a:rPr>
              <a:t>Although MEMORIZED  speeches enables a speaker to have eye contact, they have DISADVANTAGES: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95595" y="4304844"/>
            <a:ext cx="10174010" cy="210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800" spc="520" dirty="0">
                <a:solidFill>
                  <a:srgbClr val="FFFFFF"/>
                </a:solidFill>
                <a:latin typeface="Aileron Regular"/>
              </a:rPr>
              <a:t>Takes too much time to memorize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spc="520" dirty="0">
                <a:solidFill>
                  <a:srgbClr val="FFFFFF"/>
                </a:solidFill>
                <a:latin typeface="Aileron Regular"/>
              </a:rPr>
              <a:t>Can lack natural voice cues</a:t>
            </a:r>
          </a:p>
          <a:p>
            <a:pPr marL="604520" lvl="1" indent="-302260">
              <a:lnSpc>
                <a:spcPts val="4200"/>
              </a:lnSpc>
              <a:buFont typeface="Arial"/>
              <a:buChar char="•"/>
            </a:pPr>
            <a:r>
              <a:rPr lang="en-US" sz="2799" spc="520" dirty="0">
                <a:solidFill>
                  <a:srgbClr val="FFFFFF"/>
                </a:solidFill>
                <a:latin typeface="Aileron Regular"/>
              </a:rPr>
              <a:t>Cannot ad lib or go back to the beginning if you forget something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883</Words>
  <Application>Microsoft Office PowerPoint</Application>
  <PresentationFormat>Custom</PresentationFormat>
  <Paragraphs>110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Roboto</vt:lpstr>
      <vt:lpstr>Oswald</vt:lpstr>
      <vt:lpstr>Aileron Regular</vt:lpstr>
      <vt:lpstr>Aileron Thin Bold</vt:lpstr>
      <vt:lpstr>Calibri</vt:lpstr>
      <vt:lpstr>Office Theme</vt:lpstr>
      <vt:lpstr>Chapter 11: Delivery</vt:lpstr>
      <vt:lpstr>Chapter 11 Learning Objectives</vt:lpstr>
      <vt:lpstr>Chapter 11 Overview</vt:lpstr>
      <vt:lpstr>The Importance of  Delivery</vt:lpstr>
      <vt:lpstr>Four Standard Methods of Speech Delivery</vt:lpstr>
      <vt:lpstr>IMPROMPTU speeches are common in everyday experiences.  If you must give one....</vt:lpstr>
      <vt:lpstr>MANUSCRIPT speeches are generally NOT USED in a basic public speaking course.</vt:lpstr>
      <vt:lpstr>EXTEMPORANEOUS speeches are the MOST COMMON TYPE  of speech and generally used in speech classes. </vt:lpstr>
      <vt:lpstr>Although MEMORIZED  speeches enables a speaker to have eye contact, they have DISADVANTAGES: </vt:lpstr>
      <vt:lpstr>Issues to Think About When Preparing for your Delivery</vt:lpstr>
      <vt:lpstr>Practice</vt:lpstr>
      <vt:lpstr>PRACTICE TIPS</vt:lpstr>
      <vt:lpstr>How to Use Your Hands</vt:lpstr>
      <vt:lpstr>How to Manage your FEET and POSTURE</vt:lpstr>
      <vt:lpstr>Too much, Just right or too little energy?</vt:lpstr>
      <vt:lpstr>Consider OBJECTS in your speech</vt:lpstr>
      <vt:lpstr>How to Use a LECTERN</vt:lpstr>
      <vt:lpstr>How to Make Good EYE CONTACT</vt:lpstr>
      <vt:lpstr>How to Use YOUR VOICE</vt:lpstr>
      <vt:lpstr>Remember the IMPORTANCE of: </vt:lpstr>
      <vt:lpstr>Think About It!</vt:lpstr>
      <vt:lpstr>End of Chapter 11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Beck, Linda</dc:creator>
  <cp:lastModifiedBy>Linda Beck</cp:lastModifiedBy>
  <cp:revision>6</cp:revision>
  <dcterms:created xsi:type="dcterms:W3CDTF">2020-09-17T13:38:51Z</dcterms:created>
  <dcterms:modified xsi:type="dcterms:W3CDTF">2021-06-09T17:57:36Z</dcterms:modified>
</cp:coreProperties>
</file>