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3" r:id="rId1"/>
  </p:sldMasterIdLst>
  <p:notesMasterIdLst>
    <p:notesMasterId r:id="rId24"/>
  </p:notesMasterIdLst>
  <p:handoutMasterIdLst>
    <p:handoutMasterId r:id="rId25"/>
  </p:handoutMasterIdLst>
  <p:sldIdLst>
    <p:sldId id="261" r:id="rId2"/>
    <p:sldId id="257" r:id="rId3"/>
    <p:sldId id="270" r:id="rId4"/>
    <p:sldId id="273" r:id="rId5"/>
    <p:sldId id="271" r:id="rId6"/>
    <p:sldId id="281" r:id="rId7"/>
    <p:sldId id="263" r:id="rId8"/>
    <p:sldId id="274" r:id="rId9"/>
    <p:sldId id="275" r:id="rId10"/>
    <p:sldId id="276" r:id="rId11"/>
    <p:sldId id="277" r:id="rId12"/>
    <p:sldId id="278" r:id="rId13"/>
    <p:sldId id="279" r:id="rId14"/>
    <p:sldId id="282" r:id="rId15"/>
    <p:sldId id="284" r:id="rId16"/>
    <p:sldId id="286" r:id="rId17"/>
    <p:sldId id="287" r:id="rId18"/>
    <p:sldId id="288" r:id="rId19"/>
    <p:sldId id="289" r:id="rId20"/>
    <p:sldId id="290" r:id="rId21"/>
    <p:sldId id="291" r:id="rId22"/>
    <p:sldId id="292" r:id="rId23"/>
  </p:sldIdLst>
  <p:sldSz cx="9144000" cy="6858000" type="screen4x3"/>
  <p:notesSz cx="7086600" cy="94297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51"/>
    <p:restoredTop sz="93213"/>
  </p:normalViewPr>
  <p:slideViewPr>
    <p:cSldViewPr>
      <p:cViewPr>
        <p:scale>
          <a:sx n="63" d="100"/>
          <a:sy n="63" d="100"/>
        </p:scale>
        <p:origin x="3120" y="1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225" cy="471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14788" y="0"/>
            <a:ext cx="3070225" cy="471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9A0C3-9B2A-294C-9A90-A9689D860AC6}" type="datetime1">
              <a:rPr lang="en-US" smtClean="0"/>
              <a:t>1/18/18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56675"/>
            <a:ext cx="3070225" cy="471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14788" y="8956675"/>
            <a:ext cx="3070225" cy="471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D0DD8-C7BF-5846-9810-F5510EBF7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7730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225" cy="471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14788" y="0"/>
            <a:ext cx="3070225" cy="471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468C89-3CCA-C54B-9550-FCC4176A7334}" type="datetime1">
              <a:rPr lang="en-US" smtClean="0"/>
              <a:t>1/18/18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5863" y="708025"/>
            <a:ext cx="4714875" cy="35353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025" y="4479925"/>
            <a:ext cx="5670550" cy="42433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56675"/>
            <a:ext cx="3070225" cy="471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14788" y="8956675"/>
            <a:ext cx="3070225" cy="471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B7532-C982-124A-B3F3-ABDE9C49F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557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9A3F7A5A-7737-42C6-8867-023BA65D9E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C74ED-F374-4E41-AE4A-0F01925A9B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2715E-9A73-422E-9F9B-7A2E8D7C4B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E80C7-82CF-4C62-9222-C570EBCAF8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EB87D2F-8959-4B39-929C-BA0E6EEBEC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FD30921-B889-4F69-A7E3-A80A08126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01AF562-2AC0-4B64-B930-9A92F3159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F7310E1-2718-4148-B7FA-124B50A326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FBE57-44C1-4874-900F-ABA6722EBF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789F35B-8052-4139-A8B3-BE9871481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B34F991E-AF9B-429F-A24E-2C34800A68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B4825CF7-55AD-4966-AEC9-B2F2E33161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2" r:id="rId2"/>
    <p:sldLayoutId id="2147483687" r:id="rId3"/>
    <p:sldLayoutId id="2147483688" r:id="rId4"/>
    <p:sldLayoutId id="2147483689" r:id="rId5"/>
    <p:sldLayoutId id="2147483690" r:id="rId6"/>
    <p:sldLayoutId id="2147483683" r:id="rId7"/>
    <p:sldLayoutId id="2147483691" r:id="rId8"/>
    <p:sldLayoutId id="2147483692" r:id="rId9"/>
    <p:sldLayoutId id="2147483684" r:id="rId10"/>
    <p:sldLayoutId id="2147483685" r:id="rId11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Relationship Id="rId3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57200" y="762000"/>
            <a:ext cx="7772400" cy="609601"/>
          </a:xfrm>
        </p:spPr>
        <p:txBody>
          <a:bodyPr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0000FF"/>
                </a:solidFill>
                <a:effectLst/>
                <a:latin typeface="Garamond"/>
                <a:cs typeface="Garamond"/>
              </a:rPr>
              <a:t>COMMUNICATION STUDIES 105</a:t>
            </a:r>
            <a:br>
              <a:rPr lang="en-US" sz="2400" dirty="0" smtClean="0">
                <a:solidFill>
                  <a:srgbClr val="0000FF"/>
                </a:solidFill>
                <a:effectLst/>
                <a:latin typeface="Garamond"/>
                <a:cs typeface="Garamond"/>
              </a:rPr>
            </a:br>
            <a:r>
              <a:rPr lang="en-US" sz="2400" dirty="0" smtClean="0">
                <a:solidFill>
                  <a:srgbClr val="0000FF"/>
                </a:solidFill>
                <a:effectLst/>
                <a:latin typeface="Garamond"/>
                <a:cs typeface="Garamond"/>
              </a:rPr>
              <a:t>Welcome to Public Speaking </a:t>
            </a:r>
            <a:br>
              <a:rPr lang="en-US" sz="2400" dirty="0" smtClean="0">
                <a:solidFill>
                  <a:srgbClr val="0000FF"/>
                </a:solidFill>
                <a:effectLst/>
                <a:latin typeface="Garamond"/>
                <a:cs typeface="Garamond"/>
              </a:rPr>
            </a:br>
            <a:r>
              <a:rPr lang="en-US" sz="2400" dirty="0" smtClean="0">
                <a:solidFill>
                  <a:srgbClr val="0000FF"/>
                </a:solidFill>
                <a:effectLst/>
                <a:latin typeface="Garamond"/>
                <a:cs typeface="Garamond"/>
              </a:rPr>
              <a:t>Chapter 3:  </a:t>
            </a:r>
            <a:r>
              <a:rPr lang="en-US" sz="2400" dirty="0">
                <a:solidFill>
                  <a:schemeClr val="tx1"/>
                </a:solidFill>
                <a:effectLst/>
                <a:latin typeface="Garamond" charset="0"/>
                <a:ea typeface="Garamond" charset="0"/>
                <a:cs typeface="Garamond" charset="0"/>
              </a:rPr>
              <a:t>Delivering Your Speech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600200"/>
            <a:ext cx="6477000" cy="42899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 smtClean="0">
                <a:latin typeface="Cambria" charset="0"/>
                <a:ea typeface="Cambria" charset="0"/>
                <a:cs typeface="Cambria" charset="0"/>
              </a:rPr>
              <a:t>Proper pronunciation results from the production of: </a:t>
            </a:r>
          </a:p>
          <a:p>
            <a:pPr lvl="2"/>
            <a:r>
              <a:rPr lang="en-US" sz="3800" dirty="0" smtClean="0">
                <a:latin typeface="Cambria" charset="0"/>
                <a:ea typeface="Cambria" charset="0"/>
                <a:cs typeface="Cambria" charset="0"/>
              </a:rPr>
              <a:t>Vowels</a:t>
            </a:r>
            <a:endParaRPr lang="en-US" sz="3800" dirty="0">
              <a:latin typeface="Cambria" charset="0"/>
              <a:ea typeface="Cambria" charset="0"/>
              <a:cs typeface="Cambria" charset="0"/>
            </a:endParaRPr>
          </a:p>
          <a:p>
            <a:pPr lvl="2"/>
            <a:r>
              <a:rPr lang="en-US" sz="3800" dirty="0" smtClean="0">
                <a:latin typeface="Cambria" charset="0"/>
                <a:ea typeface="Cambria" charset="0"/>
                <a:cs typeface="Cambria" charset="0"/>
              </a:rPr>
              <a:t>Consonants</a:t>
            </a:r>
            <a:endParaRPr lang="en-US" sz="4000" dirty="0" smtClean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Pronunciation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E80C7-82CF-4C62-9222-C570EBCAF81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12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 smtClean="0">
                <a:latin typeface="Cambria" charset="0"/>
                <a:ea typeface="Cambria" charset="0"/>
                <a:cs typeface="Cambria" charset="0"/>
              </a:rPr>
              <a:t>Accents</a:t>
            </a:r>
          </a:p>
          <a:p>
            <a:r>
              <a:rPr lang="en-US" sz="4000" dirty="0" smtClean="0">
                <a:latin typeface="Cambria" charset="0"/>
                <a:ea typeface="Cambria" charset="0"/>
                <a:cs typeface="Cambria" charset="0"/>
              </a:rPr>
              <a:t>Regionalisms</a:t>
            </a:r>
          </a:p>
          <a:p>
            <a:r>
              <a:rPr lang="en-US" sz="4000" dirty="0" smtClean="0">
                <a:latin typeface="Cambria" charset="0"/>
                <a:ea typeface="Cambria" charset="0"/>
                <a:cs typeface="Cambria" charset="0"/>
              </a:rPr>
              <a:t>Dialects</a:t>
            </a:r>
            <a:endParaRPr lang="en-US" sz="4000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Cambria" charset="0"/>
                <a:ea typeface="Cambria" charset="0"/>
                <a:cs typeface="Cambria" charset="0"/>
              </a:rPr>
              <a:t>Pronunciation Variation</a:t>
            </a:r>
            <a:endParaRPr lang="en-US" sz="4400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E80C7-82CF-4C62-9222-C570EBCAF81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956719"/>
            <a:ext cx="5235388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23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 smtClean="0">
                <a:latin typeface="Cambria" charset="0"/>
                <a:ea typeface="Cambria" charset="0"/>
                <a:cs typeface="Cambria" charset="0"/>
              </a:rPr>
              <a:t>Highness</a:t>
            </a:r>
          </a:p>
          <a:p>
            <a:r>
              <a:rPr lang="en-US" sz="4000" dirty="0" smtClean="0">
                <a:latin typeface="Cambria" charset="0"/>
                <a:ea typeface="Cambria" charset="0"/>
                <a:cs typeface="Cambria" charset="0"/>
              </a:rPr>
              <a:t>Lowness</a:t>
            </a:r>
            <a:endParaRPr lang="en-US" sz="4000" dirty="0">
              <a:latin typeface="Cambria" charset="0"/>
              <a:ea typeface="Cambria" charset="0"/>
              <a:cs typeface="Cambria" charset="0"/>
            </a:endParaRPr>
          </a:p>
          <a:p>
            <a:endParaRPr lang="en-US" sz="4000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Pitch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E80C7-82CF-4C62-9222-C570EBCAF81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765" y="1809116"/>
            <a:ext cx="5401348" cy="306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13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7" indent="0">
              <a:buNone/>
            </a:pPr>
            <a:r>
              <a:rPr lang="en-US" sz="4000" dirty="0" smtClean="0"/>
              <a:t>Can be achieved </a:t>
            </a:r>
          </a:p>
          <a:p>
            <a:pPr marL="109537" indent="0">
              <a:buNone/>
            </a:pPr>
            <a:r>
              <a:rPr lang="en-US" sz="4000" dirty="0" smtClean="0"/>
              <a:t>with </a:t>
            </a:r>
            <a:r>
              <a:rPr lang="en-US" sz="4000" dirty="0" err="1" smtClean="0"/>
              <a:t>musicalization</a:t>
            </a:r>
            <a:endParaRPr lang="en-US" sz="4000" dirty="0" smtClean="0"/>
          </a:p>
          <a:p>
            <a:pPr marL="109537" indent="0">
              <a:buNone/>
            </a:pPr>
            <a:r>
              <a:rPr lang="en-US" sz="4000" dirty="0" smtClean="0"/>
              <a:t>of the spoken word</a:t>
            </a:r>
          </a:p>
          <a:p>
            <a:pPr marL="109537" indent="0">
              <a:buNone/>
            </a:pPr>
            <a:r>
              <a:rPr lang="en-US" sz="4000" dirty="0" smtClean="0"/>
              <a:t>to intensify meaning. </a:t>
            </a:r>
            <a:endParaRPr lang="en-US" sz="4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Dramatic Inflection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E80C7-82CF-4C62-9222-C570EBCAF81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4" y="4682711"/>
            <a:ext cx="5943600" cy="1324389"/>
          </a:xfrm>
          <a:prstGeom prst="rect">
            <a:avLst/>
          </a:prstGeom>
        </p:spPr>
      </p:pic>
      <p:pic>
        <p:nvPicPr>
          <p:cNvPr id="8" name="image259.jpg" descr="Ice-T, American rapper and singer"/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145213" y="846138"/>
            <a:ext cx="2710656" cy="4589462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310807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 smtClean="0">
                <a:latin typeface="Cambria" charset="0"/>
                <a:ea typeface="Cambria" charset="0"/>
                <a:cs typeface="Cambria" charset="0"/>
              </a:rPr>
              <a:t>The tempo of speaking affects meaning and audience reception</a:t>
            </a:r>
          </a:p>
          <a:p>
            <a:r>
              <a:rPr lang="en-US" sz="4000" dirty="0" smtClean="0">
                <a:latin typeface="Cambria" charset="0"/>
                <a:ea typeface="Cambria" charset="0"/>
                <a:cs typeface="Cambria" charset="0"/>
              </a:rPr>
              <a:t>Effective rate maintains attention</a:t>
            </a:r>
          </a:p>
          <a:p>
            <a:r>
              <a:rPr lang="en-US" sz="4000" dirty="0">
                <a:latin typeface="Cambria" charset="0"/>
                <a:ea typeface="Cambria" charset="0"/>
                <a:cs typeface="Cambria" charset="0"/>
              </a:rPr>
              <a:t>C</a:t>
            </a:r>
            <a:r>
              <a:rPr lang="en-US" sz="4000" dirty="0" smtClean="0">
                <a:latin typeface="Cambria" charset="0"/>
                <a:ea typeface="Cambria" charset="0"/>
                <a:cs typeface="Cambria" charset="0"/>
              </a:rPr>
              <a:t>an vary to emphasize meaning</a:t>
            </a:r>
          </a:p>
          <a:p>
            <a:r>
              <a:rPr lang="en-US" sz="4000" dirty="0" smtClean="0">
                <a:latin typeface="Cambria" charset="0"/>
                <a:ea typeface="Cambria" charset="0"/>
                <a:cs typeface="Cambria" charset="0"/>
              </a:rPr>
              <a:t>Too fast clips words</a:t>
            </a:r>
          </a:p>
          <a:p>
            <a:r>
              <a:rPr lang="en-US" sz="4000" dirty="0" smtClean="0">
                <a:latin typeface="Cambria" charset="0"/>
                <a:ea typeface="Cambria" charset="0"/>
                <a:cs typeface="Cambria" charset="0"/>
              </a:rPr>
              <a:t>Too slow lulls the audience to sleep </a:t>
            </a:r>
            <a:endParaRPr lang="en-US" sz="4000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Cambria" charset="0"/>
                <a:ea typeface="Cambria" charset="0"/>
                <a:cs typeface="Cambria" charset="0"/>
              </a:rPr>
              <a:t>RATE</a:t>
            </a:r>
            <a:endParaRPr lang="en-US" sz="4400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E80C7-82CF-4C62-9222-C570EBCAF81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757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Kinds of Pauses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 smtClean="0">
                <a:latin typeface="Cambria" charset="0"/>
                <a:ea typeface="Cambria" charset="0"/>
                <a:cs typeface="Cambria" charset="0"/>
              </a:rPr>
              <a:t>       SILENT </a:t>
            </a:r>
            <a:endParaRPr lang="en-US" sz="4000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sz="4000" dirty="0" smtClean="0">
                <a:latin typeface="Cambria" charset="0"/>
                <a:ea typeface="Cambria" charset="0"/>
                <a:cs typeface="Cambria" charset="0"/>
              </a:rPr>
              <a:t>    VOCALIZED</a:t>
            </a:r>
            <a:endParaRPr lang="en-US" sz="4000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152400" y="1416050"/>
            <a:ext cx="4344988" cy="3970007"/>
          </a:xfrm>
        </p:spPr>
        <p:txBody>
          <a:bodyPr/>
          <a:lstStyle/>
          <a:p>
            <a:pPr marL="109537" indent="0">
              <a:buNone/>
            </a:pPr>
            <a:r>
              <a:rPr lang="en-US" sz="3200" dirty="0" smtClean="0">
                <a:latin typeface="Cambria" charset="0"/>
                <a:ea typeface="Cambria" charset="0"/>
                <a:cs typeface="Cambria" charset="0"/>
              </a:rPr>
              <a:t>Intentional Space between phrases</a:t>
            </a:r>
          </a:p>
          <a:p>
            <a:pPr lvl="1"/>
            <a:r>
              <a:rPr lang="en-US" sz="3200" dirty="0" smtClean="0">
                <a:latin typeface="Cambria" charset="0"/>
                <a:ea typeface="Cambria" charset="0"/>
                <a:cs typeface="Cambria" charset="0"/>
              </a:rPr>
              <a:t>Highlights structure</a:t>
            </a:r>
          </a:p>
          <a:p>
            <a:pPr lvl="1"/>
            <a:r>
              <a:rPr lang="en-US" sz="3200" dirty="0" smtClean="0">
                <a:latin typeface="Cambria" charset="0"/>
                <a:ea typeface="Cambria" charset="0"/>
                <a:cs typeface="Cambria" charset="0"/>
              </a:rPr>
              <a:t>Punctuates meaning</a:t>
            </a:r>
          </a:p>
          <a:p>
            <a:pPr lvl="1"/>
            <a:r>
              <a:rPr lang="en-US" sz="3200" dirty="0" smtClean="0">
                <a:latin typeface="Cambria" charset="0"/>
                <a:ea typeface="Cambria" charset="0"/>
                <a:cs typeface="Cambria" charset="0"/>
              </a:rPr>
              <a:t>Time for reflection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16050"/>
            <a:ext cx="4498975" cy="3970007"/>
          </a:xfrm>
        </p:spPr>
        <p:txBody>
          <a:bodyPr/>
          <a:lstStyle/>
          <a:p>
            <a:r>
              <a:rPr lang="en-US" sz="3200" dirty="0" smtClean="0">
                <a:latin typeface="Cambria" charset="0"/>
                <a:ea typeface="Cambria" charset="0"/>
                <a:cs typeface="Cambria" charset="0"/>
              </a:rPr>
              <a:t>Vocalized pauses in public speaking can</a:t>
            </a:r>
          </a:p>
          <a:p>
            <a:pPr lvl="1"/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Distract</a:t>
            </a:r>
          </a:p>
          <a:p>
            <a:pPr lvl="1"/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Annoy</a:t>
            </a:r>
          </a:p>
          <a:p>
            <a:pPr lvl="1"/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Undermine credibility</a:t>
            </a:r>
          </a:p>
          <a:p>
            <a:pPr lvl="1"/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Result from habit </a:t>
            </a:r>
          </a:p>
          <a:p>
            <a:pPr lvl="1"/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Express lack of preparedness</a:t>
            </a:r>
            <a:endParaRPr lang="en-US" sz="2800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1AF562-2AC0-4B64-B930-9A92F3159AB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726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4000" dirty="0" smtClean="0">
                <a:latin typeface="Cambria" charset="0"/>
                <a:ea typeface="Cambria" charset="0"/>
                <a:cs typeface="Cambria" charset="0"/>
              </a:rPr>
              <a:t>Erect Posture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4000" dirty="0" smtClean="0">
                <a:latin typeface="Cambria" charset="0"/>
                <a:ea typeface="Cambria" charset="0"/>
                <a:cs typeface="Cambria" charset="0"/>
              </a:rPr>
              <a:t>Diaphragm Breathing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4000" dirty="0" smtClean="0">
                <a:latin typeface="Cambria" charset="0"/>
                <a:ea typeface="Cambria" charset="0"/>
                <a:cs typeface="Cambria" charset="0"/>
              </a:rPr>
              <a:t>Energy 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4000" dirty="0" smtClean="0">
                <a:latin typeface="Cambria" charset="0"/>
                <a:ea typeface="Cambria" charset="0"/>
                <a:cs typeface="Cambria" charset="0"/>
              </a:rPr>
              <a:t>Warm up Exercises </a:t>
            </a:r>
          </a:p>
          <a:p>
            <a:pPr marL="827088" lvl="1" indent="-571500" fontAlgn="auto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3600" dirty="0" smtClean="0">
                <a:latin typeface="Cambria" charset="0"/>
                <a:ea typeface="Cambria" charset="0"/>
                <a:cs typeface="Cambria" charset="0"/>
              </a:rPr>
              <a:t>Hum</a:t>
            </a:r>
          </a:p>
          <a:p>
            <a:pPr marL="827088" lvl="1" indent="-571500" fontAlgn="auto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3600" dirty="0" smtClean="0">
                <a:latin typeface="Cambria" charset="0"/>
                <a:ea typeface="Cambria" charset="0"/>
                <a:cs typeface="Cambria" charset="0"/>
              </a:rPr>
              <a:t>Sing Scales</a:t>
            </a:r>
          </a:p>
          <a:p>
            <a:pPr marL="827088" lvl="1" indent="-571500" fontAlgn="auto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3600" dirty="0" smtClean="0">
                <a:latin typeface="Cambria" charset="0"/>
                <a:ea typeface="Cambria" charset="0"/>
                <a:cs typeface="Cambria" charset="0"/>
              </a:rPr>
              <a:t>Yawn Loudly</a:t>
            </a:r>
            <a:endParaRPr lang="en-US" sz="3200" dirty="0" smtClean="0">
              <a:latin typeface="Cambria" charset="0"/>
              <a:ea typeface="Cambria" charset="0"/>
              <a:cs typeface="Cambri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smtClean="0">
                <a:latin typeface="Cambria" charset="0"/>
                <a:ea typeface="Cambria" charset="0"/>
                <a:cs typeface="Cambria" charset="0"/>
              </a:rPr>
              <a:t>KEYS TO EFFECTIVE VOCAL </a:t>
            </a:r>
            <a:r>
              <a:rPr lang="en-US" sz="4400" dirty="0">
                <a:latin typeface="Cambria" charset="0"/>
                <a:ea typeface="Cambria" charset="0"/>
                <a:cs typeface="Cambria" charset="0"/>
              </a:rPr>
              <a:t>PROJECTION</a:t>
            </a:r>
            <a:endParaRPr lang="en-US" sz="4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E80C7-82CF-4C62-9222-C570EBCAF81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133600"/>
            <a:ext cx="2362200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924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 smtClean="0">
                <a:latin typeface="Cambria" charset="0"/>
                <a:ea typeface="Cambria" charset="0"/>
                <a:cs typeface="Cambria" charset="0"/>
              </a:rPr>
              <a:t>Personal Appearance</a:t>
            </a:r>
          </a:p>
          <a:p>
            <a:r>
              <a:rPr lang="en-US" sz="4000" dirty="0" smtClean="0">
                <a:latin typeface="Cambria" charset="0"/>
                <a:ea typeface="Cambria" charset="0"/>
                <a:cs typeface="Cambria" charset="0"/>
              </a:rPr>
              <a:t>Movement </a:t>
            </a:r>
          </a:p>
          <a:p>
            <a:r>
              <a:rPr lang="en-US" sz="4000" dirty="0" smtClean="0">
                <a:latin typeface="Cambria" charset="0"/>
                <a:ea typeface="Cambria" charset="0"/>
                <a:cs typeface="Cambria" charset="0"/>
              </a:rPr>
              <a:t>Gestures</a:t>
            </a:r>
          </a:p>
          <a:p>
            <a:r>
              <a:rPr lang="en-US" sz="4000" dirty="0" smtClean="0">
                <a:latin typeface="Cambria" charset="0"/>
                <a:ea typeface="Cambria" charset="0"/>
                <a:cs typeface="Cambria" charset="0"/>
              </a:rPr>
              <a:t>Facial Expressions</a:t>
            </a:r>
          </a:p>
          <a:p>
            <a:r>
              <a:rPr lang="en-US" sz="4000" dirty="0" smtClean="0">
                <a:latin typeface="Cambria" charset="0"/>
                <a:ea typeface="Cambria" charset="0"/>
                <a:cs typeface="Cambria" charset="0"/>
              </a:rPr>
              <a:t>Eye Contact</a:t>
            </a:r>
          </a:p>
          <a:p>
            <a:pPr lvl="1"/>
            <a:r>
              <a:rPr lang="en-US" sz="3600" dirty="0" smtClean="0">
                <a:latin typeface="Cambria" charset="0"/>
                <a:ea typeface="Cambria" charset="0"/>
                <a:cs typeface="Cambria" charset="0"/>
              </a:rPr>
              <a:t>Sustained</a:t>
            </a:r>
          </a:p>
          <a:p>
            <a:pPr lvl="1"/>
            <a:r>
              <a:rPr lang="en-US" sz="3600" dirty="0" smtClean="0">
                <a:latin typeface="Cambria" charset="0"/>
                <a:ea typeface="Cambria" charset="0"/>
                <a:cs typeface="Cambria" charset="0"/>
              </a:rPr>
              <a:t>Panoramic </a:t>
            </a:r>
            <a:endParaRPr lang="en-US" sz="3600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>
                <a:latin typeface="Cambria" charset="0"/>
                <a:ea typeface="Cambria" charset="0"/>
                <a:cs typeface="Cambria" charset="0"/>
              </a:rPr>
              <a:t>NONVERBAL ASPECTS OF DELIVERY</a:t>
            </a:r>
            <a:endParaRPr lang="en-US" sz="4400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E80C7-82CF-4C62-9222-C570EBCAF81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983" y="4061460"/>
            <a:ext cx="3856966" cy="255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63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 smtClean="0">
                <a:latin typeface="Cambria" charset="0"/>
                <a:ea typeface="Cambria" charset="0"/>
                <a:cs typeface="Cambria" charset="0"/>
              </a:rPr>
              <a:t>Room</a:t>
            </a:r>
            <a:endParaRPr lang="en-US" sz="4000" dirty="0">
              <a:latin typeface="Cambria" charset="0"/>
              <a:ea typeface="Cambria" charset="0"/>
              <a:cs typeface="Cambria" charset="0"/>
            </a:endParaRPr>
          </a:p>
          <a:p>
            <a:r>
              <a:rPr lang="en-US" sz="4000" dirty="0" smtClean="0">
                <a:latin typeface="Cambria" charset="0"/>
                <a:ea typeface="Cambria" charset="0"/>
                <a:cs typeface="Cambria" charset="0"/>
              </a:rPr>
              <a:t>Podium</a:t>
            </a:r>
          </a:p>
          <a:p>
            <a:r>
              <a:rPr lang="en-US" sz="4000" dirty="0" smtClean="0">
                <a:latin typeface="Cambria" charset="0"/>
                <a:ea typeface="Cambria" charset="0"/>
                <a:cs typeface="Cambria" charset="0"/>
              </a:rPr>
              <a:t>Equipment</a:t>
            </a:r>
          </a:p>
          <a:p>
            <a:r>
              <a:rPr lang="en-US" sz="4000" dirty="0" smtClean="0">
                <a:latin typeface="Cambria" charset="0"/>
                <a:ea typeface="Cambria" charset="0"/>
                <a:cs typeface="Cambria" charset="0"/>
              </a:rPr>
              <a:t>Water Rules</a:t>
            </a:r>
            <a:endParaRPr lang="en-US" sz="4000" dirty="0">
              <a:latin typeface="Cambria" charset="0"/>
              <a:ea typeface="Cambria" charset="0"/>
              <a:cs typeface="Cambria" charset="0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Cambria" charset="0"/>
                <a:ea typeface="Cambria" charset="0"/>
                <a:cs typeface="Cambria" charset="0"/>
              </a:rPr>
              <a:t>Mastering the Location</a:t>
            </a:r>
            <a:endParaRPr lang="en-US" sz="4400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E80C7-82CF-4C62-9222-C570EBCAF81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83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 smtClean="0">
                <a:latin typeface="Cambria" charset="0"/>
                <a:ea typeface="Cambria" charset="0"/>
                <a:cs typeface="Cambria" charset="0"/>
              </a:rPr>
              <a:t>Create a preparation outline</a:t>
            </a:r>
          </a:p>
          <a:p>
            <a:r>
              <a:rPr lang="en-US" sz="4000" dirty="0" smtClean="0">
                <a:latin typeface="Cambria" charset="0"/>
                <a:ea typeface="Cambria" charset="0"/>
                <a:cs typeface="Cambria" charset="0"/>
              </a:rPr>
              <a:t>Convert to a speaking outline</a:t>
            </a:r>
          </a:p>
          <a:p>
            <a:r>
              <a:rPr lang="en-US" sz="4000" dirty="0" smtClean="0">
                <a:latin typeface="Cambria" charset="0"/>
                <a:ea typeface="Cambria" charset="0"/>
                <a:cs typeface="Cambria" charset="0"/>
              </a:rPr>
              <a:t>Use only: </a:t>
            </a:r>
          </a:p>
          <a:p>
            <a:pPr lvl="1"/>
            <a:r>
              <a:rPr lang="en-US" sz="4000" dirty="0" smtClean="0">
                <a:latin typeface="Cambria" charset="0"/>
                <a:ea typeface="Cambria" charset="0"/>
                <a:cs typeface="Cambria" charset="0"/>
              </a:rPr>
              <a:t>Key words</a:t>
            </a:r>
          </a:p>
          <a:p>
            <a:pPr lvl="1"/>
            <a:r>
              <a:rPr lang="en-US" sz="4000" dirty="0" smtClean="0">
                <a:latin typeface="Cambria" charset="0"/>
                <a:ea typeface="Cambria" charset="0"/>
                <a:cs typeface="Cambria" charset="0"/>
              </a:rPr>
              <a:t>Key phrases </a:t>
            </a:r>
            <a:endParaRPr lang="en-US" sz="4000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Cambria" charset="0"/>
                <a:ea typeface="Cambria" charset="0"/>
                <a:cs typeface="Cambria" charset="0"/>
              </a:rPr>
              <a:t>Preparing Speaking Notes</a:t>
            </a:r>
            <a:endParaRPr lang="en-US" sz="4400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E80C7-82CF-4C62-9222-C570EBCAF81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813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382000" cy="4343400"/>
          </a:xfrm>
        </p:spPr>
        <p:txBody>
          <a:bodyPr>
            <a:normAutofit fontScale="92500" lnSpcReduction="10000"/>
          </a:bodyPr>
          <a:lstStyle/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en-US" sz="2800" b="1" i="1" dirty="0" smtClean="0">
                <a:solidFill>
                  <a:srgbClr val="000000"/>
                </a:solidFill>
                <a:latin typeface="Cambria"/>
                <a:cs typeface="Cambria"/>
              </a:rPr>
              <a:t>After this presentation you should be able to: </a:t>
            </a:r>
            <a:endParaRPr lang="en-US" sz="2800" b="1" i="1" dirty="0">
              <a:solidFill>
                <a:schemeClr val="bg2">
                  <a:lumMod val="50000"/>
                </a:schemeClr>
              </a:solidFill>
              <a:latin typeface="Cambria"/>
              <a:cs typeface="Cambria"/>
            </a:endParaRPr>
          </a:p>
          <a:p>
            <a:pPr lvl="0"/>
            <a:r>
              <a:rPr lang="en-US" sz="2800" dirty="0" smtClean="0">
                <a:latin typeface="Garamond" charset="0"/>
                <a:ea typeface="Garamond" charset="0"/>
                <a:cs typeface="Garamond" charset="0"/>
              </a:rPr>
              <a:t>Identify</a:t>
            </a:r>
            <a:r>
              <a:rPr lang="en-US" sz="2800" dirty="0">
                <a:latin typeface="Garamond" charset="0"/>
                <a:ea typeface="Garamond" charset="0"/>
                <a:cs typeface="Garamond" charset="0"/>
              </a:rPr>
              <a:t>, define and give an example of each of  the four main types of  delivery</a:t>
            </a:r>
          </a:p>
          <a:p>
            <a:pPr lvl="0"/>
            <a:r>
              <a:rPr lang="en-US" sz="2800" dirty="0">
                <a:latin typeface="Garamond" charset="0"/>
                <a:ea typeface="Garamond" charset="0"/>
                <a:cs typeface="Garamond" charset="0"/>
              </a:rPr>
              <a:t>Determine the best </a:t>
            </a:r>
            <a:r>
              <a:rPr lang="en-US" sz="2800" dirty="0" smtClean="0">
                <a:latin typeface="Garamond" charset="0"/>
                <a:ea typeface="Garamond" charset="0"/>
                <a:cs typeface="Garamond" charset="0"/>
              </a:rPr>
              <a:t>speaking </a:t>
            </a:r>
            <a:r>
              <a:rPr lang="en-US" sz="2800" dirty="0">
                <a:latin typeface="Garamond" charset="0"/>
                <a:ea typeface="Garamond" charset="0"/>
                <a:cs typeface="Garamond" charset="0"/>
              </a:rPr>
              <a:t>style for different types of speaking occasions</a:t>
            </a:r>
          </a:p>
          <a:p>
            <a:pPr lvl="0"/>
            <a:r>
              <a:rPr lang="en-US" sz="2800" dirty="0">
                <a:latin typeface="Garamond" charset="0"/>
                <a:ea typeface="Garamond" charset="0"/>
                <a:cs typeface="Garamond" charset="0"/>
              </a:rPr>
              <a:t>Identify and utilize voice aspects of </a:t>
            </a:r>
            <a:r>
              <a:rPr lang="en-US" sz="2800" dirty="0" smtClean="0">
                <a:latin typeface="Garamond" charset="0"/>
                <a:ea typeface="Garamond" charset="0"/>
                <a:cs typeface="Garamond" charset="0"/>
              </a:rPr>
              <a:t>speaking</a:t>
            </a:r>
          </a:p>
          <a:p>
            <a:pPr lvl="0"/>
            <a:r>
              <a:rPr lang="en-US" sz="2800" dirty="0">
                <a:latin typeface="Garamond" charset="0"/>
                <a:ea typeface="Garamond" charset="0"/>
                <a:cs typeface="Garamond" charset="0"/>
              </a:rPr>
              <a:t>Recognize and utilize the key “ingredients” of a  well-performed speech</a:t>
            </a:r>
          </a:p>
          <a:p>
            <a:pPr lvl="0"/>
            <a:r>
              <a:rPr lang="en-US" sz="2800" dirty="0">
                <a:latin typeface="Garamond" charset="0"/>
                <a:ea typeface="Garamond" charset="0"/>
                <a:cs typeface="Garamond" charset="0"/>
              </a:rPr>
              <a:t>Adapt to the physical aspects of a speaking  venue</a:t>
            </a:r>
          </a:p>
          <a:p>
            <a:pPr lvl="0"/>
            <a:r>
              <a:rPr lang="en-US" sz="2800" dirty="0">
                <a:latin typeface="Garamond" charset="0"/>
                <a:ea typeface="Garamond" charset="0"/>
                <a:cs typeface="Garamond" charset="0"/>
              </a:rPr>
              <a:t>Plan the speech in </a:t>
            </a:r>
            <a:r>
              <a:rPr lang="en-US" sz="2800" dirty="0" smtClean="0">
                <a:latin typeface="Garamond" charset="0"/>
                <a:ea typeface="Garamond" charset="0"/>
                <a:cs typeface="Garamond" charset="0"/>
              </a:rPr>
              <a:t>preparation </a:t>
            </a:r>
            <a:r>
              <a:rPr lang="en-US" sz="2800" dirty="0">
                <a:latin typeface="Garamond" charset="0"/>
                <a:ea typeface="Garamond" charset="0"/>
                <a:cs typeface="Garamond" charset="0"/>
              </a:rPr>
              <a:t>for delivery/ performance of a speech.</a:t>
            </a:r>
          </a:p>
          <a:p>
            <a:pPr lvl="0"/>
            <a:endParaRPr lang="en-US" sz="2800" dirty="0">
              <a:latin typeface="Garamond" charset="0"/>
              <a:ea typeface="Garamond" charset="0"/>
              <a:cs typeface="Garamond" charset="0"/>
            </a:endParaRPr>
          </a:p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endParaRPr lang="en-US" sz="2800" dirty="0">
              <a:latin typeface="Times New Roman" pitchFamily="18" charset="0"/>
            </a:endParaRPr>
          </a:p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en-US" sz="2800" dirty="0">
              <a:latin typeface="Times New Roman" pitchFamily="18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effectLst/>
                <a:latin typeface="Cambria" pitchFamily="18" charset="0"/>
              </a:rPr>
              <a:t>Learning Objectives</a:t>
            </a:r>
            <a:endParaRPr lang="en-US" dirty="0">
              <a:solidFill>
                <a:srgbClr val="000000"/>
              </a:solidFill>
              <a:effectLst/>
              <a:latin typeface="Cambria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E80C7-82CF-4C62-9222-C570EBCAF81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3200" dirty="0">
                <a:latin typeface="Cambria" charset="0"/>
                <a:ea typeface="Cambria" charset="0"/>
                <a:cs typeface="Cambria" charset="0"/>
              </a:rPr>
              <a:t>Rehearse a few days before you are to deliver your speech</a:t>
            </a:r>
          </a:p>
          <a:p>
            <a:pPr lvl="0"/>
            <a:r>
              <a:rPr lang="en-US" sz="3200" dirty="0">
                <a:latin typeface="Cambria" charset="0"/>
                <a:ea typeface="Cambria" charset="0"/>
                <a:cs typeface="Cambria" charset="0"/>
              </a:rPr>
              <a:t>Use the note sheets or cards you will be using </a:t>
            </a:r>
            <a:r>
              <a:rPr lang="en-US" sz="3200" dirty="0" smtClean="0">
                <a:latin typeface="Cambria" charset="0"/>
                <a:ea typeface="Cambria" charset="0"/>
                <a:cs typeface="Cambria" charset="0"/>
              </a:rPr>
              <a:t>for </a:t>
            </a:r>
            <a:r>
              <a:rPr lang="en-US" sz="3200" dirty="0">
                <a:latin typeface="Cambria" charset="0"/>
                <a:ea typeface="Cambria" charset="0"/>
                <a:cs typeface="Cambria" charset="0"/>
              </a:rPr>
              <a:t>delivery</a:t>
            </a:r>
          </a:p>
          <a:p>
            <a:pPr lvl="0"/>
            <a:r>
              <a:rPr lang="en-US" sz="3200" dirty="0">
                <a:latin typeface="Cambria" charset="0"/>
                <a:ea typeface="Cambria" charset="0"/>
                <a:cs typeface="Cambria" charset="0"/>
              </a:rPr>
              <a:t>Practice with the presentation aids you will be using for delivery</a:t>
            </a:r>
          </a:p>
          <a:p>
            <a:pPr lvl="0"/>
            <a:r>
              <a:rPr lang="en-US" sz="3200" dirty="0" smtClean="0">
                <a:latin typeface="Cambria" charset="0"/>
                <a:ea typeface="Cambria" charset="0"/>
                <a:cs typeface="Cambria" charset="0"/>
              </a:rPr>
              <a:t>Time </a:t>
            </a:r>
            <a:r>
              <a:rPr lang="en-US" sz="3200" dirty="0">
                <a:latin typeface="Cambria" charset="0"/>
                <a:ea typeface="Cambria" charset="0"/>
                <a:cs typeface="Cambria" charset="0"/>
              </a:rPr>
              <a:t>your speech and cut or expand it if </a:t>
            </a:r>
            <a:r>
              <a:rPr lang="en-US" sz="3200" dirty="0" smtClean="0">
                <a:latin typeface="Cambria" charset="0"/>
                <a:ea typeface="Cambria" charset="0"/>
                <a:cs typeface="Cambria" charset="0"/>
              </a:rPr>
              <a:t>needed</a:t>
            </a:r>
            <a:endParaRPr lang="en-US" sz="3200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Cambria" charset="0"/>
                <a:ea typeface="Cambria" charset="0"/>
                <a:cs typeface="Cambria" charset="0"/>
              </a:rPr>
              <a:t>REHEARSAL CHECKLIST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E80C7-82CF-4C62-9222-C570EBCAF81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54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2800" dirty="0">
                <a:latin typeface="Cambria" charset="0"/>
                <a:ea typeface="Cambria" charset="0"/>
                <a:cs typeface="Cambria" charset="0"/>
              </a:rPr>
              <a:t>Rehearse with a colleague or an audience if possible</a:t>
            </a:r>
          </a:p>
          <a:p>
            <a:pPr lvl="0"/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If </a:t>
            </a:r>
            <a:r>
              <a:rPr lang="en-US" dirty="0">
                <a:latin typeface="Cambria" charset="0"/>
                <a:ea typeface="Cambria" charset="0"/>
                <a:cs typeface="Cambria" charset="0"/>
              </a:rPr>
              <a:t>you can, rehearse in the room with the podium you will use</a:t>
            </a:r>
          </a:p>
          <a:p>
            <a:pPr lvl="0"/>
            <a:r>
              <a:rPr lang="en-US" dirty="0">
                <a:latin typeface="Cambria" charset="0"/>
                <a:ea typeface="Cambria" charset="0"/>
                <a:cs typeface="Cambria" charset="0"/>
              </a:rPr>
              <a:t>Plan what you will do with your hands</a:t>
            </a:r>
          </a:p>
          <a:p>
            <a:r>
              <a:rPr lang="en-US" dirty="0">
                <a:latin typeface="Cambria" charset="0"/>
                <a:ea typeface="Cambria" charset="0"/>
                <a:cs typeface="Cambria" charset="0"/>
              </a:rPr>
              <a:t>Plan and practice your opening and closing carefully, so you can deliver them exactly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Cambria" charset="0"/>
                <a:ea typeface="Cambria" charset="0"/>
                <a:cs typeface="Cambria" charset="0"/>
              </a:rPr>
              <a:t>REHEARSAL CHECKLIST</a:t>
            </a:r>
            <a:endParaRPr lang="en-US" sz="4400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E80C7-82CF-4C62-9222-C570EBCAF81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275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3200" dirty="0">
                <a:latin typeface="Cambria" charset="0"/>
                <a:ea typeface="Cambria" charset="0"/>
                <a:cs typeface="Cambria" charset="0"/>
              </a:rPr>
              <a:t>Approach the podium as you rehearsed.</a:t>
            </a:r>
          </a:p>
          <a:p>
            <a:pPr lvl="0"/>
            <a:r>
              <a:rPr lang="en-US" sz="3200" dirty="0">
                <a:latin typeface="Cambria" charset="0"/>
                <a:ea typeface="Cambria" charset="0"/>
                <a:cs typeface="Cambria" charset="0"/>
              </a:rPr>
              <a:t>Stand with confident posture.</a:t>
            </a:r>
          </a:p>
          <a:p>
            <a:pPr lvl="0"/>
            <a:r>
              <a:rPr lang="en-US" sz="3200" dirty="0">
                <a:latin typeface="Cambria" charset="0"/>
                <a:ea typeface="Cambria" charset="0"/>
                <a:cs typeface="Cambria" charset="0"/>
              </a:rPr>
              <a:t>Deliver your brilliant opening.</a:t>
            </a:r>
          </a:p>
          <a:p>
            <a:pPr lvl="0"/>
            <a:r>
              <a:rPr lang="en-US" sz="3200" dirty="0">
                <a:latin typeface="Cambria" charset="0"/>
                <a:ea typeface="Cambria" charset="0"/>
                <a:cs typeface="Cambria" charset="0"/>
              </a:rPr>
              <a:t>Realize you are a hit with the audience.</a:t>
            </a:r>
          </a:p>
          <a:p>
            <a:pPr lvl="0"/>
            <a:r>
              <a:rPr lang="en-US" sz="3200" dirty="0">
                <a:latin typeface="Cambria" charset="0"/>
                <a:ea typeface="Cambria" charset="0"/>
                <a:cs typeface="Cambria" charset="0"/>
              </a:rPr>
              <a:t>Breathe.</a:t>
            </a:r>
          </a:p>
          <a:p>
            <a:pPr lvl="0"/>
            <a:r>
              <a:rPr lang="en-US" sz="3200" dirty="0">
                <a:latin typeface="Cambria" charset="0"/>
                <a:ea typeface="Cambria" charset="0"/>
                <a:cs typeface="Cambria" charset="0"/>
              </a:rPr>
              <a:t>Spontaneously interject a humorous observation related to your topic.</a:t>
            </a:r>
          </a:p>
          <a:p>
            <a:r>
              <a:rPr lang="en-US" sz="3200" dirty="0">
                <a:latin typeface="Cambria" charset="0"/>
                <a:ea typeface="Cambria" charset="0"/>
                <a:cs typeface="Cambria" charset="0"/>
              </a:rPr>
              <a:t>Make all your points without hesitation, </a:t>
            </a:r>
            <a:endParaRPr lang="en-US" sz="3200" dirty="0" smtClean="0">
              <a:latin typeface="Cambria" charset="0"/>
              <a:ea typeface="Cambria" charset="0"/>
              <a:cs typeface="Cambria" charset="0"/>
            </a:endParaRPr>
          </a:p>
          <a:p>
            <a:r>
              <a:rPr lang="en-US" sz="32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en-US" sz="3200" dirty="0" smtClean="0">
                <a:latin typeface="Cambria" charset="0"/>
                <a:ea typeface="Cambria" charset="0"/>
                <a:cs typeface="Cambria" charset="0"/>
              </a:rPr>
              <a:t>       “</a:t>
            </a:r>
            <a:r>
              <a:rPr lang="en-US" sz="3200" i="1" dirty="0">
                <a:latin typeface="Cambria" charset="0"/>
                <a:ea typeface="Cambria" charset="0"/>
                <a:cs typeface="Cambria" charset="0"/>
              </a:rPr>
              <a:t>um</a:t>
            </a:r>
            <a:r>
              <a:rPr lang="en-US" sz="3200" dirty="0">
                <a:latin typeface="Cambria" charset="0"/>
                <a:ea typeface="Cambria" charset="0"/>
                <a:cs typeface="Cambria" charset="0"/>
              </a:rPr>
              <a:t>s,” “</a:t>
            </a:r>
            <a:r>
              <a:rPr lang="en-US" sz="3200" i="1" dirty="0">
                <a:latin typeface="Cambria" charset="0"/>
                <a:ea typeface="Cambria" charset="0"/>
                <a:cs typeface="Cambria" charset="0"/>
              </a:rPr>
              <a:t>like</a:t>
            </a:r>
            <a:r>
              <a:rPr lang="en-US" sz="3200" dirty="0">
                <a:latin typeface="Cambria" charset="0"/>
                <a:ea typeface="Cambria" charset="0"/>
                <a:cs typeface="Cambria" charset="0"/>
              </a:rPr>
              <a:t>s,” or “</a:t>
            </a:r>
            <a:r>
              <a:rPr lang="en-US" sz="3200" i="1" dirty="0" err="1">
                <a:latin typeface="Cambria" charset="0"/>
                <a:ea typeface="Cambria" charset="0"/>
                <a:cs typeface="Cambria" charset="0"/>
              </a:rPr>
              <a:t>uh</a:t>
            </a:r>
            <a:r>
              <a:rPr lang="en-US" sz="3200" dirty="0" err="1">
                <a:latin typeface="Cambria" charset="0"/>
                <a:ea typeface="Cambria" charset="0"/>
                <a:cs typeface="Cambria" charset="0"/>
              </a:rPr>
              <a:t>s</a:t>
            </a:r>
            <a:r>
              <a:rPr lang="en-US" sz="3200" dirty="0">
                <a:latin typeface="Cambria" charset="0"/>
                <a:ea typeface="Cambria" charset="0"/>
                <a:cs typeface="Cambria" charset="0"/>
              </a:rPr>
              <a:t>.”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Cambria" charset="0"/>
                <a:ea typeface="Cambria" charset="0"/>
                <a:cs typeface="Cambria" charset="0"/>
              </a:rPr>
              <a:t>DELIVERING THE SPEECH</a:t>
            </a:r>
            <a:endParaRPr lang="en-US" sz="4400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E80C7-82CF-4C62-9222-C570EBCAF81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81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 smtClean="0">
                <a:latin typeface="Cambria" charset="0"/>
                <a:ea typeface="Cambria" charset="0"/>
                <a:cs typeface="Cambria" charset="0"/>
              </a:rPr>
              <a:t>Audience will stay alert and follow your speech</a:t>
            </a:r>
          </a:p>
          <a:p>
            <a:r>
              <a:rPr lang="en-US" sz="4000" dirty="0" smtClean="0">
                <a:latin typeface="Cambria" charset="0"/>
                <a:ea typeface="Cambria" charset="0"/>
                <a:cs typeface="Cambria" charset="0"/>
              </a:rPr>
              <a:t>Audience will accurately interpret your meaning </a:t>
            </a:r>
          </a:p>
          <a:p>
            <a:r>
              <a:rPr lang="en-US" sz="4000" dirty="0" smtClean="0">
                <a:latin typeface="Cambria" charset="0"/>
                <a:ea typeface="Cambria" charset="0"/>
                <a:cs typeface="Cambria" charset="0"/>
              </a:rPr>
              <a:t>Audience has a greater chance of experiencing the emotions you express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000000"/>
                </a:solidFill>
                <a:latin typeface="Cambria" pitchFamily="18" charset="0"/>
              </a:rPr>
              <a:t>Importance of Delivery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E80C7-82CF-4C62-9222-C570EBCAF81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7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charset="0"/>
                <a:ea typeface="Cambria" charset="0"/>
                <a:cs typeface="Cambria" charset="0"/>
              </a:rPr>
              <a:t>Keys to Mastering Delivery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        Preparation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            Practice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6413" y="1444625"/>
            <a:ext cx="3941762" cy="3941762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1AF562-2AC0-4B64-B930-9A92F3159AB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594" y="1444625"/>
            <a:ext cx="3860636" cy="3941763"/>
          </a:xfrm>
        </p:spPr>
      </p:pic>
    </p:spTree>
    <p:extLst>
      <p:ext uri="{BB962C8B-B14F-4D97-AF65-F5344CB8AC3E}">
        <p14:creationId xmlns:p14="http://schemas.microsoft.com/office/powerpoint/2010/main" val="1319698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4120337"/>
              </p:ext>
            </p:extLst>
          </p:nvPr>
        </p:nvGraphicFramePr>
        <p:xfrm>
          <a:off x="457200" y="1417638"/>
          <a:ext cx="8229600" cy="505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b="0" u="sng" dirty="0" smtClean="0">
                          <a:solidFill>
                            <a:schemeClr val="bg1"/>
                          </a:solidFill>
                        </a:rPr>
                        <a:t>MANUSCRIPT</a:t>
                      </a:r>
                    </a:p>
                    <a:p>
                      <a:r>
                        <a:rPr lang="en-US" sz="3200" dirty="0" smtClean="0"/>
                        <a:t>Prepared script read </a:t>
                      </a:r>
                      <a:r>
                        <a:rPr lang="en-US" sz="3200" baseline="0" dirty="0" smtClean="0"/>
                        <a:t>word for word</a:t>
                      </a:r>
                    </a:p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u="sng" dirty="0" smtClean="0"/>
                        <a:t>MEMORIZED</a:t>
                      </a:r>
                    </a:p>
                    <a:p>
                      <a:r>
                        <a:rPr lang="en-US" sz="3200" dirty="0" smtClean="0"/>
                        <a:t>Script recited</a:t>
                      </a:r>
                      <a:r>
                        <a:rPr lang="en-US" sz="3200" baseline="0" dirty="0" smtClean="0"/>
                        <a:t> from memory word for word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u="sng" dirty="0" smtClean="0"/>
                        <a:t>EXTEMPORANEOUS</a:t>
                      </a:r>
                    </a:p>
                    <a:p>
                      <a:r>
                        <a:rPr lang="en-US" sz="3200" dirty="0" smtClean="0"/>
                        <a:t>Prepared and rehearsed speech delivered using keynotes</a:t>
                      </a:r>
                      <a:r>
                        <a:rPr lang="en-US" sz="3200" baseline="0" dirty="0" smtClean="0"/>
                        <a:t> for reference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u="sng" dirty="0" smtClean="0"/>
                        <a:t>IMPROMPTU</a:t>
                      </a:r>
                    </a:p>
                    <a:p>
                      <a:r>
                        <a:rPr lang="en-US" sz="3200" baseline="0" dirty="0" smtClean="0"/>
                        <a:t>Speech delivered on the spot with little or no preparation</a:t>
                      </a:r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4 Methods of Delivery</a:t>
            </a:r>
            <a:endParaRPr lang="en-US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E80C7-82CF-4C62-9222-C570EBCAF81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64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784350"/>
          </a:xfrm>
        </p:spPr>
        <p:txBody>
          <a:bodyPr>
            <a:normAutofit/>
          </a:bodyPr>
          <a:lstStyle/>
          <a:p>
            <a:r>
              <a:rPr lang="en-US" sz="4400" smtClean="0">
                <a:latin typeface="Cambria" charset="0"/>
                <a:ea typeface="Cambria" charset="0"/>
                <a:cs typeface="Cambria" charset="0"/>
              </a:rPr>
              <a:t/>
            </a:r>
            <a:br>
              <a:rPr lang="en-US" sz="4400" smtClean="0">
                <a:latin typeface="Cambria" charset="0"/>
                <a:ea typeface="Cambria" charset="0"/>
                <a:cs typeface="Cambria" charset="0"/>
              </a:rPr>
            </a:br>
            <a:r>
              <a:rPr lang="en-US" sz="4400" smtClean="0">
                <a:latin typeface="Cambria" charset="0"/>
                <a:ea typeface="Cambria" charset="0"/>
                <a:cs typeface="Cambria" charset="0"/>
              </a:rPr>
              <a:t>2 </a:t>
            </a:r>
            <a:r>
              <a:rPr lang="en-US" sz="4400" dirty="0" smtClean="0">
                <a:latin typeface="Cambria" charset="0"/>
                <a:ea typeface="Cambria" charset="0"/>
                <a:cs typeface="Cambria" charset="0"/>
              </a:rPr>
              <a:t>COMPONENTS OF DELIVERY</a:t>
            </a:r>
            <a:endParaRPr lang="en-US" sz="4400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 smtClean="0">
                <a:latin typeface="Cambria" charset="0"/>
                <a:ea typeface="Cambria" charset="0"/>
                <a:cs typeface="Cambria" charset="0"/>
              </a:rPr>
              <a:t>       VOCAL </a:t>
            </a:r>
            <a:endParaRPr lang="en-US" sz="4000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r>
              <a:rPr lang="en-US" sz="4000" dirty="0" smtClean="0">
                <a:latin typeface="Cambria" charset="0"/>
                <a:ea typeface="Cambria" charset="0"/>
                <a:cs typeface="Cambria" charset="0"/>
              </a:rPr>
              <a:t>NON-VERBAL</a:t>
            </a:r>
            <a:endParaRPr lang="en-US" sz="4000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1AF562-2AC0-4B64-B930-9A92F3159AB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663" y="2775744"/>
            <a:ext cx="3492500" cy="2324100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" y="2794794"/>
            <a:ext cx="3632200" cy="2235200"/>
          </a:xfrm>
        </p:spPr>
      </p:pic>
    </p:spTree>
    <p:extLst>
      <p:ext uri="{BB962C8B-B14F-4D97-AF65-F5344CB8AC3E}">
        <p14:creationId xmlns:p14="http://schemas.microsoft.com/office/powerpoint/2010/main" val="1411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676400"/>
            <a:ext cx="8077200" cy="4330700"/>
          </a:xfrm>
        </p:spPr>
        <p:txBody>
          <a:bodyPr/>
          <a:lstStyle/>
          <a:p>
            <a:pPr marL="403225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800" b="1" dirty="0">
              <a:latin typeface="Cambria" pitchFamily="18" charset="0"/>
            </a:endParaRPr>
          </a:p>
          <a:p>
            <a:pPr marL="631825" indent="-571500" algn="just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4000" b="1" dirty="0" smtClean="0">
                <a:latin typeface="Cambria" pitchFamily="18" charset="0"/>
              </a:rPr>
              <a:t>Breathing</a:t>
            </a:r>
          </a:p>
          <a:p>
            <a:pPr marL="631825" indent="-571500" algn="just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4000" b="1" dirty="0" smtClean="0">
                <a:latin typeface="Cambria" pitchFamily="18" charset="0"/>
              </a:rPr>
              <a:t>Articulation</a:t>
            </a:r>
          </a:p>
          <a:p>
            <a:pPr marL="631825" indent="-571500" algn="just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4000" b="1" dirty="0" smtClean="0">
                <a:latin typeface="Cambria" pitchFamily="18" charset="0"/>
              </a:rPr>
              <a:t>Pronunciation</a:t>
            </a:r>
          </a:p>
          <a:p>
            <a:pPr marL="631825" indent="-571500" algn="just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4000" b="1" dirty="0" smtClean="0">
                <a:latin typeface="Cambria" pitchFamily="18" charset="0"/>
              </a:rPr>
              <a:t>Pitch</a:t>
            </a:r>
          </a:p>
          <a:p>
            <a:pPr marL="631825" indent="-571500" algn="just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4000" b="1" dirty="0" smtClean="0">
                <a:latin typeface="Cambria" pitchFamily="18" charset="0"/>
              </a:rPr>
              <a:t>Projection </a:t>
            </a:r>
          </a:p>
          <a:p>
            <a:pPr marL="631825" indent="-571500" algn="just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4000" b="1" dirty="0" smtClean="0">
                <a:latin typeface="Cambria" pitchFamily="18" charset="0"/>
              </a:rPr>
              <a:t>Rate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9069" y="332581"/>
            <a:ext cx="8686800" cy="1143000"/>
          </a:xfrm>
        </p:spPr>
        <p:txBody>
          <a:bodyPr>
            <a:noAutofit/>
          </a:bodyPr>
          <a:lstStyle/>
          <a:p>
            <a:pPr marL="457200" indent="-457200">
              <a:buFont typeface="Wingdings" charset="2"/>
              <a:buChar char="u"/>
            </a:pPr>
            <a:r>
              <a:rPr lang="en-US" sz="3600" dirty="0" smtClean="0">
                <a:solidFill>
                  <a:srgbClr val="000000"/>
                </a:solidFill>
                <a:effectLst/>
                <a:latin typeface="Cambria" pitchFamily="18" charset="0"/>
              </a:rPr>
              <a:t/>
            </a:r>
            <a:br>
              <a:rPr lang="en-US" sz="3600" dirty="0" smtClean="0">
                <a:solidFill>
                  <a:srgbClr val="000000"/>
                </a:solidFill>
                <a:effectLst/>
                <a:latin typeface="Cambria" pitchFamily="18" charset="0"/>
              </a:rPr>
            </a:br>
            <a:endParaRPr lang="en-US" sz="3600" dirty="0">
              <a:solidFill>
                <a:srgbClr val="000000"/>
              </a:solidFill>
              <a:effectLst/>
              <a:latin typeface="Cambria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E80C7-82CF-4C62-9222-C570EBCAF81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85813" y="322421"/>
            <a:ext cx="7188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ambria" charset="0"/>
                <a:ea typeface="Cambria" charset="0"/>
                <a:cs typeface="Cambria" charset="0"/>
              </a:rPr>
              <a:t>COMPONENTS OF VOCAL DELIVERY</a:t>
            </a:r>
            <a:endParaRPr lang="en-US" sz="4400" dirty="0">
              <a:latin typeface="Cambria" charset="0"/>
              <a:ea typeface="Cambria" charset="0"/>
              <a:cs typeface="Cambri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1521066"/>
            <a:ext cx="6899899" cy="457493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Breathing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E80C7-82CF-4C62-9222-C570EBCAF81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59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4225" y="1143000"/>
            <a:ext cx="8229600" cy="403082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Articulation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E80C7-82CF-4C62-9222-C570EBCAF81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95400" y="5173824"/>
            <a:ext cx="6858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charset="0"/>
                <a:ea typeface="Cambria" charset="0"/>
                <a:cs typeface="Cambria" charset="0"/>
              </a:rPr>
              <a:t>Let’s try the U, E, R exercise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1821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ustom 10">
      <a:dk1>
        <a:srgbClr val="0000FF"/>
      </a:dk1>
      <a:lt1>
        <a:sysClr val="window" lastClr="FFFFFF"/>
      </a:lt1>
      <a:dk2>
        <a:srgbClr val="464646"/>
      </a:dk2>
      <a:lt2>
        <a:srgbClr val="DEF5FA"/>
      </a:lt2>
      <a:accent1>
        <a:srgbClr val="0000F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1338</TotalTime>
  <Words>458</Words>
  <Application>Microsoft Macintosh PowerPoint</Application>
  <PresentationFormat>On-screen Show (4:3)</PresentationFormat>
  <Paragraphs>143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Calibri</vt:lpstr>
      <vt:lpstr>Cambria</vt:lpstr>
      <vt:lpstr>Garamond</vt:lpstr>
      <vt:lpstr>Lucida Sans Unicode</vt:lpstr>
      <vt:lpstr>Times New Roman</vt:lpstr>
      <vt:lpstr>Verdana</vt:lpstr>
      <vt:lpstr>Wingdings</vt:lpstr>
      <vt:lpstr>Wingdings 2</vt:lpstr>
      <vt:lpstr>Wingdings 3</vt:lpstr>
      <vt:lpstr>Concourse</vt:lpstr>
      <vt:lpstr>COMMUNICATION STUDIES 105 Welcome to Public Speaking  Chapter 3:  Delivering Your Speech </vt:lpstr>
      <vt:lpstr>Learning Objectives</vt:lpstr>
      <vt:lpstr>Importance of Delivery</vt:lpstr>
      <vt:lpstr>Keys to Mastering Delivery</vt:lpstr>
      <vt:lpstr>4 Methods of Delivery</vt:lpstr>
      <vt:lpstr> 2 COMPONENTS OF DELIVERY</vt:lpstr>
      <vt:lpstr> </vt:lpstr>
      <vt:lpstr>Breathing</vt:lpstr>
      <vt:lpstr>Articulation</vt:lpstr>
      <vt:lpstr>Pronunciation</vt:lpstr>
      <vt:lpstr>Pronunciation Variation</vt:lpstr>
      <vt:lpstr>Pitch </vt:lpstr>
      <vt:lpstr>Dramatic Inflection</vt:lpstr>
      <vt:lpstr>RATE</vt:lpstr>
      <vt:lpstr>2 Kinds of Pauses </vt:lpstr>
      <vt:lpstr>KEYS TO EFFECTIVE VOCAL PROJECTION</vt:lpstr>
      <vt:lpstr>NONVERBAL ASPECTS OF DELIVERY</vt:lpstr>
      <vt:lpstr>Mastering the Location</vt:lpstr>
      <vt:lpstr>Preparing Speaking Notes</vt:lpstr>
      <vt:lpstr>REHEARSAL CHECKLIST</vt:lpstr>
      <vt:lpstr>REHEARSAL CHECKLIST</vt:lpstr>
      <vt:lpstr>DELIVERING THE SPEECH</vt:lpstr>
    </vt:vector>
  </TitlesOfParts>
  <Manager/>
  <Company>Home</Company>
  <LinksUpToDate>false</LinksUpToDate>
  <SharedDoc>false</SharedDoc>
  <HyperlinkBase/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TRANSACTIONAL VIEW OF COMMUNICATION</dc:title>
  <dc:subject/>
  <dc:creator>Victoria</dc:creator>
  <cp:keywords/>
  <dc:description/>
  <cp:lastModifiedBy>Opffer, Elenie</cp:lastModifiedBy>
  <cp:revision>54</cp:revision>
  <dcterms:created xsi:type="dcterms:W3CDTF">2007-09-04T03:06:12Z</dcterms:created>
  <dcterms:modified xsi:type="dcterms:W3CDTF">2018-01-18T21:54:05Z</dcterms:modified>
  <cp:category/>
</cp:coreProperties>
</file>