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7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ibre Franklin Bold" panose="020B0604020202020204" charset="0"/>
      <p:regular r:id="rId28"/>
    </p:embeddedFont>
    <p:embeddedFont>
      <p:font typeface="Open Sauce" panose="020B0604020202020204" charset="0"/>
      <p:regular r:id="rId29"/>
    </p:embeddedFont>
    <p:embeddedFont>
      <p:font typeface="Open Sauce Bold" panose="020B0604020202020204" charset="0"/>
      <p:regular r:id="rId30"/>
    </p:embeddedFont>
    <p:embeddedFont>
      <p:font typeface="Open Sauce SemiBold" panose="020B0604020202020204" charset="0"/>
      <p:regular r:id="rId31"/>
    </p:embeddedFont>
    <p:embeddedFont>
      <p:font typeface="Open Sauce SemiBold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595" autoAdjust="0"/>
  </p:normalViewPr>
  <p:slideViewPr>
    <p:cSldViewPr>
      <p:cViewPr varScale="1">
        <p:scale>
          <a:sx n="63" d="100"/>
          <a:sy n="63" d="100"/>
        </p:scale>
        <p:origin x="84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498781" y="1777078"/>
            <a:ext cx="7852224" cy="4952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>
                <a:solidFill>
                  <a:srgbClr val="373636"/>
                </a:solidFill>
                <a:latin typeface="Open Sauce SemiBold Bold"/>
              </a:rPr>
              <a:t>Chapter 1</a:t>
            </a:r>
            <a:r>
              <a:rPr lang="en-US" sz="8800">
                <a:solidFill>
                  <a:srgbClr val="373636"/>
                </a:solidFill>
                <a:latin typeface="Open Sauce SemiBold Bold"/>
              </a:rPr>
              <a:t> </a:t>
            </a:r>
          </a:p>
          <a:p>
            <a:pPr>
              <a:lnSpc>
                <a:spcPts val="9680"/>
              </a:lnSpc>
            </a:pPr>
            <a:r>
              <a:rPr lang="en-US" sz="8799">
                <a:solidFill>
                  <a:srgbClr val="3745F4"/>
                </a:solidFill>
                <a:latin typeface="Open Sauce SemiBold Bold"/>
              </a:rPr>
              <a:t>Introduction to Public Speaking</a:t>
            </a:r>
            <a:r>
              <a:rPr lang="en-US" sz="8799">
                <a:solidFill>
                  <a:srgbClr val="373636"/>
                </a:solidFill>
                <a:latin typeface="Open Sauce SemiBold Bold"/>
              </a:rPr>
              <a:t> </a:t>
            </a: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498781" y="8977404"/>
            <a:ext cx="7852224" cy="413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Exploring Public Speaking (HACC Edition, 2021)</a:t>
            </a:r>
          </a:p>
        </p:txBody>
      </p:sp>
      <p:pic>
        <p:nvPicPr>
          <p:cNvPr id="6" name="Picture 6" descr="Picture of microphone&#10;"/>
          <p:cNvPicPr>
            <a:picLocks noChangeAspect="1"/>
          </p:cNvPicPr>
          <p:nvPr/>
        </p:nvPicPr>
        <p:blipFill>
          <a:blip r:embed="rId2"/>
          <a:srcRect l="34017" r="11579"/>
          <a:stretch>
            <a:fillRect/>
          </a:stretch>
        </p:blipFill>
        <p:spPr>
          <a:xfrm>
            <a:off x="11713807" y="0"/>
            <a:ext cx="6725990" cy="8242105"/>
          </a:xfrm>
          <a:prstGeom prst="rect">
            <a:avLst/>
          </a:prstGeom>
        </p:spPr>
      </p:pic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42105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2990" y="9186907"/>
            <a:ext cx="546310" cy="156239"/>
          </a:xfrm>
          <a:prstGeom prst="rect">
            <a:avLst/>
          </a:prstGeom>
          <a:solidFill>
            <a:srgbClr val="3745F4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4814" y="1028700"/>
            <a:ext cx="787772" cy="571172"/>
            <a:chOff x="0" y="0"/>
            <a:chExt cx="1050363" cy="761563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050363" cy="761563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8125" y="227896"/>
              <a:ext cx="894113" cy="315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59"/>
                </a:lnSpc>
              </a:pPr>
              <a:r>
                <a:rPr lang="en-US" sz="1600">
                  <a:solidFill>
                    <a:srgbClr val="373636"/>
                  </a:solidFill>
                  <a:latin typeface="Libre Franklin Bold"/>
                </a:rPr>
                <a:t>1.3</a:t>
              </a:r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2586" y="3051419"/>
            <a:ext cx="6880005" cy="4184162"/>
            <a:chOff x="0" y="0"/>
            <a:chExt cx="9173341" cy="5578883"/>
          </a:xfrm>
        </p:grpSpPr>
        <p:sp>
          <p:nvSpPr>
            <p:cNvPr id="9" name="TextBox 9"/>
            <p:cNvSpPr txBox="1"/>
            <p:nvPr/>
          </p:nvSpPr>
          <p:spPr>
            <a:xfrm>
              <a:off x="0" y="76200"/>
              <a:ext cx="9173341" cy="40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>
                  <a:solidFill>
                    <a:srgbClr val="373636"/>
                  </a:solidFill>
                  <a:latin typeface="Open Sauce SemiBold Bold"/>
                </a:rPr>
                <a:t> 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>
                  <a:solidFill>
                    <a:srgbClr val="3745F4"/>
                  </a:solidFill>
                  <a:latin typeface="Open Sauce SemiBold Bold"/>
                </a:rPr>
                <a:t>Speaking </a:t>
              </a:r>
              <a:r>
                <a:rPr lang="en-US" sz="7200">
                  <a:solidFill>
                    <a:srgbClr val="373636"/>
                  </a:solidFill>
                  <a:latin typeface="Open Sauce SemiBold Bold"/>
                </a:rPr>
                <a:t>Competencies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066525"/>
              <a:ext cx="9173341" cy="512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66C1548D-BC3B-4823-BD55-F4BC611842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Speaking Competencies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0B4068-C334-4F67-92BD-BBDAFFE7E128}"/>
              </a:ext>
            </a:extLst>
          </p:cNvPr>
          <p:cNvSpPr txBox="1"/>
          <p:nvPr/>
        </p:nvSpPr>
        <p:spPr>
          <a:xfrm>
            <a:off x="1025387" y="81153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1.3</a:t>
            </a:r>
          </a:p>
        </p:txBody>
      </p:sp>
      <p:pic>
        <p:nvPicPr>
          <p:cNvPr id="4" name="Picture 4" descr="Words including competence, success, experience, knowledge, performance, talent, skills, vision, responsibility"/>
          <p:cNvPicPr>
            <a:picLocks noChangeAspect="1"/>
          </p:cNvPicPr>
          <p:nvPr/>
        </p:nvPicPr>
        <p:blipFill>
          <a:blip r:embed="rId2"/>
          <a:srcRect t="5420" b="5420"/>
          <a:stretch>
            <a:fillRect/>
          </a:stretch>
        </p:blipFill>
        <p:spPr>
          <a:xfrm>
            <a:off x="9432649" y="-125568"/>
            <a:ext cx="7826651" cy="10613290"/>
          </a:xfrm>
          <a:prstGeom prst="rect">
            <a:avLst/>
          </a:prstGeom>
        </p:spPr>
      </p:pic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814" y="1028700"/>
            <a:ext cx="787772" cy="560539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700" y="3690045"/>
            <a:ext cx="5038791" cy="29164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Useful Topic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Appropriate to Audience and Occasion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91890" y="3283873"/>
            <a:ext cx="5089453" cy="3723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Avoid topics that are out of date or lacks originality. 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It should teach something new. 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7909491" cy="54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11 Public Speaking Competencies</a:t>
            </a:r>
          </a:p>
        </p:txBody>
      </p:sp>
    </p:spTree>
    <p:extLst>
      <p:ext uri="{BB962C8B-B14F-4D97-AF65-F5344CB8AC3E}">
        <p14:creationId xmlns:p14="http://schemas.microsoft.com/office/powerpoint/2010/main" val="39829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700" y="2958554"/>
            <a:ext cx="5038791" cy="43794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Engaging Introduction</a:t>
            </a:r>
          </a:p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Orients the  Audience to Topic and Speaker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91890" y="4035604"/>
            <a:ext cx="5089453" cy="2219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Attention getter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Speaker credibility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Thesis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4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Open Sauce"/>
              </a:rPr>
              <a:t>11 Public Speaking Competencies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700" y="3324299"/>
            <a:ext cx="5038791" cy="36479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Clear Organization</a:t>
            </a:r>
          </a:p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Uses an effective pattern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91890" y="2908008"/>
            <a:ext cx="5089453" cy="447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Clear points that relate directly to the thesis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Effective transitions and signposts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4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Open Sauce"/>
              </a:rPr>
              <a:t>11 Public Speaking Competencies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700" y="3690045"/>
            <a:ext cx="5038791" cy="29164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Well-Supported Ideas</a:t>
            </a:r>
          </a:p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Synthesized and Compelling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91890" y="3659738"/>
            <a:ext cx="5089453" cy="297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Credible sources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Support the thesis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Clearly cited</a:t>
            </a:r>
          </a:p>
          <a:p>
            <a:pPr>
              <a:lnSpc>
                <a:spcPts val="5920"/>
              </a:lnSpc>
            </a:pPr>
            <a:endParaRPr lang="en-US" sz="3700" dirty="0">
              <a:solidFill>
                <a:srgbClr val="373636"/>
              </a:solidFill>
              <a:latin typeface="Open Sauce"/>
            </a:endParaRP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4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Open Sauce"/>
              </a:rPr>
              <a:t>11 Public Speaking Competencies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700" y="2592809"/>
            <a:ext cx="5038791" cy="51109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Closure in Conclusion</a:t>
            </a:r>
          </a:p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Reinforces Thesis and Provides Psychological Closure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91890" y="2156277"/>
            <a:ext cx="5089453" cy="5978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Clear and memorable summary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Refers back to thesis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Ends with strong clincher or call to action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4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Open Sauce"/>
              </a:rPr>
              <a:t>11 Public Speaking Competencies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700" y="3690045"/>
            <a:ext cx="5038791" cy="29164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Clear and Vivid Language</a:t>
            </a:r>
          </a:p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Careful Choice of Words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91890" y="2532142"/>
            <a:ext cx="5089453" cy="5226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Clear, imaginative, and vivid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Free from bias, grammatical errors, and inappropriate usage 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4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Open Sauce"/>
              </a:rPr>
              <a:t>11 Public Speaking Competencies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700" y="3690045"/>
            <a:ext cx="5038791" cy="29164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Suitable Vocal Expression</a:t>
            </a:r>
          </a:p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Engages the Audience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91890" y="2908008"/>
            <a:ext cx="5089453" cy="447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Vocal variation, intensity, and pacing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Natural and enthusiastic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Avoids fillers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4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Open Sauce"/>
              </a:rPr>
              <a:t>11 Public Speaking Competencies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700" y="3690045"/>
            <a:ext cx="5038791" cy="29164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Corresponding Nonverbals</a:t>
            </a:r>
          </a:p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Support the Verbal Message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91890" y="2532142"/>
            <a:ext cx="5089453" cy="5226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Postures, gestures, facial expressions and eye contact that are natural 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High level of poise and confidence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4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Open Sauce"/>
              </a:rPr>
              <a:t>11 Public Speaking Competencies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700" y="3690045"/>
            <a:ext cx="5038791" cy="29164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Adapted to the Audience</a:t>
            </a:r>
          </a:p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Shows Importance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91890" y="3283873"/>
            <a:ext cx="5089453" cy="3723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Tailored to beliefs, values, and attitudes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Culturally-shared experiences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4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Open Sauce"/>
              </a:rPr>
              <a:t>11 Public Speaking Competencies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599795" y="3943374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 1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96125" y="4273455"/>
            <a:ext cx="7120384" cy="186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549">
                <a:solidFill>
                  <a:srgbClr val="000000"/>
                </a:solidFill>
                <a:latin typeface="Open Sauce Bold"/>
              </a:rPr>
              <a:t>1.1</a:t>
            </a:r>
            <a:r>
              <a:rPr lang="en-US" sz="3549">
                <a:solidFill>
                  <a:srgbClr val="000000"/>
                </a:solidFill>
                <a:latin typeface="Open Sauce"/>
              </a:rPr>
              <a:t> What is Public Speaking</a:t>
            </a:r>
          </a:p>
          <a:p>
            <a:pPr>
              <a:lnSpc>
                <a:spcPts val="4969"/>
              </a:lnSpc>
            </a:pPr>
            <a:r>
              <a:rPr lang="en-US" sz="3549">
                <a:solidFill>
                  <a:srgbClr val="000000"/>
                </a:solidFill>
                <a:latin typeface="Open Sauce Bold"/>
              </a:rPr>
              <a:t>1.2</a:t>
            </a:r>
            <a:r>
              <a:rPr lang="en-US" sz="3549">
                <a:solidFill>
                  <a:srgbClr val="000000"/>
                </a:solidFill>
                <a:latin typeface="Open Sauce"/>
              </a:rPr>
              <a:t> The Value of Public Speaking</a:t>
            </a:r>
          </a:p>
          <a:p>
            <a:pPr>
              <a:lnSpc>
                <a:spcPts val="4969"/>
              </a:lnSpc>
            </a:pPr>
            <a:r>
              <a:rPr lang="en-US" sz="3549">
                <a:solidFill>
                  <a:srgbClr val="000000"/>
                </a:solidFill>
                <a:latin typeface="Open Sauce Bold"/>
              </a:rPr>
              <a:t>1.3</a:t>
            </a:r>
            <a:r>
              <a:rPr lang="en-US" sz="3549">
                <a:solidFill>
                  <a:srgbClr val="000000"/>
                </a:solidFill>
                <a:latin typeface="Open Sauce"/>
              </a:rPr>
              <a:t> Speaking Compentencies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4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Open Sauce"/>
              </a:rPr>
              <a:t>11 Public Speaking Competencies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70700" y="3324299"/>
            <a:ext cx="5038791" cy="3647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3745F4"/>
                </a:solidFill>
                <a:latin typeface="Open Sauce SemiBold"/>
              </a:rPr>
              <a:t>Adept Use of Visual Aids</a:t>
            </a:r>
          </a:p>
          <a:p>
            <a:pPr>
              <a:lnSpc>
                <a:spcPts val="5759"/>
              </a:lnSpc>
            </a:pPr>
            <a:r>
              <a:rPr lang="en-US" sz="4800">
                <a:solidFill>
                  <a:srgbClr val="373636"/>
                </a:solidFill>
                <a:latin typeface="Open Sauce SemiBold"/>
              </a:rPr>
              <a:t>Provide Powerful Insights</a:t>
            </a:r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0791890" y="4035604"/>
            <a:ext cx="5089453" cy="22196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98836" marR="0" lvl="1" indent="-399418" algn="l" defTabSz="914400" rtl="0" eaLnBrk="1" fontAlgn="auto" latinLnBrk="0" hangingPunct="1">
              <a:lnSpc>
                <a:spcPts val="5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Of high professional quality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700" y="2958554"/>
            <a:ext cx="5038791" cy="43794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Convincing Persuasion</a:t>
            </a:r>
          </a:p>
          <a:p>
            <a:pPr marL="0" marR="0" lvl="0" indent="0" algn="l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Credible Evidence and Sound Reasoning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91890" y="2908008"/>
            <a:ext cx="5089453" cy="447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Clear, compelling manner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Avoid reasoning fallacies</a:t>
            </a:r>
          </a:p>
          <a:p>
            <a:pPr marL="798836" lvl="1" indent="-399418">
              <a:lnSpc>
                <a:spcPts val="592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Memorable call to action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4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Open Sauce"/>
              </a:rPr>
              <a:t>11 Public Speaking Competencies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4736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599795" y="3943374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 1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Review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96125" y="4273455"/>
            <a:ext cx="7120384" cy="186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549">
                <a:solidFill>
                  <a:srgbClr val="000000"/>
                </a:solidFill>
                <a:latin typeface="Open Sauce Bold"/>
              </a:rPr>
              <a:t>1.1</a:t>
            </a:r>
            <a:r>
              <a:rPr lang="en-US" sz="3549">
                <a:solidFill>
                  <a:srgbClr val="000000"/>
                </a:solidFill>
                <a:latin typeface="Open Sauce"/>
              </a:rPr>
              <a:t> What is Public Speaking</a:t>
            </a:r>
          </a:p>
          <a:p>
            <a:pPr>
              <a:lnSpc>
                <a:spcPts val="4969"/>
              </a:lnSpc>
            </a:pPr>
            <a:r>
              <a:rPr lang="en-US" sz="3549">
                <a:solidFill>
                  <a:srgbClr val="000000"/>
                </a:solidFill>
                <a:latin typeface="Open Sauce Bold"/>
              </a:rPr>
              <a:t>1.2</a:t>
            </a:r>
            <a:r>
              <a:rPr lang="en-US" sz="3549">
                <a:solidFill>
                  <a:srgbClr val="000000"/>
                </a:solidFill>
                <a:latin typeface="Open Sauce"/>
              </a:rPr>
              <a:t> The Value of Public Speaking</a:t>
            </a:r>
          </a:p>
          <a:p>
            <a:pPr>
              <a:lnSpc>
                <a:spcPts val="4969"/>
              </a:lnSpc>
            </a:pPr>
            <a:r>
              <a:rPr lang="en-US" sz="3549">
                <a:solidFill>
                  <a:srgbClr val="000000"/>
                </a:solidFill>
                <a:latin typeface="Open Sauce Bold"/>
              </a:rPr>
              <a:t>1.3</a:t>
            </a:r>
            <a:r>
              <a:rPr lang="en-US" sz="3549">
                <a:solidFill>
                  <a:srgbClr val="000000"/>
                </a:solidFill>
                <a:latin typeface="Open Sauce"/>
              </a:rPr>
              <a:t> Speaking Compentencies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03942" y="0"/>
            <a:ext cx="2474533" cy="224752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69B466-8470-4C97-9876-E4D089C3B1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Quote about Public Speaking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85240" y="1340481"/>
            <a:ext cx="10302078" cy="7476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800" dirty="0">
                <a:solidFill>
                  <a:srgbClr val="373636"/>
                </a:solidFill>
                <a:latin typeface="Open Sauce" panose="020B0604020202020204" charset="0"/>
              </a:rPr>
              <a:t>According to most studies, people’s number one fear is public speaking. Number two is death. Death is number two. </a:t>
            </a:r>
          </a:p>
          <a:p>
            <a:pPr>
              <a:lnSpc>
                <a:spcPts val="5280"/>
              </a:lnSpc>
            </a:pPr>
            <a:endParaRPr lang="en-US" sz="4800" dirty="0">
              <a:solidFill>
                <a:srgbClr val="373636"/>
              </a:solidFill>
              <a:latin typeface="Open Sauce" panose="020B0604020202020204" charset="0"/>
            </a:endParaRPr>
          </a:p>
          <a:p>
            <a:pPr>
              <a:lnSpc>
                <a:spcPts val="5280"/>
              </a:lnSpc>
            </a:pPr>
            <a:r>
              <a:rPr lang="en-US" sz="4800" dirty="0">
                <a:solidFill>
                  <a:srgbClr val="373636"/>
                </a:solidFill>
                <a:latin typeface="Open Sauce" panose="020B0604020202020204" charset="0"/>
              </a:rPr>
              <a:t>Does that sound right? This means to the average person, if you go to a funeral, you’re better off in the casket than doing the eulogy. </a:t>
            </a:r>
          </a:p>
          <a:p>
            <a:pPr>
              <a:lnSpc>
                <a:spcPts val="5280"/>
              </a:lnSpc>
            </a:pPr>
            <a:r>
              <a:rPr lang="en-US" sz="4800" dirty="0">
                <a:solidFill>
                  <a:srgbClr val="373636"/>
                </a:solidFill>
                <a:latin typeface="Open Sauce SemiBold"/>
              </a:rPr>
              <a:t> </a:t>
            </a:r>
          </a:p>
          <a:p>
            <a:pPr algn="r">
              <a:lnSpc>
                <a:spcPts val="5280"/>
              </a:lnSpc>
            </a:pPr>
            <a:r>
              <a:rPr lang="en-US" sz="4800" dirty="0">
                <a:solidFill>
                  <a:srgbClr val="3745F4"/>
                </a:solidFill>
                <a:latin typeface="Open Sauce SemiBold"/>
              </a:rPr>
              <a:t>Garber (2018)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What IS public speaking?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81B8F-FE24-454B-BDF1-67D139BF9CEC}"/>
              </a:ext>
            </a:extLst>
          </p:cNvPr>
          <p:cNvSpPr txBox="1"/>
          <p:nvPr/>
        </p:nvSpPr>
        <p:spPr>
          <a:xfrm>
            <a:off x="855618" y="81254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1.1</a:t>
            </a:r>
          </a:p>
        </p:txBody>
      </p:sp>
      <p:pic>
        <p:nvPicPr>
          <p:cNvPr id="4" name="Picture 4" descr="Picture of person shouting through megaphone"/>
          <p:cNvPicPr>
            <a:picLocks noChangeAspect="1"/>
          </p:cNvPicPr>
          <p:nvPr/>
        </p:nvPicPr>
        <p:blipFill>
          <a:blip r:embed="rId2"/>
          <a:srcRect l="25418" r="25418"/>
          <a:stretch>
            <a:fillRect/>
          </a:stretch>
        </p:blipFill>
        <p:spPr>
          <a:xfrm>
            <a:off x="9432649" y="-125568"/>
            <a:ext cx="7826651" cy="10613290"/>
          </a:xfrm>
          <a:prstGeom prst="rect">
            <a:avLst/>
          </a:prstGeom>
        </p:spPr>
      </p:pic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97249" y="2548529"/>
            <a:ext cx="5195320" cy="5189943"/>
            <a:chOff x="0" y="0"/>
            <a:chExt cx="6927093" cy="6919924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6927093" cy="5409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3636"/>
                  </a:solidFill>
                  <a:latin typeface="Open Sauce SemiBold Bold"/>
                </a:rPr>
                <a:t> 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45F4"/>
                  </a:solidFill>
                  <a:latin typeface="Open Sauce SemiBold Bold"/>
                </a:rPr>
                <a:t>What IS</a:t>
              </a:r>
              <a:r>
                <a:rPr lang="en-US" sz="7200" dirty="0">
                  <a:solidFill>
                    <a:srgbClr val="373636"/>
                  </a:solidFill>
                  <a:latin typeface="Open Sauce SemiBold Bold"/>
                </a:rPr>
                <a:t> Public Speaking?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07566"/>
              <a:ext cx="6927093" cy="512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814" y="1028700"/>
            <a:ext cx="787772" cy="560539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6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Public  Speaking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Defined</a:t>
            </a: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576955" y="5523469"/>
            <a:ext cx="5195320" cy="201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Organized</a:t>
            </a: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Prepared </a:t>
            </a: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Intentional</a:t>
            </a:r>
          </a:p>
          <a:p>
            <a:pPr>
              <a:lnSpc>
                <a:spcPts val="3960"/>
              </a:lnSpc>
            </a:pPr>
            <a:endParaRPr lang="en-US" sz="3600" dirty="0">
              <a:solidFill>
                <a:srgbClr val="373636"/>
              </a:solidFill>
              <a:latin typeface="Open Sau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991215" y="5200650"/>
            <a:ext cx="3065129" cy="2386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To Inform, Entertain or Persuade a Group of People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46656" y="5200650"/>
            <a:ext cx="4549891" cy="2855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Using:</a:t>
            </a:r>
          </a:p>
          <a:p>
            <a:pPr marL="798836" lvl="1" indent="-399418">
              <a:lnSpc>
                <a:spcPts val="370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Words</a:t>
            </a:r>
          </a:p>
          <a:p>
            <a:pPr marL="798836" lvl="1" indent="-399418">
              <a:lnSpc>
                <a:spcPts val="370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Physical Delivery</a:t>
            </a:r>
          </a:p>
          <a:p>
            <a:pPr marL="798836" lvl="1" indent="-399418">
              <a:lnSpc>
                <a:spcPts val="3700"/>
              </a:lnSpc>
              <a:buFont typeface="Arial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Visual or Audio 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222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716849" y="3529857"/>
            <a:ext cx="6687562" cy="2442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Public Speaking </a:t>
            </a:r>
          </a:p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Is </a:t>
            </a: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An "Enlarged" Conversation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10625" y="1596166"/>
            <a:ext cx="6141650" cy="2988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 dirty="0">
                <a:solidFill>
                  <a:srgbClr val="373636"/>
                </a:solidFill>
                <a:latin typeface="Open Sauce Bold"/>
              </a:rPr>
              <a:t>Content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More Purposeful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Highly Organized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Dependent on Outside Resources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10625" y="5914296"/>
            <a:ext cx="6141650" cy="2378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 dirty="0">
                <a:solidFill>
                  <a:srgbClr val="373636"/>
                </a:solidFill>
                <a:latin typeface="Open Sauce Bold"/>
              </a:rPr>
              <a:t>Delivery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Louder and Energetic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More Formal</a:t>
            </a:r>
          </a:p>
          <a:p>
            <a:pPr>
              <a:lnSpc>
                <a:spcPts val="4800"/>
              </a:lnSpc>
            </a:pPr>
            <a:endParaRPr lang="en-US" sz="3000" dirty="0">
              <a:solidFill>
                <a:srgbClr val="373636"/>
              </a:solidFill>
              <a:latin typeface="Open Sauc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2A68C2-85B5-43BE-B362-7BA81FFD8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77400" y="3009900"/>
            <a:ext cx="457200" cy="519957"/>
          </a:xfrm>
          <a:prstGeom prst="rect">
            <a:avLst/>
          </a:prstGeom>
          <a:solidFill>
            <a:srgbClr val="374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67E723-33C7-478E-94C2-B30018BC4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9622" y="6843751"/>
            <a:ext cx="457200" cy="519957"/>
          </a:xfrm>
          <a:prstGeom prst="rect">
            <a:avLst/>
          </a:prstGeom>
          <a:solidFill>
            <a:srgbClr val="374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222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716849" y="3529857"/>
            <a:ext cx="6687562" cy="2442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Public Speaking </a:t>
            </a:r>
          </a:p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Is </a:t>
            </a: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An "Enlarged" Conversation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25200" y="1654960"/>
            <a:ext cx="6141650" cy="732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373636"/>
              </a:solidFill>
              <a:latin typeface="Open Sauce"/>
            </a:endParaRPr>
          </a:p>
          <a:p>
            <a:pPr>
              <a:lnSpc>
                <a:spcPts val="4800"/>
              </a:lnSpc>
            </a:pPr>
            <a:r>
              <a:rPr lang="en-US" sz="3000" b="1" dirty="0">
                <a:solidFill>
                  <a:srgbClr val="373636"/>
                </a:solidFill>
                <a:latin typeface="Open Sauce"/>
              </a:rPr>
              <a:t>Comparison to conversations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Awareness and sensitivity to audience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Exchange of explicit messages about content and less explicit ones about relationships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Dependent on feedback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Almost always face-to face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373636"/>
              </a:solidFill>
              <a:latin typeface="Open Sauce"/>
            </a:endParaRPr>
          </a:p>
          <a:p>
            <a:pPr>
              <a:lnSpc>
                <a:spcPts val="4800"/>
              </a:lnSpc>
            </a:pPr>
            <a:endParaRPr lang="en-US" sz="3000" dirty="0">
              <a:solidFill>
                <a:srgbClr val="373636"/>
              </a:solidFill>
              <a:latin typeface="Open Sauce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4AB01D-E5E6-419A-80D4-129B3AF8A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59147" y="4883521"/>
            <a:ext cx="457200" cy="519957"/>
          </a:xfrm>
          <a:prstGeom prst="rect">
            <a:avLst/>
          </a:prstGeom>
          <a:solidFill>
            <a:srgbClr val="374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97249" y="2045638"/>
            <a:ext cx="5195320" cy="6195723"/>
            <a:chOff x="0" y="0"/>
            <a:chExt cx="6927093" cy="8260965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6927093" cy="6750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>
                  <a:solidFill>
                    <a:srgbClr val="373636"/>
                  </a:solidFill>
                  <a:latin typeface="Open Sauce SemiBold Bold"/>
                </a:rPr>
                <a:t> 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>
                  <a:solidFill>
                    <a:srgbClr val="373636"/>
                  </a:solidFill>
                  <a:latin typeface="Open Sauce SemiBold Bold"/>
                </a:rPr>
                <a:t>What is the </a:t>
              </a:r>
              <a:r>
                <a:rPr lang="en-US" sz="7200">
                  <a:solidFill>
                    <a:srgbClr val="3745F4"/>
                  </a:solidFill>
                  <a:latin typeface="Open Sauce SemiBold Bold"/>
                </a:rPr>
                <a:t>VALUE </a:t>
              </a:r>
              <a:r>
                <a:rPr lang="en-US" sz="7200">
                  <a:solidFill>
                    <a:srgbClr val="373636"/>
                  </a:solidFill>
                  <a:latin typeface="Open Sauce SemiBold Bold"/>
                </a:rPr>
                <a:t>of Public Speaking?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748607"/>
              <a:ext cx="6927093" cy="512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D6E7E5A8-DA30-453B-B869-314C28454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What is the VALUE of Public Speaking?</a:t>
            </a:r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814" y="1028700"/>
            <a:ext cx="787772" cy="56053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2B0C96-8D4B-496C-B8ED-31D4B190FC7B}"/>
              </a:ext>
            </a:extLst>
          </p:cNvPr>
          <p:cNvSpPr txBox="1"/>
          <p:nvPr/>
        </p:nvSpPr>
        <p:spPr>
          <a:xfrm>
            <a:off x="855618" y="8964582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1.2</a:t>
            </a:r>
          </a:p>
        </p:txBody>
      </p:sp>
      <p:pic>
        <p:nvPicPr>
          <p:cNvPr id="4" name="Picture 4" descr="A hand holding a shiny diamond representing value"/>
          <p:cNvPicPr>
            <a:picLocks noChangeAspect="1"/>
          </p:cNvPicPr>
          <p:nvPr/>
        </p:nvPicPr>
        <p:blipFill>
          <a:blip r:embed="rId2"/>
          <a:srcRect l="35371" r="15450"/>
          <a:stretch>
            <a:fillRect/>
          </a:stretch>
        </p:blipFill>
        <p:spPr>
          <a:xfrm>
            <a:off x="9432649" y="-125568"/>
            <a:ext cx="7826651" cy="106132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9238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2072331" y="4462438"/>
            <a:ext cx="5565686" cy="20266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Benefits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of this Course </a:t>
            </a:r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39238" y="1377345"/>
            <a:ext cx="8426414" cy="1578189"/>
            <a:chOff x="0" y="-152400"/>
            <a:chExt cx="11235218" cy="2104253"/>
          </a:xfrm>
        </p:grpSpPr>
        <p:sp>
          <p:nvSpPr>
            <p:cNvPr id="10" name="TextBox 10"/>
            <p:cNvSpPr txBox="1"/>
            <p:nvPr/>
          </p:nvSpPr>
          <p:spPr>
            <a:xfrm>
              <a:off x="1586659" y="-152400"/>
              <a:ext cx="9648559" cy="2104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82"/>
                </a:lnSpc>
              </a:pPr>
              <a:r>
                <a:rPr lang="en-US" sz="4051" dirty="0">
                  <a:solidFill>
                    <a:srgbClr val="373636"/>
                  </a:solidFill>
                  <a:latin typeface="Open Sauce"/>
                </a:rPr>
                <a:t> A </a:t>
              </a:r>
              <a:r>
                <a:rPr lang="en-US" sz="4051" dirty="0">
                  <a:solidFill>
                    <a:srgbClr val="3745F4"/>
                  </a:solidFill>
                  <a:latin typeface="Open Sauce"/>
                </a:rPr>
                <a:t>desired skill </a:t>
              </a:r>
              <a:r>
                <a:rPr lang="en-US" sz="4051" dirty="0">
                  <a:solidFill>
                    <a:srgbClr val="373636"/>
                  </a:solidFill>
                  <a:latin typeface="Open Sauce"/>
                </a:rPr>
                <a:t>for employers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613783"/>
              <a:ext cx="339705" cy="389740"/>
            </a:xfrm>
            <a:prstGeom prst="rect">
              <a:avLst/>
            </a:prstGeom>
            <a:solidFill>
              <a:srgbClr val="3745F4"/>
            </a:solidFill>
          </p:spPr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39238" y="4271938"/>
            <a:ext cx="8426414" cy="1578189"/>
            <a:chOff x="0" y="-152400"/>
            <a:chExt cx="11235218" cy="2104253"/>
          </a:xfrm>
        </p:grpSpPr>
        <p:sp>
          <p:nvSpPr>
            <p:cNvPr id="13" name="TextBox 13"/>
            <p:cNvSpPr txBox="1"/>
            <p:nvPr/>
          </p:nvSpPr>
          <p:spPr>
            <a:xfrm>
              <a:off x="1586659" y="-152400"/>
              <a:ext cx="9648559" cy="2104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82"/>
                </a:lnSpc>
              </a:pPr>
              <a:r>
                <a:rPr lang="en-US" sz="4051" dirty="0">
                  <a:solidFill>
                    <a:srgbClr val="373636"/>
                  </a:solidFill>
                  <a:latin typeface="Open Sauce"/>
                </a:rPr>
                <a:t> Will benefit you in </a:t>
              </a:r>
              <a:r>
                <a:rPr lang="en-US" sz="4051" dirty="0">
                  <a:solidFill>
                    <a:srgbClr val="3745F4"/>
                  </a:solidFill>
                  <a:latin typeface="Open Sauce"/>
                </a:rPr>
                <a:t>other classes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613783"/>
              <a:ext cx="339705" cy="389740"/>
            </a:xfrm>
            <a:prstGeom prst="rect">
              <a:avLst/>
            </a:prstGeom>
            <a:solidFill>
              <a:srgbClr val="3745F4"/>
            </a:solidFill>
          </p:spPr>
        </p:sp>
      </p:grp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48762" y="7535090"/>
            <a:ext cx="8426414" cy="632658"/>
            <a:chOff x="0" y="0"/>
            <a:chExt cx="11235218" cy="843544"/>
          </a:xfrm>
        </p:grpSpPr>
        <p:sp>
          <p:nvSpPr>
            <p:cNvPr id="16" name="TextBox 16"/>
            <p:cNvSpPr txBox="1"/>
            <p:nvPr/>
          </p:nvSpPr>
          <p:spPr>
            <a:xfrm>
              <a:off x="1586659" y="-161925"/>
              <a:ext cx="9648560" cy="10054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42"/>
                </a:lnSpc>
              </a:pPr>
              <a:r>
                <a:rPr lang="en-US" sz="4151" dirty="0">
                  <a:solidFill>
                    <a:srgbClr val="3745F4"/>
                  </a:solidFill>
                  <a:latin typeface="Open Sauce"/>
                </a:rPr>
                <a:t>Personal</a:t>
              </a:r>
              <a:r>
                <a:rPr lang="en-US" sz="4151" dirty="0">
                  <a:solidFill>
                    <a:srgbClr val="373636"/>
                  </a:solidFill>
                  <a:latin typeface="Open Sauce"/>
                </a:rPr>
                <a:t> benefits</a:t>
              </a: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75211"/>
              <a:ext cx="339705" cy="389740"/>
            </a:xfrm>
            <a:prstGeom prst="rect">
              <a:avLst/>
            </a:prstGeom>
            <a:solidFill>
              <a:srgbClr val="3745F4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499</Words>
  <Application>Microsoft Office PowerPoint</Application>
  <PresentationFormat>Custom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Open Sauce SemiBold Bold</vt:lpstr>
      <vt:lpstr>Arial</vt:lpstr>
      <vt:lpstr>Libre Franklin Bold</vt:lpstr>
      <vt:lpstr>Calibri</vt:lpstr>
      <vt:lpstr>Open Sauce</vt:lpstr>
      <vt:lpstr>Open Sauce Bold</vt:lpstr>
      <vt:lpstr>Open Sauce SemiBold</vt:lpstr>
      <vt:lpstr>Office Theme</vt:lpstr>
      <vt:lpstr>Exploring Public Speaking (HACC Edition, 2021)</vt:lpstr>
      <vt:lpstr>Chapter  1 Overview</vt:lpstr>
      <vt:lpstr>Quote about Public Speaking</vt:lpstr>
      <vt:lpstr>What IS public speaking?</vt:lpstr>
      <vt:lpstr>Public  Speaking Defined</vt:lpstr>
      <vt:lpstr>Public Speaking  Is An "Enlarged" Conversation</vt:lpstr>
      <vt:lpstr>Public Speaking  Is An "Enlarged" Conversation</vt:lpstr>
      <vt:lpstr>What is the VALUE of Public Speaking?</vt:lpstr>
      <vt:lpstr>Benefits of this Course </vt:lpstr>
      <vt:lpstr>Speaking Competencies</vt:lpstr>
      <vt:lpstr>Useful Topic Appropriate to Audience and Occasion</vt:lpstr>
      <vt:lpstr>Engaging Introduction Orients the  Audience to Topic and Speaker</vt:lpstr>
      <vt:lpstr>Clear Organization Uses an effective pattern</vt:lpstr>
      <vt:lpstr>Well-Supported Ideas Synthesized and Compelling</vt:lpstr>
      <vt:lpstr>Closure in Conclusion Reinforces Thesis and Provides Psychological Closure</vt:lpstr>
      <vt:lpstr>Clear and Vivid Language Careful Choice of Words</vt:lpstr>
      <vt:lpstr>Suitable Vocal Expression Engages the Audience</vt:lpstr>
      <vt:lpstr>Corresponding Nonverbals Support the Verbal Message</vt:lpstr>
      <vt:lpstr>Adapted to the Audience Shows Importance</vt:lpstr>
      <vt:lpstr>Of high professional quality</vt:lpstr>
      <vt:lpstr>Convincing Persuasion Credible Evidence and Sound Reasoning</vt:lpstr>
      <vt:lpstr>Chapter  1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 Chapter 1</dc:title>
  <cp:lastModifiedBy>Linda Beck</cp:lastModifiedBy>
  <cp:revision>8</cp:revision>
  <dcterms:created xsi:type="dcterms:W3CDTF">2006-08-16T00:00:00Z</dcterms:created>
  <dcterms:modified xsi:type="dcterms:W3CDTF">2021-12-13T20:40:56Z</dcterms:modified>
  <dc:identifier>DAEw2nuEFks</dc:identifier>
</cp:coreProperties>
</file>