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78" r:id="rId6"/>
    <p:sldId id="287" r:id="rId7"/>
    <p:sldId id="26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uce" panose="020B0604020202020204" charset="0"/>
      <p:regular r:id="rId21"/>
    </p:embeddedFont>
    <p:embeddedFont>
      <p:font typeface="Open Sauce Bold" panose="020B0604020202020204" charset="0"/>
      <p:regular r:id="rId22"/>
    </p:embeddedFont>
    <p:embeddedFont>
      <p:font typeface="Open Sauce SemiBold" panose="020B0604020202020204" charset="0"/>
      <p:regular r:id="rId23"/>
    </p:embeddedFont>
    <p:embeddedFont>
      <p:font typeface="Open Sauce SemiBold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  <a:srgbClr val="555C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4595" autoAdjust="0"/>
  </p:normalViewPr>
  <p:slideViewPr>
    <p:cSldViewPr>
      <p:cViewPr varScale="1">
        <p:scale>
          <a:sx n="72" d="100"/>
          <a:sy n="72" d="100"/>
        </p:scale>
        <p:origin x="3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xels.com/photo/marketing-man-person-communication-36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ommunication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363993" y="1777078"/>
            <a:ext cx="8987012" cy="497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2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Transactional Model of Communication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pic>
        <p:nvPicPr>
          <p:cNvPr id="6" name="Picture 6" descr="Picture of person with open mouth speaking into a tin can.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170" t="-4518" r="4368" b="4518"/>
          <a:stretch/>
        </p:blipFill>
        <p:spPr>
          <a:xfrm>
            <a:off x="11713807" y="0"/>
            <a:ext cx="6725990" cy="8242105"/>
          </a:xfrm>
          <a:prstGeom prst="rect">
            <a:avLst/>
          </a:prstGeom>
        </p:spPr>
      </p:pic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57935" y="487193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Message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91800" y="3448238"/>
            <a:ext cx="5638800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Involves verbal and nonverbal communication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Can be intentional or unintentional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Elements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8767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57935" y="487193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Channel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91800" y="3370117"/>
            <a:ext cx="56388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The means by which the message travels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Face-to-face, online, phone, etc. 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Elements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629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57935" y="487193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Noise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15600" y="3069929"/>
            <a:ext cx="5638800" cy="4459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Anything that interferes with the message: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Psychological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Physical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Cultural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Elements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017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57935" y="487193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Worldview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91800" y="3370117"/>
            <a:ext cx="5638800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Overall framework through which a person thinks about the world and interacts with it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Elements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142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57935" y="487193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Context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91800" y="3670308"/>
            <a:ext cx="56388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Where the interaction takes place and the relationship between the communicators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Elements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814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599795" y="3943374"/>
            <a:ext cx="6434941" cy="23218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2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Review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96125" y="4273455"/>
            <a:ext cx="7120384" cy="186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2.1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Model of Communication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2.2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Elements of Communication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240116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599795" y="3943374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 2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96125" y="4273455"/>
            <a:ext cx="7120384" cy="186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2.1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Model of Communication</a:t>
            </a:r>
          </a:p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2.2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Elements of Communication Process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408" y="2605679"/>
            <a:ext cx="8298191" cy="5132793"/>
            <a:chOff x="0" y="76200"/>
            <a:chExt cx="6927093" cy="6843724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6927093" cy="4052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45F4"/>
                  </a:solidFill>
                  <a:latin typeface="Open Sauce SemiBold Bold"/>
                </a:rPr>
                <a:t>Models</a:t>
              </a: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of Communication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07566"/>
              <a:ext cx="6927093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Models of Communication</a:t>
            </a:r>
          </a:p>
        </p:txBody>
      </p:sp>
      <p:pic>
        <p:nvPicPr>
          <p:cNvPr id="14" name="Picture 4" descr="Models if molecules in science classroom">
            <a:extLst>
              <a:ext uri="{FF2B5EF4-FFF2-40B4-BE49-F238E27FC236}">
                <a16:creationId xmlns:a16="http://schemas.microsoft.com/office/drawing/2014/main" id="{EB6DEED3-CA05-4FCA-A3C8-A919E58BA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r="16982"/>
          <a:stretch/>
        </p:blipFill>
        <p:spPr>
          <a:xfrm>
            <a:off x="10546302" y="1845775"/>
            <a:ext cx="6836737" cy="6900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172E1B-636B-47ED-9F86-1E9A66EF0CAA}"/>
              </a:ext>
            </a:extLst>
          </p:cNvPr>
          <p:cNvSpPr txBox="1"/>
          <p:nvPr/>
        </p:nvSpPr>
        <p:spPr>
          <a:xfrm>
            <a:off x="914400" y="9159163"/>
            <a:ext cx="9144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2.1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Linear Model </a:t>
            </a:r>
            <a:r>
              <a:rPr lang="en-US" dirty="0">
                <a:latin typeface="Open Sauce Bold" panose="020B0604020202020204" charset="0"/>
              </a:rPr>
              <a:t>of Communication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567812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745F4"/>
                </a:solidFill>
              </a:rPr>
              <a:t>Sender</a:t>
            </a:r>
            <a:r>
              <a:rPr lang="en-US" sz="4000" dirty="0"/>
              <a:t>—person who is speaking</a:t>
            </a:r>
          </a:p>
          <a:p>
            <a:r>
              <a:rPr lang="en-US" sz="4000" dirty="0">
                <a:solidFill>
                  <a:srgbClr val="3745F4"/>
                </a:solidFill>
              </a:rPr>
              <a:t>Channel</a:t>
            </a:r>
            <a:r>
              <a:rPr lang="en-US" sz="4000" dirty="0"/>
              <a:t>—apparatus for carrying the message</a:t>
            </a:r>
          </a:p>
          <a:p>
            <a:r>
              <a:rPr lang="en-US" sz="4000" dirty="0">
                <a:solidFill>
                  <a:srgbClr val="3745F4"/>
                </a:solidFill>
              </a:rPr>
              <a:t>Receiver</a:t>
            </a:r>
            <a:r>
              <a:rPr lang="en-US" sz="4000" dirty="0"/>
              <a:t>—person who picks up the message</a:t>
            </a:r>
          </a:p>
          <a:p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ries of words in order: Sender, Channel, Receiver. ">
            <a:extLst>
              <a:ext uri="{FF2B5EF4-FFF2-40B4-BE49-F238E27FC236}">
                <a16:creationId xmlns:a16="http://schemas.microsoft.com/office/drawing/2014/main" id="{9261BC70-4F81-4884-B07B-C995A1CB0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772" y="3432643"/>
            <a:ext cx="7551040" cy="34168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453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Transactional Model </a:t>
            </a:r>
            <a:r>
              <a:rPr lang="en-US" dirty="0">
                <a:latin typeface="Open Sauce Bold" panose="020B0604020202020204" charset="0"/>
              </a:rPr>
              <a:t>of Communication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503604" cy="567812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Ongoing and circular process</a:t>
            </a:r>
          </a:p>
          <a:p>
            <a:r>
              <a:rPr lang="en-US" sz="4000" dirty="0"/>
              <a:t>Interdependent Processes/Components</a:t>
            </a:r>
          </a:p>
          <a:p>
            <a:pPr lvl="1"/>
            <a:r>
              <a:rPr lang="en-US" sz="3600" dirty="0"/>
              <a:t>Encoding</a:t>
            </a:r>
          </a:p>
          <a:p>
            <a:pPr lvl="1"/>
            <a:r>
              <a:rPr lang="en-US" sz="3600" dirty="0"/>
              <a:t>Decoding</a:t>
            </a:r>
          </a:p>
          <a:p>
            <a:pPr lvl="1"/>
            <a:r>
              <a:rPr lang="en-US" sz="3600" dirty="0"/>
              <a:t>Communicator</a:t>
            </a:r>
          </a:p>
          <a:p>
            <a:pPr lvl="1"/>
            <a:r>
              <a:rPr lang="en-US" sz="3600" dirty="0"/>
              <a:t>Message</a:t>
            </a:r>
          </a:p>
          <a:p>
            <a:pPr lvl="1"/>
            <a:r>
              <a:rPr lang="en-US" sz="3600" dirty="0"/>
              <a:t>Channel</a:t>
            </a:r>
          </a:p>
          <a:p>
            <a:pPr lvl="1"/>
            <a:r>
              <a:rPr lang="en-US" sz="3600" dirty="0"/>
              <a:t>Noise</a:t>
            </a:r>
          </a:p>
          <a:p>
            <a:pPr lvl="1"/>
            <a:endParaRPr lang="en-US" sz="3600" dirty="0"/>
          </a:p>
          <a:p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visual depiction of the communication model depicting the process of a sender encoding a message that is decoded by a receiver who provides feedback. It all occurs within a particular context and there are pieces of &quot;noise&quot; that are trying to interfere. ">
            <a:extLst>
              <a:ext uri="{FF2B5EF4-FFF2-40B4-BE49-F238E27FC236}">
                <a16:creationId xmlns:a16="http://schemas.microsoft.com/office/drawing/2014/main" id="{BB955729-C76B-42AF-99DE-EDDE2180F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019300"/>
            <a:ext cx="821531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408" y="2605679"/>
            <a:ext cx="8298191" cy="5132793"/>
            <a:chOff x="0" y="76200"/>
            <a:chExt cx="6927093" cy="6843724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6927093" cy="5403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45F4"/>
                  </a:solidFill>
                  <a:latin typeface="Open Sauce SemiBold Bold"/>
                </a:rPr>
                <a:t>Elements</a:t>
              </a: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of Communication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Process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07566"/>
              <a:ext cx="6927093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Elements of Communication Process</a:t>
            </a:r>
          </a:p>
        </p:txBody>
      </p:sp>
      <p:pic>
        <p:nvPicPr>
          <p:cNvPr id="14" name="Picture 4" descr="A graphic of two people facing each other with a speech bubble between them made up of various components. ">
            <a:extLst>
              <a:ext uri="{FF2B5EF4-FFF2-40B4-BE49-F238E27FC236}">
                <a16:creationId xmlns:a16="http://schemas.microsoft.com/office/drawing/2014/main" id="{EB6DEED3-CA05-4FCA-A3C8-A919E58BA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20062" t="-16298" r="-25946" b="-26527"/>
          <a:stretch/>
        </p:blipFill>
        <p:spPr>
          <a:xfrm>
            <a:off x="8839200" y="1845775"/>
            <a:ext cx="9982200" cy="6900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A761EC-0EFC-4AEB-B75B-D7EFEB17ABDD}"/>
              </a:ext>
            </a:extLst>
          </p:cNvPr>
          <p:cNvSpPr txBox="1"/>
          <p:nvPr/>
        </p:nvSpPr>
        <p:spPr>
          <a:xfrm>
            <a:off x="10251140" y="6896100"/>
            <a:ext cx="6836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communication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A3E7DF-6FC8-48D5-A33F-CDDE7560C14F}"/>
              </a:ext>
            </a:extLst>
          </p:cNvPr>
          <p:cNvSpPr txBox="1"/>
          <p:nvPr/>
        </p:nvSpPr>
        <p:spPr>
          <a:xfrm>
            <a:off x="838200" y="9217388"/>
            <a:ext cx="941294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57935" y="487193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Encoding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68000" y="3670308"/>
            <a:ext cx="5089453" cy="2946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Process of taking an idea and putting it into words, then speaking them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Elements of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57935" y="487193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Decoding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84151" y="3670308"/>
            <a:ext cx="56388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Taking words and turning them into mental images (reverse of encoding)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Elements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009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-352954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57935" y="4871939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Communicator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91800" y="3448238"/>
            <a:ext cx="5638800" cy="4459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All the people in the interaction or speech setting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The information we gain is known as </a:t>
            </a:r>
            <a:r>
              <a:rPr lang="en-US" sz="3700" b="1" dirty="0">
                <a:solidFill>
                  <a:srgbClr val="373636"/>
                </a:solidFill>
                <a:latin typeface="Open Sauce"/>
              </a:rPr>
              <a:t>feedback.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22586" y="8711595"/>
            <a:ext cx="7909491" cy="51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Elements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4836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247</Words>
  <Application>Microsoft Office PowerPoint</Application>
  <PresentationFormat>Custom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Open Sauce</vt:lpstr>
      <vt:lpstr>Open Sauce Bold</vt:lpstr>
      <vt:lpstr>Open Sauce SemiBold</vt:lpstr>
      <vt:lpstr>Open Sauce SemiBold Bold</vt:lpstr>
      <vt:lpstr>Arial</vt:lpstr>
      <vt:lpstr>Calibri</vt:lpstr>
      <vt:lpstr>Office Theme</vt:lpstr>
      <vt:lpstr>Exploring Public Speaking (HACC Edition, 2021)</vt:lpstr>
      <vt:lpstr>Chapter  2 Overview</vt:lpstr>
      <vt:lpstr>Models of Communication</vt:lpstr>
      <vt:lpstr>Linear Model of Communication</vt:lpstr>
      <vt:lpstr>Transactional Model of Communication</vt:lpstr>
      <vt:lpstr>Elements of Communication Process</vt:lpstr>
      <vt:lpstr>Encoding</vt:lpstr>
      <vt:lpstr>Decoding</vt:lpstr>
      <vt:lpstr>Communicator</vt:lpstr>
      <vt:lpstr>Message</vt:lpstr>
      <vt:lpstr>Channel</vt:lpstr>
      <vt:lpstr>Noise</vt:lpstr>
      <vt:lpstr>Worldview</vt:lpstr>
      <vt:lpstr>Context</vt:lpstr>
      <vt:lpstr>Chapter  2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9</cp:revision>
  <dcterms:created xsi:type="dcterms:W3CDTF">2006-08-16T00:00:00Z</dcterms:created>
  <dcterms:modified xsi:type="dcterms:W3CDTF">2021-12-20T22:36:50Z</dcterms:modified>
  <dc:identifier>DAEw2nuEFks</dc:identifier>
</cp:coreProperties>
</file>