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8" r:id="rId6"/>
    <p:sldId id="295" r:id="rId7"/>
    <p:sldId id="290" r:id="rId8"/>
    <p:sldId id="277" r:id="rId9"/>
    <p:sldId id="291" r:id="rId10"/>
    <p:sldId id="292" r:id="rId11"/>
    <p:sldId id="293" r:id="rId12"/>
    <p:sldId id="258" r:id="rId13"/>
    <p:sldId id="29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uce" panose="020B0604020202020204" charset="0"/>
      <p:regular r:id="rId19"/>
    </p:embeddedFont>
    <p:embeddedFont>
      <p:font typeface="Open Sauce Bold" panose="020B0604020202020204" charset="0"/>
      <p:regular r:id="rId20"/>
    </p:embeddedFont>
    <p:embeddedFont>
      <p:font typeface="Open Sauce SemiBold" panose="020B0604020202020204" charset="0"/>
      <p:regular r:id="rId21"/>
    </p:embeddedFont>
    <p:embeddedFont>
      <p:font typeface="Open Sauce SemiBol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  <a:srgbClr val="555CB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385" autoAdjust="0"/>
  </p:normalViewPr>
  <p:slideViewPr>
    <p:cSldViewPr>
      <p:cViewPr varScale="1">
        <p:scale>
          <a:sx n="63" d="100"/>
          <a:sy n="63" d="100"/>
        </p:scale>
        <p:origin x="10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ist.jp/news-center/photos/auditorium-star-lecture-open-campu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uththeory.com/2016/11/20/unlocking-unlimited-potential-13th-level-human-consciousnes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soxy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363993" y="1777078"/>
            <a:ext cx="8987012" cy="3731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3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Communication Apprehension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pic>
        <p:nvPicPr>
          <p:cNvPr id="6" name="Picture 6" descr="Stressed man at work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1" t="-306" r="8811" b="306"/>
          <a:stretch/>
        </p:blipFill>
        <p:spPr>
          <a:xfrm>
            <a:off x="11713807" y="0"/>
            <a:ext cx="6725990" cy="8242105"/>
          </a:xfrm>
          <a:prstGeom prst="rect">
            <a:avLst/>
          </a:prstGeom>
        </p:spPr>
      </p:pic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Contextual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Preparation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5678128"/>
          </a:xfrm>
        </p:spPr>
        <p:txBody>
          <a:bodyPr>
            <a:normAutofit/>
          </a:bodyPr>
          <a:lstStyle/>
          <a:p>
            <a:r>
              <a:rPr lang="en-US" sz="4000" dirty="0"/>
              <a:t>Check room set up</a:t>
            </a:r>
          </a:p>
          <a:p>
            <a:r>
              <a:rPr lang="en-US" sz="4000" dirty="0"/>
              <a:t>Find out how many people to expect</a:t>
            </a:r>
          </a:p>
          <a:p>
            <a:r>
              <a:rPr lang="en-US" sz="4000" dirty="0"/>
              <a:t>Be early!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noramic picture of an auditorium">
            <a:extLst>
              <a:ext uri="{FF2B5EF4-FFF2-40B4-BE49-F238E27FC236}">
                <a16:creationId xmlns:a16="http://schemas.microsoft.com/office/drawing/2014/main" id="{E72122EA-DB34-4E25-98C8-A923335D9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 flipH="1">
            <a:off x="8965692" y="2713176"/>
            <a:ext cx="7315200" cy="48557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73110-C6FD-455E-845F-DE4F903531D7}"/>
              </a:ext>
            </a:extLst>
          </p:cNvPr>
          <p:cNvSpPr txBox="1"/>
          <p:nvPr/>
        </p:nvSpPr>
        <p:spPr>
          <a:xfrm>
            <a:off x="8919157" y="7568955"/>
            <a:ext cx="838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oist.jp/news-center/photos/auditorium-star-lecture-open-campu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9090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Speech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Preparation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5678128"/>
          </a:xfrm>
        </p:spPr>
        <p:txBody>
          <a:bodyPr>
            <a:normAutofit/>
          </a:bodyPr>
          <a:lstStyle/>
          <a:p>
            <a:r>
              <a:rPr lang="en-US" sz="4000" dirty="0"/>
              <a:t>Practice, Practice, Practice</a:t>
            </a:r>
          </a:p>
          <a:p>
            <a:pPr lvl="1"/>
            <a:r>
              <a:rPr lang="en-US" sz="3600" dirty="0"/>
              <a:t>Out loud</a:t>
            </a:r>
          </a:p>
          <a:p>
            <a:pPr lvl="1"/>
            <a:r>
              <a:rPr lang="en-US" sz="3600" dirty="0"/>
              <a:t>Standing up</a:t>
            </a:r>
          </a:p>
          <a:p>
            <a:r>
              <a:rPr lang="en-US" sz="4000" dirty="0"/>
              <a:t>Practice builds confidence</a:t>
            </a:r>
          </a:p>
          <a:p>
            <a:r>
              <a:rPr lang="en-US" sz="4000" dirty="0"/>
              <a:t>Will help ensure you meet time limits</a:t>
            </a:r>
          </a:p>
          <a:p>
            <a:pPr lvl="1"/>
            <a:endParaRPr lang="en-US" sz="36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 wearing suit preparing for speech">
            <a:extLst>
              <a:ext uri="{FF2B5EF4-FFF2-40B4-BE49-F238E27FC236}">
                <a16:creationId xmlns:a16="http://schemas.microsoft.com/office/drawing/2014/main" id="{E72122EA-DB34-4E25-98C8-A923335D9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53231" y="2169507"/>
            <a:ext cx="8334738" cy="55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03942" y="0"/>
            <a:ext cx="2474533" cy="224752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69B466-8470-4C97-9876-E4D089C3B1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Quote about Public Speaking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4463827"/>
            <a:ext cx="182880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You never look as nervous as you feel!</a:t>
            </a:r>
          </a:p>
          <a:p>
            <a:pPr marL="0" marR="0" lvl="0" indent="0" algn="ctr" defTabSz="91440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599795" y="3943374"/>
            <a:ext cx="6434941" cy="23218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3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Review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96125" y="4273455"/>
            <a:ext cx="7120384" cy="58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3.1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Anxiety and Public Speaking</a:t>
            </a:r>
          </a:p>
        </p:txBody>
      </p:sp>
    </p:spTree>
    <p:extLst>
      <p:ext uri="{BB962C8B-B14F-4D97-AF65-F5344CB8AC3E}">
        <p14:creationId xmlns:p14="http://schemas.microsoft.com/office/powerpoint/2010/main" val="335921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599795" y="3943374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3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06000" y="4622709"/>
            <a:ext cx="7120384" cy="58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549" dirty="0">
                <a:solidFill>
                  <a:srgbClr val="000000"/>
                </a:solidFill>
                <a:latin typeface="Open Sauce Bold"/>
              </a:rPr>
              <a:t>3.1</a:t>
            </a:r>
            <a:r>
              <a:rPr lang="en-US" sz="3549" dirty="0">
                <a:solidFill>
                  <a:srgbClr val="000000"/>
                </a:solidFill>
                <a:latin typeface="Open Sauce"/>
              </a:rPr>
              <a:t> Anxiety and Public Speaking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Glossophobia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Defined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7990" y="5130605"/>
            <a:ext cx="5195320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marR="0" lvl="1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Combines Greek words for: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Tongue 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Fear or Dread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667385" cy="332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Severe fear of public speaking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Freezing up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Dry mouth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Weak voice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Shaking body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46656" y="5200650"/>
            <a:ext cx="4549891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Good News!</a:t>
            </a:r>
          </a:p>
          <a:p>
            <a:pPr marL="798836" marR="0" lvl="1" indent="-399418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It does not rise to the level of a true “phobia” for most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16158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 err="1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Glossophobia</a:t>
            </a:r>
            <a:b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</a:b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Results From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10624" y="2246237"/>
            <a:ext cx="6515375" cy="3012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All or Nothing Thinking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“If I’m not perfect, I’ve failed.”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“I’m not good at public speaking.”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010625" y="6230436"/>
            <a:ext cx="6141650" cy="239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Fortune Telling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Tendency to anticipate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tha</a:t>
            </a:r>
            <a:r>
              <a:rPr lang="en-US" sz="3000" dirty="0">
                <a:solidFill>
                  <a:srgbClr val="373636"/>
                </a:solidFill>
                <a:latin typeface="Open Sauce"/>
              </a:rPr>
              <a:t>t things will turn out badly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F0CD1-A4BA-42B4-9C30-3F43E2B9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409" y="3258561"/>
            <a:ext cx="481626" cy="54259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5ACF6E-695B-4919-9EDA-2FE27D3A3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7409" y="7168830"/>
            <a:ext cx="457200" cy="519957"/>
          </a:xfrm>
          <a:prstGeom prst="rect">
            <a:avLst/>
          </a:prstGeom>
          <a:solidFill>
            <a:srgbClr val="374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408" y="2605679"/>
            <a:ext cx="8298191" cy="5132793"/>
            <a:chOff x="0" y="76200"/>
            <a:chExt cx="6927093" cy="6843724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6927093" cy="40523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45F4"/>
                  </a:solidFill>
                  <a:latin typeface="Open Sauce SemiBold Bold"/>
                </a:rPr>
                <a:t>Why Anxiety </a:t>
              </a:r>
              <a:r>
                <a:rPr lang="en-US" sz="7200" dirty="0">
                  <a:latin typeface="Open Sauce SemiBold Bold"/>
                </a:rPr>
                <a:t>and Public Speaking?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7566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Why Anxiety and Public Speaking</a:t>
            </a:r>
          </a:p>
        </p:txBody>
      </p:sp>
      <p:pic>
        <p:nvPicPr>
          <p:cNvPr id="14" name="Picture 4" descr="Alarm clocks with mouths looking scared. ">
            <a:extLst>
              <a:ext uri="{FF2B5EF4-FFF2-40B4-BE49-F238E27FC236}">
                <a16:creationId xmlns:a16="http://schemas.microsoft.com/office/drawing/2014/main" id="{EB6DEED3-CA05-4FCA-A3C8-A919E58BA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16711"/>
          <a:stretch/>
        </p:blipFill>
        <p:spPr>
          <a:xfrm>
            <a:off x="10546302" y="1845775"/>
            <a:ext cx="6836737" cy="6900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093619-AD85-4900-92C0-BDEC70929A5F}"/>
              </a:ext>
            </a:extLst>
          </p:cNvPr>
          <p:cNvSpPr txBox="1"/>
          <p:nvPr/>
        </p:nvSpPr>
        <p:spPr>
          <a:xfrm>
            <a:off x="1028700" y="9193306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3.1.1</a:t>
            </a:r>
          </a:p>
        </p:txBody>
      </p:sp>
    </p:spTree>
    <p:extLst>
      <p:ext uri="{BB962C8B-B14F-4D97-AF65-F5344CB8AC3E}">
        <p14:creationId xmlns:p14="http://schemas.microsoft.com/office/powerpoint/2010/main" val="94614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78222" y="-352954"/>
            <a:ext cx="9525" cy="10992908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1716849" y="3529857"/>
            <a:ext cx="6687562" cy="24237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4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Other Fears</a:t>
            </a:r>
            <a:br>
              <a:rPr kumimoji="0" lang="en-US" sz="5767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</a:br>
            <a:r>
              <a:rPr kumimoji="0" lang="en-US" sz="57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of Public Speaking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10625" y="2246237"/>
            <a:ext cx="6141650" cy="4858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Fear of Failure Due To</a:t>
            </a:r>
          </a:p>
          <a:p>
            <a:pPr marL="457200" marR="0" lvl="0" indent="-4572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 panose="020B0604020202020204" charset="0"/>
              </a:rPr>
              <a:t>Real or perceived bad past public speaking experiences</a:t>
            </a:r>
          </a:p>
          <a:p>
            <a:pPr marL="457200" marR="0" lvl="0" indent="-4572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 panose="020B0604020202020204" charset="0"/>
              </a:rPr>
              <a:t>Lack of preparation or knowledge</a:t>
            </a:r>
          </a:p>
          <a:p>
            <a:pPr marL="457200" marR="0" lvl="0" indent="-4572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solidFill>
                  <a:srgbClr val="373636"/>
                </a:solidFill>
                <a:latin typeface="Open Sauce" panose="020B0604020202020204" charset="0"/>
              </a:rPr>
              <a:t>Uncertainty of assigned task</a:t>
            </a:r>
          </a:p>
          <a:p>
            <a:pPr marL="457200" marR="0" lvl="0" indent="-45720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 panose="020B0604020202020204" charset="0"/>
            </a:endParaRP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057975" y="6214294"/>
            <a:ext cx="6141650" cy="239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Fear of Rejection Due To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Fear of failure</a:t>
            </a:r>
          </a:p>
          <a:p>
            <a:pPr marL="647700" marR="0" lvl="1" indent="-32385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Who you are as a person</a:t>
            </a:r>
          </a:p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81F2F7-806D-4CD3-B5DD-40A9F1B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409" y="3258561"/>
            <a:ext cx="481626" cy="542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8AA43F-1E4D-4ACB-9004-823C222F9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934" y="6870076"/>
            <a:ext cx="481626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4814" y="1028700"/>
            <a:ext cx="787772" cy="56053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408" y="2605679"/>
            <a:ext cx="8298191" cy="5132793"/>
            <a:chOff x="0" y="76200"/>
            <a:chExt cx="6927093" cy="6843724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6927093" cy="5403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3636"/>
                  </a:solidFill>
                  <a:latin typeface="Open Sauce SemiBold Bold"/>
                </a:rPr>
                <a:t> </a:t>
              </a:r>
            </a:p>
            <a:p>
              <a:pPr algn="ctr">
                <a:lnSpc>
                  <a:spcPts val="7920"/>
                </a:lnSpc>
              </a:pPr>
              <a:r>
                <a:rPr lang="en-US" sz="7200" dirty="0">
                  <a:solidFill>
                    <a:srgbClr val="3745F4"/>
                  </a:solidFill>
                  <a:latin typeface="Open Sauce SemiBold Bold"/>
                </a:rPr>
                <a:t>Addressing </a:t>
              </a:r>
              <a:r>
                <a:rPr lang="en-US" sz="7200" dirty="0">
                  <a:latin typeface="Open Sauce SemiBold Bold"/>
                </a:rPr>
                <a:t>Public Speaking Anxiety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407566"/>
              <a:ext cx="6927093" cy="512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Addressing Public Speaking Anxiety</a:t>
            </a:r>
          </a:p>
        </p:txBody>
      </p:sp>
      <p:pic>
        <p:nvPicPr>
          <p:cNvPr id="14" name="Picture 4" descr="Person holding mug">
            <a:extLst>
              <a:ext uri="{FF2B5EF4-FFF2-40B4-BE49-F238E27FC236}">
                <a16:creationId xmlns:a16="http://schemas.microsoft.com/office/drawing/2014/main" id="{EB6DEED3-CA05-4FCA-A3C8-A919E58BA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 r="16965"/>
          <a:stretch/>
        </p:blipFill>
        <p:spPr>
          <a:xfrm>
            <a:off x="10546302" y="1845775"/>
            <a:ext cx="6836737" cy="6900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CE83F1-B741-418D-AE0B-E88990A23AA5}"/>
              </a:ext>
            </a:extLst>
          </p:cNvPr>
          <p:cNvSpPr txBox="1"/>
          <p:nvPr/>
        </p:nvSpPr>
        <p:spPr>
          <a:xfrm>
            <a:off x="838200" y="8954114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3.1.2</a:t>
            </a:r>
          </a:p>
        </p:txBody>
      </p:sp>
    </p:spTree>
    <p:extLst>
      <p:ext uri="{BB962C8B-B14F-4D97-AF65-F5344CB8AC3E}">
        <p14:creationId xmlns:p14="http://schemas.microsoft.com/office/powerpoint/2010/main" val="182952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745F4"/>
                </a:solidFill>
                <a:latin typeface="Open Sauce Bold" panose="020B0604020202020204" charset="0"/>
              </a:rPr>
              <a:t>Mental</a:t>
            </a:r>
            <a:br>
              <a:rPr lang="en-US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>
                <a:latin typeface="Open Sauce Bold" panose="020B0604020202020204" charset="0"/>
              </a:rPr>
              <a:t>Preparation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567812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745F4"/>
                </a:solidFill>
              </a:rPr>
              <a:t>Ask</a:t>
            </a:r>
          </a:p>
          <a:p>
            <a:pPr lvl="1"/>
            <a:r>
              <a:rPr lang="en-US" sz="3600" dirty="0"/>
              <a:t>Why am I so anxious?</a:t>
            </a:r>
          </a:p>
          <a:p>
            <a:pPr lvl="1"/>
            <a:r>
              <a:rPr lang="en-US" sz="3600" dirty="0"/>
              <a:t>What is the worst that can happen? </a:t>
            </a:r>
          </a:p>
          <a:p>
            <a:r>
              <a:rPr lang="en-US" sz="4000" dirty="0">
                <a:solidFill>
                  <a:srgbClr val="3745F4"/>
                </a:solidFill>
              </a:rPr>
              <a:t>Remember</a:t>
            </a:r>
          </a:p>
          <a:p>
            <a:pPr lvl="1"/>
            <a:r>
              <a:rPr lang="en-US" sz="3600" dirty="0"/>
              <a:t>We often make situations worse than they are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cture of a brain to depict mental preparation">
            <a:extLst>
              <a:ext uri="{FF2B5EF4-FFF2-40B4-BE49-F238E27FC236}">
                <a16:creationId xmlns:a16="http://schemas.microsoft.com/office/drawing/2014/main" id="{9261BC70-4F81-4884-B07B-C995A1CB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144000" y="2827830"/>
            <a:ext cx="7452981" cy="4223356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44E84-D590-4FFF-B780-CD963A22C214}"/>
              </a:ext>
            </a:extLst>
          </p:cNvPr>
          <p:cNvSpPr txBox="1"/>
          <p:nvPr/>
        </p:nvSpPr>
        <p:spPr>
          <a:xfrm>
            <a:off x="9608427" y="6849489"/>
            <a:ext cx="6029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ruththeory.com/2016/11/20/unlocking-unlimited-potential-13th-level-human-consciousnes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53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3" y="943899"/>
            <a:ext cx="5258243" cy="24334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3745F4"/>
                </a:solidFill>
                <a:latin typeface="Open Sauce Bold" panose="020B0604020202020204" charset="0"/>
              </a:rPr>
              <a:t>Physical</a:t>
            </a:r>
            <a:br>
              <a:rPr lang="en-US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>
                <a:latin typeface="Open Sauce Bold" panose="020B0604020202020204" charset="0"/>
              </a:rPr>
              <a:t>Preparation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244D342-88F1-42A0-99A9-8776962F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6" y="3657600"/>
            <a:ext cx="5258241" cy="5678128"/>
          </a:xfrm>
        </p:spPr>
        <p:txBody>
          <a:bodyPr>
            <a:normAutofit/>
          </a:bodyPr>
          <a:lstStyle/>
          <a:p>
            <a:r>
              <a:rPr lang="en-US" sz="4000" dirty="0"/>
              <a:t>Get adequate sleep</a:t>
            </a:r>
          </a:p>
          <a:p>
            <a:r>
              <a:rPr lang="en-US" sz="4000" dirty="0"/>
              <a:t>Eat protein, not sugar</a:t>
            </a:r>
          </a:p>
          <a:p>
            <a:r>
              <a:rPr lang="en-US" sz="4000" dirty="0"/>
              <a:t>Wear clothing you like AND match the dress code</a:t>
            </a:r>
          </a:p>
          <a:p>
            <a:r>
              <a:rPr lang="en-US" sz="4000" dirty="0"/>
              <a:t>Use stretching or relaxation techniques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nfident-looking person pointing to the phrases, &quot;Trust yourself,&quot; &quot;Yes I can&quot; &quot;Yes I will&quot; &quot;Think positive&quot; and more positive-thinking phrases">
            <a:extLst>
              <a:ext uri="{FF2B5EF4-FFF2-40B4-BE49-F238E27FC236}">
                <a16:creationId xmlns:a16="http://schemas.microsoft.com/office/drawing/2014/main" id="{E72122EA-DB34-4E25-98C8-A923335D9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8229600" y="2160639"/>
            <a:ext cx="8382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299</Words>
  <Application>Microsoft Office PowerPoint</Application>
  <PresentationFormat>Custom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Open Sauce SemiBold Bold</vt:lpstr>
      <vt:lpstr>Arial</vt:lpstr>
      <vt:lpstr>Calibri</vt:lpstr>
      <vt:lpstr>Open Sauce</vt:lpstr>
      <vt:lpstr>Open Sauce Bold</vt:lpstr>
      <vt:lpstr>Open Sauce SemiBold</vt:lpstr>
      <vt:lpstr>Office Theme</vt:lpstr>
      <vt:lpstr>Exploring Public Speaking (HACC Edition, 2021)</vt:lpstr>
      <vt:lpstr>Chapter 3 Overview</vt:lpstr>
      <vt:lpstr>Glossophobia Defined</vt:lpstr>
      <vt:lpstr>Glossophobia Results From</vt:lpstr>
      <vt:lpstr>Why Anxiety and Public Speaking</vt:lpstr>
      <vt:lpstr>Other Fears of Public Speaking</vt:lpstr>
      <vt:lpstr>Addressing Public Speaking Anxiety</vt:lpstr>
      <vt:lpstr>Mental Preparation</vt:lpstr>
      <vt:lpstr>Physical Preparation</vt:lpstr>
      <vt:lpstr>Contextual  Preparation</vt:lpstr>
      <vt:lpstr>Speech  Preparation</vt:lpstr>
      <vt:lpstr>Quote about Public Speaking</vt:lpstr>
      <vt:lpstr>Chapter 3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12</cp:revision>
  <dcterms:created xsi:type="dcterms:W3CDTF">2006-08-16T00:00:00Z</dcterms:created>
  <dcterms:modified xsi:type="dcterms:W3CDTF">2021-12-15T12:43:37Z</dcterms:modified>
  <dc:identifier>DAEw2nuEFks</dc:identifier>
</cp:coreProperties>
</file>