
<file path=[Content_Types].xml><?xml version="1.0" encoding="utf-8"?>
<Types xmlns="http://schemas.openxmlformats.org/package/2006/content-types">
  <Default Extension="1" ContentType="image/jpeg"/>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9" r:id="rId4"/>
    <p:sldId id="258" r:id="rId5"/>
    <p:sldId id="277" r:id="rId6"/>
    <p:sldId id="260" r:id="rId7"/>
    <p:sldId id="263" r:id="rId8"/>
    <p:sldId id="279" r:id="rId9"/>
    <p:sldId id="280" r:id="rId10"/>
    <p:sldId id="265" r:id="rId11"/>
    <p:sldId id="281" r:id="rId12"/>
    <p:sldId id="282" r:id="rId13"/>
    <p:sldId id="283" r:id="rId14"/>
    <p:sldId id="284" r:id="rId15"/>
    <p:sldId id="285" r:id="rId16"/>
    <p:sldId id="286" r:id="rId17"/>
    <p:sldId id="296" r:id="rId18"/>
    <p:sldId id="297" r:id="rId19"/>
    <p:sldId id="261" r:id="rId20"/>
    <p:sldId id="298" r:id="rId21"/>
    <p:sldId id="299" r:id="rId22"/>
    <p:sldId id="300" r:id="rId23"/>
    <p:sldId id="288" r:id="rId24"/>
    <p:sldId id="301" r:id="rId25"/>
    <p:sldId id="302" r:id="rId26"/>
    <p:sldId id="303" r:id="rId27"/>
    <p:sldId id="304" r:id="rId28"/>
    <p:sldId id="305" r:id="rId29"/>
    <p:sldId id="306" r:id="rId30"/>
    <p:sldId id="307" r:id="rId31"/>
    <p:sldId id="308" r:id="rId32"/>
    <p:sldId id="309" r:id="rId33"/>
    <p:sldId id="310" r:id="rId34"/>
    <p:sldId id="311" r:id="rId35"/>
    <p:sldId id="312" r:id="rId36"/>
    <p:sldId id="313" r:id="rId37"/>
    <p:sldId id="287" r:id="rId38"/>
  </p:sldIdLst>
  <p:sldSz cx="18288000" cy="10287000"/>
  <p:notesSz cx="6858000" cy="9144000"/>
  <p:embeddedFontLst>
    <p:embeddedFont>
      <p:font typeface="Calibri" panose="020F0502020204030204" pitchFamily="34" charset="0"/>
      <p:regular r:id="rId39"/>
      <p:bold r:id="rId40"/>
      <p:italic r:id="rId41"/>
      <p:boldItalic r:id="rId42"/>
    </p:embeddedFont>
    <p:embeddedFont>
      <p:font typeface="Open Sauce" panose="020B0604020202020204" charset="0"/>
      <p:regular r:id="rId43"/>
    </p:embeddedFont>
    <p:embeddedFont>
      <p:font typeface="Open Sauce Bold" panose="020B0604020202020204" charset="0"/>
      <p:regular r:id="rId44"/>
    </p:embeddedFont>
    <p:embeddedFont>
      <p:font typeface="Open Sauce SemiBold" panose="020B0604020202020204" charset="0"/>
      <p:regular r:id="rId45"/>
    </p:embeddedFont>
    <p:embeddedFont>
      <p:font typeface="Open Sauce SemiBold Bold" panose="020B0604020202020204" charset="0"/>
      <p:regular r:id="rId46"/>
    </p:embeddedFont>
    <p:embeddedFont>
      <p:font typeface="Tahoma" panose="020B0604030504040204" pitchFamily="34" charset="0"/>
      <p:regular r:id="rId47"/>
      <p:bold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45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autoAdjust="0"/>
    <p:restoredTop sz="94595" autoAdjust="0"/>
  </p:normalViewPr>
  <p:slideViewPr>
    <p:cSldViewPr>
      <p:cViewPr varScale="1">
        <p:scale>
          <a:sx n="54" d="100"/>
          <a:sy n="54" d="100"/>
        </p:scale>
        <p:origin x="93" y="45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latworldknowledge.lardbucket.org/books/public-speaking-practice-and-ethics/s08-02-three-types-of-audience-analys.html" TargetMode="External"/><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hyperlink" Target="https://creativecommons.org/licenses/by-nc-sa/3.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duperrin.com/english/2013/12/13/context-means-social-collaboration/" TargetMode="External"/><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hyperlink" Target="https://creativecommons.org/licenses/by-nc-sa/3.0/"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peoplematters.in/article/culture/why-defining-an-organizational-culture-is-a-must-16575" TargetMode="External"/><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hyperlink" Target="https://creativecommons.org/licenses/by-nc-sa/3.0/"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pressbooks.senecacollege.ca/buscomm/chapter/unit-43-non-verbal-communication/" TargetMode="External"/><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rawpixel.com/image/413230/free-photo-image-handshake-negotiation-client" TargetMode="External"/><Relationship Id="rId2" Type="http://schemas.openxmlformats.org/officeDocument/2006/relationships/image" Target="../media/image10.1"/><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abguthrie.info/how-to-solve-big-problems-asking-one-small-question/"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s://creativecommons.org/licenses/by/3.0/"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peoplematters.in/article/diversity/are-we-truly-creating-a-diverse-workforce-16816" TargetMode="External"/><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hyperlink" Target="https://creativecommons.org/licenses/by-nc-sa/3.0/"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courses.lumenlearning.com/suny-delhi-professionalnursing/chapter/critical-thinking/"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9"/>
          <p:cNvSpPr txBox="1"/>
          <p:nvPr/>
        </p:nvSpPr>
        <p:spPr>
          <a:xfrm>
            <a:off x="2498781" y="1777078"/>
            <a:ext cx="7852224" cy="3731791"/>
          </a:xfrm>
          <a:prstGeom prst="rect">
            <a:avLst/>
          </a:prstGeom>
        </p:spPr>
        <p:txBody>
          <a:bodyPr lIns="0" tIns="0" rIns="0" bIns="0" rtlCol="0" anchor="t">
            <a:spAutoFit/>
          </a:bodyPr>
          <a:lstStyle/>
          <a:p>
            <a:pPr>
              <a:lnSpc>
                <a:spcPts val="9679"/>
              </a:lnSpc>
            </a:pPr>
            <a:r>
              <a:rPr lang="en-US" sz="8799" dirty="0">
                <a:solidFill>
                  <a:srgbClr val="373636"/>
                </a:solidFill>
                <a:latin typeface="Open Sauce SemiBold Bold"/>
              </a:rPr>
              <a:t>Chapter 4</a:t>
            </a:r>
            <a:r>
              <a:rPr lang="en-US" sz="8800" dirty="0">
                <a:solidFill>
                  <a:srgbClr val="373636"/>
                </a:solidFill>
                <a:latin typeface="Open Sauce SemiBold Bold"/>
              </a:rPr>
              <a:t> </a:t>
            </a:r>
          </a:p>
          <a:p>
            <a:pPr>
              <a:lnSpc>
                <a:spcPts val="9680"/>
              </a:lnSpc>
            </a:pPr>
            <a:r>
              <a:rPr lang="en-US" sz="8799" dirty="0">
                <a:solidFill>
                  <a:srgbClr val="3745F4"/>
                </a:solidFill>
                <a:latin typeface="Open Sauce SemiBold Bold"/>
              </a:rPr>
              <a:t>Audience Analysis</a:t>
            </a:r>
            <a:endParaRPr lang="en-US" sz="8799" dirty="0">
              <a:solidFill>
                <a:srgbClr val="373636"/>
              </a:solidFill>
              <a:latin typeface="Open Sauce SemiBold Bold"/>
            </a:endParaRPr>
          </a:p>
        </p:txBody>
      </p:sp>
      <p:pic>
        <p:nvPicPr>
          <p:cNvPr id="6" name="Picture 6" descr="A picture of an audience made up of many different types of people. "/>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6844" r="16844"/>
          <a:stretch/>
        </p:blipFill>
        <p:spPr>
          <a:xfrm>
            <a:off x="11713807" y="0"/>
            <a:ext cx="6725990" cy="8242105"/>
          </a:xfrm>
          <a:prstGeom prst="rect">
            <a:avLst/>
          </a:prstGeom>
        </p:spPr>
      </p:pic>
      <p:sp>
        <p:nvSpPr>
          <p:cNvPr id="10" name="TextBox 10"/>
          <p:cNvSpPr txBox="1">
            <a:spLocks noGrp="1"/>
          </p:cNvSpPr>
          <p:nvPr>
            <p:ph type="title" idx="4294967295"/>
          </p:nvPr>
        </p:nvSpPr>
        <p:spPr>
          <a:xfrm>
            <a:off x="2498781" y="8977404"/>
            <a:ext cx="7852224" cy="41332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3359"/>
              </a:lnSpc>
              <a:spcBef>
                <a:spcPct val="0"/>
              </a:spcBef>
              <a:spcAft>
                <a:spcPts val="0"/>
              </a:spcAft>
              <a:buClrTx/>
              <a:buSzTx/>
              <a:buFontTx/>
              <a:buNone/>
              <a:tabLst/>
              <a:defRPr/>
            </a:pPr>
            <a:r>
              <a:rPr kumimoji="0" lang="en-US" sz="2399" b="0" i="0" u="none" strike="noStrike" kern="1200" cap="none" spc="0" normalizeH="0" baseline="0" noProof="0" dirty="0">
                <a:ln>
                  <a:noFill/>
                </a:ln>
                <a:solidFill>
                  <a:srgbClr val="373636"/>
                </a:solidFill>
                <a:effectLst/>
                <a:uLnTx/>
                <a:uFillTx/>
                <a:latin typeface="Open Sauce"/>
                <a:ea typeface="+mn-ea"/>
                <a:cs typeface="+mn-cs"/>
              </a:rPr>
              <a:t>Exploring Public Speaking (HACC Edition, 2021)</a:t>
            </a:r>
          </a:p>
        </p:txBody>
      </p:sp>
      <p:sp>
        <p:nvSpPr>
          <p:cNvPr id="2" name="TextBox 1">
            <a:extLst>
              <a:ext uri="{FF2B5EF4-FFF2-40B4-BE49-F238E27FC236}">
                <a16:creationId xmlns:a16="http://schemas.microsoft.com/office/drawing/2014/main" id="{B6E77BA7-5ECC-4C0E-92FE-5A919CC3D1D3}"/>
              </a:ext>
              <a:ext uri="{C183D7F6-B498-43B3-948B-1728B52AA6E4}">
                <adec:decorative xmlns:adec="http://schemas.microsoft.com/office/drawing/2017/decorative" val="1"/>
              </a:ext>
            </a:extLst>
          </p:cNvPr>
          <p:cNvSpPr txBox="1"/>
          <p:nvPr/>
        </p:nvSpPr>
        <p:spPr>
          <a:xfrm>
            <a:off x="11713807" y="8242105"/>
            <a:ext cx="6725990" cy="230832"/>
          </a:xfrm>
          <a:prstGeom prst="rect">
            <a:avLst/>
          </a:prstGeom>
          <a:noFill/>
        </p:spPr>
        <p:txBody>
          <a:bodyPr wrap="square" rtlCol="0">
            <a:spAutoFit/>
          </a:bodyPr>
          <a:lstStyle/>
          <a:p>
            <a:r>
              <a:rPr lang="en-US" sz="900">
                <a:hlinkClick r:id="rId3" tooltip="https://flatworldknowledge.lardbucket.org/books/public-speaking-practice-and-ethics/s08-02-three-types-of-audience-analys.html"/>
              </a:rPr>
              <a:t>This Photo</a:t>
            </a:r>
            <a:r>
              <a:rPr lang="en-US" sz="900"/>
              <a:t> by Unknown Author is licensed under </a:t>
            </a:r>
            <a:r>
              <a:rPr lang="en-US" sz="900">
                <a:hlinkClick r:id="rId4" tooltip="https://creativecommons.org/licenses/by-nc-sa/3.0/"/>
              </a:rPr>
              <a:t>CC BY-SA-NC</a:t>
            </a:r>
            <a:endParaRPr lang="en-US" sz="900"/>
          </a:p>
        </p:txBody>
      </p:sp>
      <p:sp>
        <p:nvSpPr>
          <p:cNvPr id="7" name="AutoShape 7">
            <a:extLst>
              <a:ext uri="{C183D7F6-B498-43B3-948B-1728B52AA6E4}">
                <adec:decorative xmlns:adec="http://schemas.microsoft.com/office/drawing/2017/decorative" val="1"/>
              </a:ext>
            </a:extLst>
          </p:cNvPr>
          <p:cNvSpPr/>
          <p:nvPr/>
        </p:nvSpPr>
        <p:spPr>
          <a:xfrm>
            <a:off x="16712990" y="9186907"/>
            <a:ext cx="546310" cy="156239"/>
          </a:xfrm>
          <a:prstGeom prst="rect">
            <a:avLst/>
          </a:prstGeom>
          <a:solidFill>
            <a:srgbClr val="3745F4"/>
          </a:solidFill>
        </p:spPr>
      </p:sp>
      <p:sp>
        <p:nvSpPr>
          <p:cNvPr id="8" name="AutoShape 8">
            <a:extLst>
              <a:ext uri="{C183D7F6-B498-43B3-948B-1728B52AA6E4}">
                <adec:decorative xmlns:adec="http://schemas.microsoft.com/office/drawing/2017/decorative" val="1"/>
              </a:ext>
            </a:extLst>
          </p:cNvPr>
          <p:cNvSpPr/>
          <p:nvPr/>
        </p:nvSpPr>
        <p:spPr>
          <a:xfrm>
            <a:off x="0" y="8242105"/>
            <a:ext cx="18288000" cy="9525"/>
          </a:xfrm>
          <a:prstGeom prst="rect">
            <a:avLst/>
          </a:prstGeom>
          <a:solidFill>
            <a:srgbClr val="373636"/>
          </a:solidFill>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C183D7F6-B498-43B3-948B-1728B52AA6E4}">
                <adec:decorative xmlns:adec="http://schemas.microsoft.com/office/drawing/2017/decorative" val="1"/>
              </a:ext>
            </a:extLst>
          </p:cNvPr>
          <p:cNvSpPr/>
          <p:nvPr/>
        </p:nvSpPr>
        <p:spPr>
          <a:xfrm>
            <a:off x="950325" y="-352954"/>
            <a:ext cx="9525" cy="10992908"/>
          </a:xfrm>
          <a:prstGeom prst="rect">
            <a:avLst/>
          </a:prstGeom>
          <a:solidFill>
            <a:srgbClr val="3745F4"/>
          </a:solidFill>
          <a:ln>
            <a:solidFill>
              <a:srgbClr val="3745F4"/>
            </a:solidFill>
          </a:ln>
        </p:spPr>
      </p:sp>
      <p:sp>
        <p:nvSpPr>
          <p:cNvPr id="4" name="TextBox 4"/>
          <p:cNvSpPr txBox="1">
            <a:spLocks noGrp="1"/>
          </p:cNvSpPr>
          <p:nvPr>
            <p:ph type="title" idx="4294967295"/>
          </p:nvPr>
        </p:nvSpPr>
        <p:spPr>
          <a:xfrm>
            <a:off x="2870699" y="4793820"/>
            <a:ext cx="5038791" cy="69935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defTabSz="914400" rtl="0" eaLnBrk="1" fontAlgn="auto" latinLnBrk="0" hangingPunct="1">
              <a:lnSpc>
                <a:spcPts val="5759"/>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3745F4"/>
                </a:solidFill>
                <a:effectLst/>
                <a:uLnTx/>
                <a:uFillTx/>
                <a:latin typeface="Open Sauce SemiBold"/>
                <a:ea typeface="+mn-ea"/>
                <a:cs typeface="+mn-cs"/>
              </a:rPr>
              <a:t>Beliefs</a:t>
            </a:r>
            <a:endParaRPr kumimoji="0" lang="en-US" sz="4800" b="0" i="0" u="none" strike="noStrike" kern="1200" cap="none" spc="0" normalizeH="0" baseline="0" noProof="0" dirty="0">
              <a:ln>
                <a:noFill/>
              </a:ln>
              <a:solidFill>
                <a:srgbClr val="373636"/>
              </a:solidFill>
              <a:effectLst/>
              <a:uLnTx/>
              <a:uFillTx/>
              <a:latin typeface="Open Sauce SemiBold"/>
              <a:ea typeface="+mn-ea"/>
              <a:cs typeface="+mn-cs"/>
            </a:endParaRPr>
          </a:p>
        </p:txBody>
      </p:sp>
      <p:sp>
        <p:nvSpPr>
          <p:cNvPr id="5" name="TextBox 5"/>
          <p:cNvSpPr txBox="1"/>
          <p:nvPr/>
        </p:nvSpPr>
        <p:spPr>
          <a:xfrm>
            <a:off x="10896600" y="1935003"/>
            <a:ext cx="5089453" cy="6729471"/>
          </a:xfrm>
          <a:prstGeom prst="rect">
            <a:avLst/>
          </a:prstGeom>
        </p:spPr>
        <p:txBody>
          <a:bodyPr lIns="0" tIns="0" rIns="0" bIns="0" rtlCol="0" anchor="t">
            <a:spAutoFit/>
          </a:bodyPr>
          <a:lstStyle/>
          <a:p>
            <a:pPr marL="798836" lvl="1" indent="-399418">
              <a:lnSpc>
                <a:spcPts val="5920"/>
              </a:lnSpc>
              <a:buFont typeface="Arial"/>
              <a:buChar char="•"/>
            </a:pPr>
            <a:r>
              <a:rPr lang="en-US" sz="3700" dirty="0">
                <a:solidFill>
                  <a:srgbClr val="373636"/>
                </a:solidFill>
                <a:latin typeface="Open Sauce"/>
              </a:rPr>
              <a:t>What we hold to be true"</a:t>
            </a:r>
          </a:p>
          <a:p>
            <a:pPr marL="798836" lvl="1" indent="-399418">
              <a:lnSpc>
                <a:spcPts val="5920"/>
              </a:lnSpc>
              <a:buFont typeface="Arial"/>
              <a:buChar char="•"/>
            </a:pPr>
            <a:r>
              <a:rPr lang="en-US" sz="3700" dirty="0">
                <a:solidFill>
                  <a:srgbClr val="373636"/>
                </a:solidFill>
                <a:latin typeface="Open Sauce"/>
              </a:rPr>
              <a:t>Hard, but not impossible to change</a:t>
            </a:r>
          </a:p>
          <a:p>
            <a:pPr marL="798836" lvl="1" indent="-399418">
              <a:lnSpc>
                <a:spcPts val="5920"/>
              </a:lnSpc>
              <a:buFont typeface="Arial"/>
              <a:buChar char="•"/>
            </a:pPr>
            <a:r>
              <a:rPr lang="en-US" sz="3700" dirty="0">
                <a:solidFill>
                  <a:srgbClr val="373636"/>
                </a:solidFill>
                <a:latin typeface="Open Sauce"/>
              </a:rPr>
              <a:t>Come from experience and authority</a:t>
            </a:r>
          </a:p>
          <a:p>
            <a:pPr marL="798836" lvl="1" indent="-399418">
              <a:lnSpc>
                <a:spcPts val="5920"/>
              </a:lnSpc>
              <a:buFont typeface="Arial"/>
              <a:buChar char="•"/>
            </a:pPr>
            <a:endParaRPr lang="en-US" sz="3700" dirty="0">
              <a:solidFill>
                <a:srgbClr val="373636"/>
              </a:solidFill>
              <a:latin typeface="Open Sauce"/>
            </a:endParaRPr>
          </a:p>
        </p:txBody>
      </p:sp>
      <p:sp>
        <p:nvSpPr>
          <p:cNvPr id="6" name="AutoShape 6">
            <a:extLst>
              <a:ext uri="{C183D7F6-B498-43B3-948B-1728B52AA6E4}">
                <adec:decorative xmlns:adec="http://schemas.microsoft.com/office/drawing/2017/decorative" val="1"/>
              </a:ext>
            </a:extLst>
          </p:cNvPr>
          <p:cNvSpPr/>
          <p:nvPr/>
        </p:nvSpPr>
        <p:spPr>
          <a:xfrm>
            <a:off x="8870845" y="5143500"/>
            <a:ext cx="546310" cy="156239"/>
          </a:xfrm>
          <a:prstGeom prst="rect">
            <a:avLst/>
          </a:prstGeom>
          <a:solidFill>
            <a:srgbClr val="3745F4"/>
          </a:solidFill>
        </p:spPr>
      </p:sp>
      <p:sp>
        <p:nvSpPr>
          <p:cNvPr id="7" name="TextBox 7"/>
          <p:cNvSpPr txBox="1"/>
          <p:nvPr/>
        </p:nvSpPr>
        <p:spPr>
          <a:xfrm>
            <a:off x="1435350" y="8711595"/>
            <a:ext cx="7909491" cy="516039"/>
          </a:xfrm>
          <a:prstGeom prst="rect">
            <a:avLst/>
          </a:prstGeom>
        </p:spPr>
        <p:txBody>
          <a:bodyPr lIns="0" tIns="0" rIns="0" bIns="0" rtlCol="0" anchor="t">
            <a:spAutoFit/>
          </a:bodyPr>
          <a:lstStyle/>
          <a:p>
            <a:pPr>
              <a:lnSpc>
                <a:spcPts val="4409"/>
              </a:lnSpc>
            </a:pPr>
            <a:r>
              <a:rPr lang="en-US" sz="3150" dirty="0">
                <a:solidFill>
                  <a:srgbClr val="000000"/>
                </a:solidFill>
                <a:latin typeface="Open Sauce"/>
              </a:rPr>
              <a:t>Psychographic Characteristics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C183D7F6-B498-43B3-948B-1728B52AA6E4}">
                <adec:decorative xmlns:adec="http://schemas.microsoft.com/office/drawing/2017/decorative" val="1"/>
              </a:ext>
            </a:extLst>
          </p:cNvPr>
          <p:cNvSpPr/>
          <p:nvPr/>
        </p:nvSpPr>
        <p:spPr>
          <a:xfrm>
            <a:off x="950325" y="-352954"/>
            <a:ext cx="9525" cy="10992908"/>
          </a:xfrm>
          <a:prstGeom prst="rect">
            <a:avLst/>
          </a:prstGeom>
          <a:solidFill>
            <a:srgbClr val="3745F4"/>
          </a:solidFill>
          <a:ln>
            <a:solidFill>
              <a:srgbClr val="3745F4"/>
            </a:solidFill>
          </a:ln>
        </p:spPr>
      </p:sp>
      <p:sp>
        <p:nvSpPr>
          <p:cNvPr id="4" name="TextBox 4"/>
          <p:cNvSpPr txBox="1">
            <a:spLocks noGrp="1"/>
          </p:cNvSpPr>
          <p:nvPr>
            <p:ph type="title" idx="4294967295"/>
          </p:nvPr>
        </p:nvSpPr>
        <p:spPr>
          <a:xfrm>
            <a:off x="2870699" y="4793820"/>
            <a:ext cx="5038791" cy="69935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defTabSz="914400" rtl="0" eaLnBrk="1" fontAlgn="auto" latinLnBrk="0" hangingPunct="1">
              <a:lnSpc>
                <a:spcPts val="5759"/>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3745F4"/>
                </a:solidFill>
                <a:effectLst/>
                <a:uLnTx/>
                <a:uFillTx/>
                <a:latin typeface="Open Sauce SemiBold"/>
                <a:ea typeface="+mn-ea"/>
                <a:cs typeface="+mn-cs"/>
              </a:rPr>
              <a:t>Attitudes</a:t>
            </a:r>
            <a:endParaRPr kumimoji="0" lang="en-US" sz="4800" b="0" i="0" u="none" strike="noStrike" kern="1200" cap="none" spc="0" normalizeH="0" baseline="0" noProof="0" dirty="0">
              <a:ln>
                <a:noFill/>
              </a:ln>
              <a:solidFill>
                <a:srgbClr val="373636"/>
              </a:solidFill>
              <a:effectLst/>
              <a:uLnTx/>
              <a:uFillTx/>
              <a:latin typeface="Open Sauce SemiBold"/>
              <a:ea typeface="+mn-ea"/>
              <a:cs typeface="+mn-cs"/>
            </a:endParaRPr>
          </a:p>
        </p:txBody>
      </p:sp>
      <p:sp>
        <p:nvSpPr>
          <p:cNvPr id="5" name="TextBox 5"/>
          <p:cNvSpPr txBox="1"/>
          <p:nvPr/>
        </p:nvSpPr>
        <p:spPr>
          <a:xfrm>
            <a:off x="10896600" y="1178386"/>
            <a:ext cx="5162550" cy="8242706"/>
          </a:xfrm>
          <a:prstGeom prst="rect">
            <a:avLst/>
          </a:prstGeom>
        </p:spPr>
        <p:txBody>
          <a:bodyPr wrap="square" lIns="0" tIns="0" rIns="0" bIns="0" rtlCol="0" anchor="t">
            <a:spAutoFit/>
          </a:bodyPr>
          <a:lstStyle/>
          <a:p>
            <a:pPr marL="798836" lvl="1" indent="-399418">
              <a:lnSpc>
                <a:spcPts val="5920"/>
              </a:lnSpc>
              <a:buFont typeface="Arial"/>
              <a:buChar char="•"/>
            </a:pPr>
            <a:r>
              <a:rPr lang="en-US" sz="3700" dirty="0">
                <a:solidFill>
                  <a:srgbClr val="373636"/>
                </a:solidFill>
                <a:latin typeface="Open Sauce"/>
              </a:rPr>
              <a:t>Stable, positive or negative response to a person, idea, object or policy"</a:t>
            </a:r>
          </a:p>
          <a:p>
            <a:pPr marL="798836" lvl="1" indent="-399418">
              <a:lnSpc>
                <a:spcPts val="5920"/>
              </a:lnSpc>
              <a:buFont typeface="Arial"/>
              <a:buChar char="•"/>
            </a:pPr>
            <a:r>
              <a:rPr lang="en-US" sz="3700" dirty="0">
                <a:solidFill>
                  <a:srgbClr val="373636"/>
                </a:solidFill>
                <a:latin typeface="Open Sauce"/>
              </a:rPr>
              <a:t>Not the same as mood or emotion</a:t>
            </a:r>
          </a:p>
          <a:p>
            <a:pPr marL="798836" lvl="1" indent="-399418">
              <a:lnSpc>
                <a:spcPts val="5920"/>
              </a:lnSpc>
              <a:buFont typeface="Arial"/>
              <a:buChar char="•"/>
            </a:pPr>
            <a:r>
              <a:rPr lang="en-US" sz="3700" dirty="0">
                <a:solidFill>
                  <a:srgbClr val="373636"/>
                </a:solidFill>
                <a:latin typeface="Open Sauce"/>
              </a:rPr>
              <a:t>Most direct link to behavior</a:t>
            </a:r>
          </a:p>
          <a:p>
            <a:pPr marL="798836" lvl="1" indent="-399418">
              <a:lnSpc>
                <a:spcPts val="5920"/>
              </a:lnSpc>
              <a:buFont typeface="Arial"/>
              <a:buChar char="•"/>
            </a:pPr>
            <a:r>
              <a:rPr lang="en-US" sz="3700" dirty="0">
                <a:solidFill>
                  <a:srgbClr val="373636"/>
                </a:solidFill>
                <a:latin typeface="Open Sauce"/>
              </a:rPr>
              <a:t>Come from many places</a:t>
            </a:r>
          </a:p>
          <a:p>
            <a:pPr marL="798836" lvl="1" indent="-399418">
              <a:lnSpc>
                <a:spcPts val="5920"/>
              </a:lnSpc>
              <a:buFont typeface="Arial"/>
              <a:buChar char="•"/>
            </a:pPr>
            <a:endParaRPr lang="en-US" sz="3700" dirty="0">
              <a:solidFill>
                <a:srgbClr val="373636"/>
              </a:solidFill>
              <a:latin typeface="Open Sauce"/>
            </a:endParaRPr>
          </a:p>
        </p:txBody>
      </p:sp>
      <p:sp>
        <p:nvSpPr>
          <p:cNvPr id="6" name="AutoShape 6">
            <a:extLst>
              <a:ext uri="{C183D7F6-B498-43B3-948B-1728B52AA6E4}">
                <adec:decorative xmlns:adec="http://schemas.microsoft.com/office/drawing/2017/decorative" val="1"/>
              </a:ext>
            </a:extLst>
          </p:cNvPr>
          <p:cNvSpPr/>
          <p:nvPr/>
        </p:nvSpPr>
        <p:spPr>
          <a:xfrm>
            <a:off x="8870845" y="5143500"/>
            <a:ext cx="546310" cy="156239"/>
          </a:xfrm>
          <a:prstGeom prst="rect">
            <a:avLst/>
          </a:prstGeom>
          <a:solidFill>
            <a:srgbClr val="3745F4"/>
          </a:solidFill>
        </p:spPr>
      </p:sp>
      <p:sp>
        <p:nvSpPr>
          <p:cNvPr id="7" name="TextBox 7"/>
          <p:cNvSpPr txBox="1"/>
          <p:nvPr/>
        </p:nvSpPr>
        <p:spPr>
          <a:xfrm>
            <a:off x="1435350" y="8711595"/>
            <a:ext cx="7909491" cy="516039"/>
          </a:xfrm>
          <a:prstGeom prst="rect">
            <a:avLst/>
          </a:prstGeom>
        </p:spPr>
        <p:txBody>
          <a:bodyPr lIns="0" tIns="0" rIns="0" bIns="0" rtlCol="0" anchor="t">
            <a:spAutoFit/>
          </a:bodyPr>
          <a:lstStyle/>
          <a:p>
            <a:pPr>
              <a:lnSpc>
                <a:spcPts val="4409"/>
              </a:lnSpc>
            </a:pPr>
            <a:r>
              <a:rPr lang="en-US" sz="3150" dirty="0">
                <a:solidFill>
                  <a:srgbClr val="000000"/>
                </a:solidFill>
                <a:latin typeface="Open Sauce"/>
              </a:rPr>
              <a:t>Psychographic Characteristics</a:t>
            </a:r>
          </a:p>
        </p:txBody>
      </p:sp>
    </p:spTree>
    <p:extLst>
      <p:ext uri="{BB962C8B-B14F-4D97-AF65-F5344CB8AC3E}">
        <p14:creationId xmlns:p14="http://schemas.microsoft.com/office/powerpoint/2010/main" val="486933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C183D7F6-B498-43B3-948B-1728B52AA6E4}">
                <adec:decorative xmlns:adec="http://schemas.microsoft.com/office/drawing/2017/decorative" val="1"/>
              </a:ext>
            </a:extLst>
          </p:cNvPr>
          <p:cNvSpPr/>
          <p:nvPr/>
        </p:nvSpPr>
        <p:spPr>
          <a:xfrm>
            <a:off x="950325" y="-352954"/>
            <a:ext cx="9525" cy="10992908"/>
          </a:xfrm>
          <a:prstGeom prst="rect">
            <a:avLst/>
          </a:prstGeom>
          <a:solidFill>
            <a:srgbClr val="3745F4"/>
          </a:solidFill>
          <a:ln>
            <a:solidFill>
              <a:srgbClr val="3745F4"/>
            </a:solidFill>
          </a:ln>
        </p:spPr>
      </p:sp>
      <p:sp>
        <p:nvSpPr>
          <p:cNvPr id="4" name="TextBox 4"/>
          <p:cNvSpPr txBox="1">
            <a:spLocks noGrp="1"/>
          </p:cNvSpPr>
          <p:nvPr>
            <p:ph type="title" idx="4294967295"/>
          </p:nvPr>
        </p:nvSpPr>
        <p:spPr>
          <a:xfrm>
            <a:off x="2870699" y="4793820"/>
            <a:ext cx="5038791" cy="69935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defTabSz="914400" rtl="0" eaLnBrk="1" fontAlgn="auto" latinLnBrk="0" hangingPunct="1">
              <a:lnSpc>
                <a:spcPts val="5759"/>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3745F4"/>
                </a:solidFill>
                <a:effectLst/>
                <a:uLnTx/>
                <a:uFillTx/>
                <a:latin typeface="Open Sauce SemiBold"/>
                <a:ea typeface="+mn-ea"/>
                <a:cs typeface="+mn-cs"/>
              </a:rPr>
              <a:t>Values</a:t>
            </a:r>
            <a:endParaRPr kumimoji="0" lang="en-US" sz="4800" b="0" i="0" u="none" strike="noStrike" kern="1200" cap="none" spc="0" normalizeH="0" baseline="0" noProof="0" dirty="0">
              <a:ln>
                <a:noFill/>
              </a:ln>
              <a:solidFill>
                <a:srgbClr val="373636"/>
              </a:solidFill>
              <a:effectLst/>
              <a:uLnTx/>
              <a:uFillTx/>
              <a:latin typeface="Open Sauce SemiBold"/>
              <a:ea typeface="+mn-ea"/>
              <a:cs typeface="+mn-cs"/>
            </a:endParaRPr>
          </a:p>
        </p:txBody>
      </p:sp>
      <p:sp>
        <p:nvSpPr>
          <p:cNvPr id="5" name="TextBox 5"/>
          <p:cNvSpPr txBox="1"/>
          <p:nvPr/>
        </p:nvSpPr>
        <p:spPr>
          <a:xfrm>
            <a:off x="10820400" y="2157072"/>
            <a:ext cx="5162550" cy="5972854"/>
          </a:xfrm>
          <a:prstGeom prst="rect">
            <a:avLst/>
          </a:prstGeom>
        </p:spPr>
        <p:txBody>
          <a:bodyPr wrap="square" lIns="0" tIns="0" rIns="0" bIns="0" rtlCol="0" anchor="t">
            <a:spAutoFit/>
          </a:bodyPr>
          <a:lstStyle/>
          <a:p>
            <a:pPr marL="798836" lvl="1" indent="-399418">
              <a:lnSpc>
                <a:spcPts val="5920"/>
              </a:lnSpc>
              <a:buFont typeface="Arial"/>
              <a:buChar char="•"/>
            </a:pPr>
            <a:r>
              <a:rPr lang="en-US" sz="3700" dirty="0">
                <a:solidFill>
                  <a:srgbClr val="373636"/>
                </a:solidFill>
                <a:latin typeface="Open Sauce"/>
              </a:rPr>
              <a:t>"Goals as we strive for and what we consider important and desirable"</a:t>
            </a:r>
          </a:p>
          <a:p>
            <a:pPr marL="798836" lvl="1" indent="-399418">
              <a:lnSpc>
                <a:spcPts val="5920"/>
              </a:lnSpc>
              <a:buFont typeface="Arial"/>
              <a:buChar char="•"/>
            </a:pPr>
            <a:r>
              <a:rPr lang="en-US" sz="3700" dirty="0">
                <a:solidFill>
                  <a:srgbClr val="373636"/>
                </a:solidFill>
                <a:latin typeface="Open Sauce"/>
              </a:rPr>
              <a:t>Not the same as wants or physical objects</a:t>
            </a:r>
          </a:p>
        </p:txBody>
      </p:sp>
      <p:sp>
        <p:nvSpPr>
          <p:cNvPr id="6" name="AutoShape 6">
            <a:extLst>
              <a:ext uri="{C183D7F6-B498-43B3-948B-1728B52AA6E4}">
                <adec:decorative xmlns:adec="http://schemas.microsoft.com/office/drawing/2017/decorative" val="1"/>
              </a:ext>
            </a:extLst>
          </p:cNvPr>
          <p:cNvSpPr/>
          <p:nvPr/>
        </p:nvSpPr>
        <p:spPr>
          <a:xfrm>
            <a:off x="8870845" y="5143500"/>
            <a:ext cx="546310" cy="156239"/>
          </a:xfrm>
          <a:prstGeom prst="rect">
            <a:avLst/>
          </a:prstGeom>
          <a:solidFill>
            <a:srgbClr val="3745F4"/>
          </a:solidFill>
        </p:spPr>
      </p:sp>
      <p:sp>
        <p:nvSpPr>
          <p:cNvPr id="7" name="TextBox 7"/>
          <p:cNvSpPr txBox="1"/>
          <p:nvPr/>
        </p:nvSpPr>
        <p:spPr>
          <a:xfrm>
            <a:off x="1435350" y="8711595"/>
            <a:ext cx="7909491" cy="516039"/>
          </a:xfrm>
          <a:prstGeom prst="rect">
            <a:avLst/>
          </a:prstGeom>
        </p:spPr>
        <p:txBody>
          <a:bodyPr lIns="0" tIns="0" rIns="0" bIns="0" rtlCol="0" anchor="t">
            <a:spAutoFit/>
          </a:bodyPr>
          <a:lstStyle/>
          <a:p>
            <a:pPr>
              <a:lnSpc>
                <a:spcPts val="4409"/>
              </a:lnSpc>
            </a:pPr>
            <a:r>
              <a:rPr lang="en-US" sz="3150" dirty="0">
                <a:solidFill>
                  <a:srgbClr val="000000"/>
                </a:solidFill>
                <a:latin typeface="Open Sauce"/>
              </a:rPr>
              <a:t>Psychographic Characteristics</a:t>
            </a:r>
          </a:p>
        </p:txBody>
      </p:sp>
    </p:spTree>
    <p:extLst>
      <p:ext uri="{BB962C8B-B14F-4D97-AF65-F5344CB8AC3E}">
        <p14:creationId xmlns:p14="http://schemas.microsoft.com/office/powerpoint/2010/main" val="2518393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C183D7F6-B498-43B3-948B-1728B52AA6E4}">
                <adec:decorative xmlns:adec="http://schemas.microsoft.com/office/drawing/2017/decorative" val="1"/>
              </a:ext>
            </a:extLst>
          </p:cNvPr>
          <p:cNvSpPr/>
          <p:nvPr/>
        </p:nvSpPr>
        <p:spPr>
          <a:xfrm>
            <a:off x="950325" y="-352954"/>
            <a:ext cx="9525" cy="10992908"/>
          </a:xfrm>
          <a:prstGeom prst="rect">
            <a:avLst/>
          </a:prstGeom>
          <a:solidFill>
            <a:srgbClr val="3745F4"/>
          </a:solidFill>
          <a:ln>
            <a:solidFill>
              <a:srgbClr val="3745F4"/>
            </a:solidFill>
          </a:ln>
        </p:spPr>
      </p:sp>
      <p:sp>
        <p:nvSpPr>
          <p:cNvPr id="4" name="TextBox 4"/>
          <p:cNvSpPr txBox="1">
            <a:spLocks noGrp="1"/>
          </p:cNvSpPr>
          <p:nvPr>
            <p:ph type="title" idx="4294967295"/>
          </p:nvPr>
        </p:nvSpPr>
        <p:spPr>
          <a:xfrm>
            <a:off x="2870699" y="4793820"/>
            <a:ext cx="5038791" cy="69935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defTabSz="914400" rtl="0" eaLnBrk="1" fontAlgn="auto" latinLnBrk="0" hangingPunct="1">
              <a:lnSpc>
                <a:spcPts val="5759"/>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3745F4"/>
                </a:solidFill>
                <a:effectLst/>
                <a:uLnTx/>
                <a:uFillTx/>
                <a:latin typeface="Open Sauce SemiBold"/>
                <a:ea typeface="+mn-ea"/>
                <a:cs typeface="+mn-cs"/>
              </a:rPr>
              <a:t>Needs</a:t>
            </a:r>
            <a:endParaRPr kumimoji="0" lang="en-US" sz="4800" b="0" i="0" u="none" strike="noStrike" kern="1200" cap="none" spc="0" normalizeH="0" baseline="0" noProof="0" dirty="0">
              <a:ln>
                <a:noFill/>
              </a:ln>
              <a:solidFill>
                <a:srgbClr val="373636"/>
              </a:solidFill>
              <a:effectLst/>
              <a:uLnTx/>
              <a:uFillTx/>
              <a:latin typeface="Open Sauce SemiBold"/>
              <a:ea typeface="+mn-ea"/>
              <a:cs typeface="+mn-cs"/>
            </a:endParaRPr>
          </a:p>
        </p:txBody>
      </p:sp>
      <p:sp>
        <p:nvSpPr>
          <p:cNvPr id="5" name="TextBox 5"/>
          <p:cNvSpPr txBox="1"/>
          <p:nvPr/>
        </p:nvSpPr>
        <p:spPr>
          <a:xfrm>
            <a:off x="11049000" y="1371826"/>
            <a:ext cx="5162550" cy="8242706"/>
          </a:xfrm>
          <a:prstGeom prst="rect">
            <a:avLst/>
          </a:prstGeom>
        </p:spPr>
        <p:txBody>
          <a:bodyPr wrap="square" lIns="0" tIns="0" rIns="0" bIns="0" rtlCol="0" anchor="t">
            <a:spAutoFit/>
          </a:bodyPr>
          <a:lstStyle/>
          <a:p>
            <a:pPr marL="798836" lvl="1" indent="-399418">
              <a:lnSpc>
                <a:spcPts val="5920"/>
              </a:lnSpc>
              <a:buFont typeface="Arial"/>
              <a:buChar char="•"/>
            </a:pPr>
            <a:r>
              <a:rPr lang="en-US" sz="3700" dirty="0">
                <a:solidFill>
                  <a:srgbClr val="373636"/>
                </a:solidFill>
                <a:latin typeface="Open Sauce"/>
              </a:rPr>
              <a:t>"Important deficiencies we are motivated to fill"</a:t>
            </a:r>
          </a:p>
          <a:p>
            <a:pPr marL="798836" lvl="1" indent="-399418">
              <a:lnSpc>
                <a:spcPts val="5920"/>
              </a:lnSpc>
              <a:buFont typeface="Arial"/>
              <a:buChar char="•"/>
            </a:pPr>
            <a:r>
              <a:rPr lang="en-US" sz="3700" dirty="0">
                <a:solidFill>
                  <a:srgbClr val="373636"/>
                </a:solidFill>
                <a:latin typeface="Open Sauce"/>
              </a:rPr>
              <a:t>Maslow's Hierarchy shows that lower levels must be met before going to the next level</a:t>
            </a:r>
          </a:p>
          <a:p>
            <a:pPr marL="798836" lvl="1" indent="-399418">
              <a:lnSpc>
                <a:spcPts val="5920"/>
              </a:lnSpc>
              <a:buFont typeface="Arial"/>
              <a:buChar char="•"/>
            </a:pPr>
            <a:endParaRPr lang="en-US" sz="3700" dirty="0">
              <a:solidFill>
                <a:srgbClr val="373636"/>
              </a:solidFill>
              <a:latin typeface="Open Sauce"/>
            </a:endParaRPr>
          </a:p>
        </p:txBody>
      </p:sp>
      <p:sp>
        <p:nvSpPr>
          <p:cNvPr id="6" name="AutoShape 6">
            <a:extLst>
              <a:ext uri="{C183D7F6-B498-43B3-948B-1728B52AA6E4}">
                <adec:decorative xmlns:adec="http://schemas.microsoft.com/office/drawing/2017/decorative" val="1"/>
              </a:ext>
            </a:extLst>
          </p:cNvPr>
          <p:cNvSpPr/>
          <p:nvPr/>
        </p:nvSpPr>
        <p:spPr>
          <a:xfrm>
            <a:off x="8870845" y="5143500"/>
            <a:ext cx="546310" cy="156239"/>
          </a:xfrm>
          <a:prstGeom prst="rect">
            <a:avLst/>
          </a:prstGeom>
          <a:solidFill>
            <a:srgbClr val="3745F4"/>
          </a:solidFill>
        </p:spPr>
      </p:sp>
      <p:sp>
        <p:nvSpPr>
          <p:cNvPr id="7" name="TextBox 7"/>
          <p:cNvSpPr txBox="1"/>
          <p:nvPr/>
        </p:nvSpPr>
        <p:spPr>
          <a:xfrm>
            <a:off x="1435350" y="8711595"/>
            <a:ext cx="7909491" cy="516039"/>
          </a:xfrm>
          <a:prstGeom prst="rect">
            <a:avLst/>
          </a:prstGeom>
        </p:spPr>
        <p:txBody>
          <a:bodyPr lIns="0" tIns="0" rIns="0" bIns="0" rtlCol="0" anchor="t">
            <a:spAutoFit/>
          </a:bodyPr>
          <a:lstStyle/>
          <a:p>
            <a:pPr>
              <a:lnSpc>
                <a:spcPts val="4409"/>
              </a:lnSpc>
            </a:pPr>
            <a:r>
              <a:rPr lang="en-US" sz="3150" dirty="0">
                <a:solidFill>
                  <a:srgbClr val="000000"/>
                </a:solidFill>
                <a:latin typeface="Open Sauce"/>
              </a:rPr>
              <a:t>Psychographic Characteristics</a:t>
            </a:r>
          </a:p>
        </p:txBody>
      </p:sp>
    </p:spTree>
    <p:extLst>
      <p:ext uri="{BB962C8B-B14F-4D97-AF65-F5344CB8AC3E}">
        <p14:creationId xmlns:p14="http://schemas.microsoft.com/office/powerpoint/2010/main" val="4132713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31FB5B-B022-4920-9AB1-A6A7B6607C00}"/>
              </a:ext>
            </a:extLst>
          </p:cNvPr>
          <p:cNvSpPr>
            <a:spLocks noGrp="1"/>
          </p:cNvSpPr>
          <p:nvPr>
            <p:ph type="title" idx="4294967295"/>
          </p:nvPr>
        </p:nvSpPr>
        <p:spPr>
          <a:xfrm>
            <a:off x="381000" y="-1143000"/>
            <a:ext cx="8229600" cy="1143000"/>
          </a:xfrm>
        </p:spPr>
        <p:txBody>
          <a:bodyPr/>
          <a:lstStyle/>
          <a:p>
            <a:r>
              <a:rPr lang="en-US" dirty="0"/>
              <a:t>Maslow’s Hierarchy of Needs</a:t>
            </a:r>
          </a:p>
        </p:txBody>
      </p:sp>
      <p:pic>
        <p:nvPicPr>
          <p:cNvPr id="3" name="Picture 2" descr="Diagram of Maslow's hierarchy showing needs from basic to self-actualization. &#10;&#10;">
            <a:extLst>
              <a:ext uri="{FF2B5EF4-FFF2-40B4-BE49-F238E27FC236}">
                <a16:creationId xmlns:a16="http://schemas.microsoft.com/office/drawing/2014/main" id="{1EBDD51E-CD83-4F17-BC64-510DD496FB97}"/>
              </a:ext>
            </a:extLst>
          </p:cNvPr>
          <p:cNvPicPr>
            <a:picLocks noChangeAspect="1"/>
          </p:cNvPicPr>
          <p:nvPr/>
        </p:nvPicPr>
        <p:blipFill>
          <a:blip r:embed="rId2"/>
          <a:stretch>
            <a:fillRect/>
          </a:stretch>
        </p:blipFill>
        <p:spPr>
          <a:xfrm>
            <a:off x="3352800" y="1450126"/>
            <a:ext cx="11658600" cy="7338782"/>
          </a:xfrm>
          <a:prstGeom prst="rect">
            <a:avLst/>
          </a:prstGeom>
        </p:spPr>
      </p:pic>
    </p:spTree>
    <p:extLst>
      <p:ext uri="{BB962C8B-B14F-4D97-AF65-F5344CB8AC3E}">
        <p14:creationId xmlns:p14="http://schemas.microsoft.com/office/powerpoint/2010/main" val="2273289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674C836-387B-4972-950E-A51DBE4EB652}"/>
              </a:ext>
            </a:extLst>
          </p:cNvPr>
          <p:cNvSpPr>
            <a:spLocks noGrp="1"/>
          </p:cNvSpPr>
          <p:nvPr>
            <p:ph type="title" idx="4294967295"/>
          </p:nvPr>
        </p:nvSpPr>
        <p:spPr>
          <a:xfrm>
            <a:off x="431706" y="-1143000"/>
            <a:ext cx="10160093" cy="1143000"/>
          </a:xfrm>
        </p:spPr>
        <p:txBody>
          <a:bodyPr vert="horz" lIns="91440" tIns="45720" rIns="91440" bIns="45720" rtlCol="0" anchor="b">
            <a:normAutofit/>
          </a:bodyPr>
          <a:lstStyle/>
          <a:p>
            <a:r>
              <a:rPr lang="en-US" dirty="0"/>
              <a:t>Contextual Factors of Audience Analysis</a:t>
            </a:r>
          </a:p>
        </p:txBody>
      </p:sp>
      <p:sp>
        <p:nvSpPr>
          <p:cNvPr id="6" name="TextBox 6"/>
          <p:cNvSpPr txBox="1"/>
          <p:nvPr/>
        </p:nvSpPr>
        <p:spPr>
          <a:xfrm>
            <a:off x="838200" y="3117304"/>
            <a:ext cx="7416614" cy="4052391"/>
          </a:xfrm>
          <a:prstGeom prst="rect">
            <a:avLst/>
          </a:prstGeom>
        </p:spPr>
        <p:txBody>
          <a:bodyPr wrap="square" lIns="0" tIns="0" rIns="0" bIns="0" rtlCol="0" anchor="t">
            <a:spAutoFit/>
          </a:bodyPr>
          <a:lstStyle/>
          <a:p>
            <a:pPr algn="ctr">
              <a:lnSpc>
                <a:spcPts val="7920"/>
              </a:lnSpc>
            </a:pPr>
            <a:r>
              <a:rPr lang="en-US" sz="7200" dirty="0">
                <a:solidFill>
                  <a:srgbClr val="3745F4"/>
                </a:solidFill>
                <a:latin typeface="Open Sauce SemiBold Bold"/>
              </a:rPr>
              <a:t>Contextual Factors of  </a:t>
            </a:r>
            <a:r>
              <a:rPr lang="en-US" sz="7200" dirty="0">
                <a:solidFill>
                  <a:srgbClr val="373636"/>
                </a:solidFill>
                <a:latin typeface="Open Sauce SemiBold Bold"/>
              </a:rPr>
              <a:t> Audience Analysis</a:t>
            </a:r>
          </a:p>
        </p:txBody>
      </p:sp>
      <p:sp>
        <p:nvSpPr>
          <p:cNvPr id="9" name="TextBox 8">
            <a:extLst>
              <a:ext uri="{FF2B5EF4-FFF2-40B4-BE49-F238E27FC236}">
                <a16:creationId xmlns:a16="http://schemas.microsoft.com/office/drawing/2014/main" id="{F226B8F7-3B34-4044-93B3-28ADEC8D41E1}"/>
              </a:ext>
            </a:extLst>
          </p:cNvPr>
          <p:cNvSpPr txBox="1"/>
          <p:nvPr/>
        </p:nvSpPr>
        <p:spPr>
          <a:xfrm>
            <a:off x="838200" y="9105900"/>
            <a:ext cx="9144000" cy="608372"/>
          </a:xfrm>
          <a:prstGeom prst="rect">
            <a:avLst/>
          </a:prstGeom>
          <a:noFill/>
        </p:spPr>
        <p:txBody>
          <a:bodyPr wrap="square">
            <a:spAutoFit/>
          </a:bodyPr>
          <a:lstStyle/>
          <a:p>
            <a:pPr marL="0" marR="0" lvl="0" indent="0" algn="l" defTabSz="914400" rtl="0" eaLnBrk="1" fontAlgn="auto" latinLnBrk="0" hangingPunct="1">
              <a:lnSpc>
                <a:spcPts val="4409"/>
              </a:lnSpc>
              <a:spcBef>
                <a:spcPts val="0"/>
              </a:spcBef>
              <a:spcAft>
                <a:spcPts val="0"/>
              </a:spcAft>
              <a:buClrTx/>
              <a:buSzTx/>
              <a:buFontTx/>
              <a:buNone/>
              <a:tabLst/>
              <a:defRPr/>
            </a:pPr>
            <a:r>
              <a:rPr lang="en-US" sz="3150" dirty="0">
                <a:solidFill>
                  <a:srgbClr val="000000"/>
                </a:solidFill>
                <a:latin typeface="Open Sauce"/>
              </a:rPr>
              <a:t>4</a:t>
            </a:r>
            <a:r>
              <a:rPr kumimoji="0" lang="en-US" sz="3150" b="0" i="0" u="none" strike="noStrike" kern="1200" cap="none" spc="0" normalizeH="0" baseline="0" noProof="0" dirty="0">
                <a:ln>
                  <a:noFill/>
                </a:ln>
                <a:solidFill>
                  <a:srgbClr val="000000"/>
                </a:solidFill>
                <a:effectLst/>
                <a:uLnTx/>
                <a:uFillTx/>
                <a:latin typeface="Open Sauce"/>
                <a:ea typeface="+mn-ea"/>
                <a:cs typeface="+mn-cs"/>
              </a:rPr>
              <a:t>.4</a:t>
            </a:r>
          </a:p>
        </p:txBody>
      </p:sp>
      <p:pic>
        <p:nvPicPr>
          <p:cNvPr id="4" name="Picture 4" descr="Graphic of person saying, &quot;Context is everything.&quot;"/>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375" r="2089"/>
          <a:stretch/>
        </p:blipFill>
        <p:spPr>
          <a:xfrm>
            <a:off x="8420438" y="2492347"/>
            <a:ext cx="8839200" cy="5046209"/>
          </a:xfrm>
          <a:prstGeom prst="rect">
            <a:avLst/>
          </a:prstGeom>
        </p:spPr>
      </p:pic>
      <p:sp>
        <p:nvSpPr>
          <p:cNvPr id="2" name="TextBox 1">
            <a:extLst>
              <a:ext uri="{FF2B5EF4-FFF2-40B4-BE49-F238E27FC236}">
                <a16:creationId xmlns:a16="http://schemas.microsoft.com/office/drawing/2014/main" id="{1773B7AB-DE2A-46E2-851D-E8FFA6437C99}"/>
              </a:ext>
            </a:extLst>
          </p:cNvPr>
          <p:cNvSpPr txBox="1"/>
          <p:nvPr/>
        </p:nvSpPr>
        <p:spPr>
          <a:xfrm>
            <a:off x="8468929" y="7173159"/>
            <a:ext cx="9144000" cy="230832"/>
          </a:xfrm>
          <a:prstGeom prst="rect">
            <a:avLst/>
          </a:prstGeom>
          <a:noFill/>
        </p:spPr>
        <p:txBody>
          <a:bodyPr wrap="square" rtlCol="0">
            <a:spAutoFit/>
          </a:bodyPr>
          <a:lstStyle/>
          <a:p>
            <a:r>
              <a:rPr lang="en-US" sz="900" dirty="0">
                <a:hlinkClick r:id="rId3" tooltip="https://www.duperrin.com/english/2013/12/13/context-means-social-collaboration/"/>
              </a:rPr>
              <a:t>This Photo</a:t>
            </a:r>
            <a:r>
              <a:rPr lang="en-US" sz="900" dirty="0"/>
              <a:t> by Unknown Author is licensed under </a:t>
            </a:r>
            <a:r>
              <a:rPr lang="en-US" sz="900" dirty="0">
                <a:hlinkClick r:id="rId4" tooltip="https://creativecommons.org/licenses/by-nc-sa/3.0/"/>
              </a:rPr>
              <a:t>CC BY-SA-NC</a:t>
            </a:r>
            <a:endParaRPr lang="en-US" sz="900" dirty="0"/>
          </a:p>
        </p:txBody>
      </p:sp>
    </p:spTree>
    <p:extLst>
      <p:ext uri="{BB962C8B-B14F-4D97-AF65-F5344CB8AC3E}">
        <p14:creationId xmlns:p14="http://schemas.microsoft.com/office/powerpoint/2010/main" val="27443907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Grp="1"/>
          </p:cNvSpPr>
          <p:nvPr>
            <p:ph type="title" idx="4294967295"/>
          </p:nvPr>
        </p:nvSpPr>
        <p:spPr>
          <a:xfrm>
            <a:off x="3504716" y="879603"/>
            <a:ext cx="11278567" cy="20261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792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3745F4"/>
                </a:solidFill>
                <a:effectLst/>
                <a:uLnTx/>
                <a:uFillTx/>
                <a:latin typeface="Open Sauce SemiBold Bold"/>
                <a:ea typeface="+mn-ea"/>
                <a:cs typeface="+mn-cs"/>
              </a:rPr>
              <a:t>Contextual Factors</a:t>
            </a:r>
            <a:br>
              <a:rPr kumimoji="0" lang="en-US" sz="7200" b="0" i="0" u="none" strike="noStrike" kern="1200" cap="none" spc="0" normalizeH="0" baseline="0" noProof="0" dirty="0">
                <a:ln>
                  <a:noFill/>
                </a:ln>
                <a:solidFill>
                  <a:srgbClr val="373636"/>
                </a:solidFill>
                <a:effectLst/>
                <a:uLnTx/>
                <a:uFillTx/>
                <a:latin typeface="Open Sauce SemiBold Bold"/>
                <a:ea typeface="+mn-ea"/>
                <a:cs typeface="+mn-cs"/>
              </a:rPr>
            </a:br>
            <a:r>
              <a:rPr kumimoji="0" lang="en-US" sz="7200" b="0" i="0" u="none" strike="noStrike" kern="1200" cap="none" spc="0" normalizeH="0" baseline="0" noProof="0" dirty="0">
                <a:ln>
                  <a:noFill/>
                </a:ln>
                <a:effectLst/>
                <a:uLnTx/>
                <a:uFillTx/>
                <a:latin typeface="Open Sauce SemiBold Bold"/>
                <a:ea typeface="+mn-ea"/>
                <a:cs typeface="+mn-cs"/>
              </a:rPr>
              <a:t>In Public Speaking</a:t>
            </a:r>
          </a:p>
        </p:txBody>
      </p:sp>
      <p:sp>
        <p:nvSpPr>
          <p:cNvPr id="5" name="AutoShape 5">
            <a:extLst>
              <a:ext uri="{C183D7F6-B498-43B3-948B-1728B52AA6E4}">
                <adec:decorative xmlns:adec="http://schemas.microsoft.com/office/drawing/2017/decorative" val="1"/>
              </a:ext>
            </a:extLst>
          </p:cNvPr>
          <p:cNvSpPr/>
          <p:nvPr/>
        </p:nvSpPr>
        <p:spPr>
          <a:xfrm>
            <a:off x="0" y="3983419"/>
            <a:ext cx="18288000" cy="9525"/>
          </a:xfrm>
          <a:prstGeom prst="rect">
            <a:avLst/>
          </a:prstGeom>
          <a:solidFill>
            <a:srgbClr val="373636"/>
          </a:solidFill>
        </p:spPr>
      </p:sp>
      <p:sp>
        <p:nvSpPr>
          <p:cNvPr id="6" name="AutoShape 6">
            <a:extLst>
              <a:ext uri="{C183D7F6-B498-43B3-948B-1728B52AA6E4}">
                <adec:decorative xmlns:adec="http://schemas.microsoft.com/office/drawing/2017/decorative" val="1"/>
              </a:ext>
            </a:extLst>
          </p:cNvPr>
          <p:cNvSpPr/>
          <p:nvPr/>
        </p:nvSpPr>
        <p:spPr>
          <a:xfrm>
            <a:off x="6772275" y="3992944"/>
            <a:ext cx="9525" cy="6294056"/>
          </a:xfrm>
          <a:prstGeom prst="rect">
            <a:avLst/>
          </a:prstGeom>
          <a:solidFill>
            <a:srgbClr val="373636"/>
          </a:solidFill>
        </p:spPr>
      </p:sp>
      <p:sp>
        <p:nvSpPr>
          <p:cNvPr id="7" name="AutoShape 7">
            <a:extLst>
              <a:ext uri="{C183D7F6-B498-43B3-948B-1728B52AA6E4}">
                <adec:decorative xmlns:adec="http://schemas.microsoft.com/office/drawing/2017/decorative" val="1"/>
              </a:ext>
            </a:extLst>
          </p:cNvPr>
          <p:cNvSpPr/>
          <p:nvPr/>
        </p:nvSpPr>
        <p:spPr>
          <a:xfrm>
            <a:off x="12525375" y="3992944"/>
            <a:ext cx="9525" cy="6294056"/>
          </a:xfrm>
          <a:prstGeom prst="rect">
            <a:avLst/>
          </a:prstGeom>
          <a:solidFill>
            <a:srgbClr val="373636"/>
          </a:solidFill>
        </p:spPr>
      </p:sp>
      <p:sp>
        <p:nvSpPr>
          <p:cNvPr id="8" name="AutoShape 8">
            <a:extLst>
              <a:ext uri="{C183D7F6-B498-43B3-948B-1728B52AA6E4}">
                <adec:decorative xmlns:adec="http://schemas.microsoft.com/office/drawing/2017/decorative" val="1"/>
              </a:ext>
            </a:extLst>
          </p:cNvPr>
          <p:cNvSpPr/>
          <p:nvPr/>
        </p:nvSpPr>
        <p:spPr>
          <a:xfrm>
            <a:off x="1019175" y="3992944"/>
            <a:ext cx="235064" cy="269687"/>
          </a:xfrm>
          <a:prstGeom prst="rect">
            <a:avLst/>
          </a:prstGeom>
          <a:solidFill>
            <a:srgbClr val="3745F4"/>
          </a:solidFill>
        </p:spPr>
      </p:sp>
      <p:sp>
        <p:nvSpPr>
          <p:cNvPr id="9" name="AutoShape 9">
            <a:extLst>
              <a:ext uri="{C183D7F6-B498-43B3-948B-1728B52AA6E4}">
                <adec:decorative xmlns:adec="http://schemas.microsoft.com/office/drawing/2017/decorative" val="1"/>
              </a:ext>
            </a:extLst>
          </p:cNvPr>
          <p:cNvSpPr/>
          <p:nvPr/>
        </p:nvSpPr>
        <p:spPr>
          <a:xfrm>
            <a:off x="6772275" y="3992944"/>
            <a:ext cx="235064" cy="269687"/>
          </a:xfrm>
          <a:prstGeom prst="rect">
            <a:avLst/>
          </a:prstGeom>
          <a:solidFill>
            <a:srgbClr val="3745F4"/>
          </a:solidFill>
        </p:spPr>
      </p:sp>
      <p:sp>
        <p:nvSpPr>
          <p:cNvPr id="10" name="AutoShape 10">
            <a:extLst>
              <a:ext uri="{C183D7F6-B498-43B3-948B-1728B52AA6E4}">
                <adec:decorative xmlns:adec="http://schemas.microsoft.com/office/drawing/2017/decorative" val="1"/>
              </a:ext>
            </a:extLst>
          </p:cNvPr>
          <p:cNvSpPr/>
          <p:nvPr/>
        </p:nvSpPr>
        <p:spPr>
          <a:xfrm>
            <a:off x="12534900" y="3992944"/>
            <a:ext cx="235064" cy="269687"/>
          </a:xfrm>
          <a:prstGeom prst="rect">
            <a:avLst/>
          </a:prstGeom>
          <a:solidFill>
            <a:srgbClr val="3745F4"/>
          </a:solidFill>
        </p:spPr>
      </p:sp>
      <p:sp>
        <p:nvSpPr>
          <p:cNvPr id="12" name="TextBox 12"/>
          <p:cNvSpPr txBox="1"/>
          <p:nvPr/>
        </p:nvSpPr>
        <p:spPr>
          <a:xfrm>
            <a:off x="1436379" y="5197186"/>
            <a:ext cx="5195320" cy="2051844"/>
          </a:xfrm>
          <a:prstGeom prst="rect">
            <a:avLst/>
          </a:prstGeom>
        </p:spPr>
        <p:txBody>
          <a:bodyPr lIns="0" tIns="0" rIns="0" bIns="0" rtlCol="0" anchor="t">
            <a:spAutoFit/>
          </a:bodyPr>
          <a:lstStyle/>
          <a:p>
            <a:pPr marL="777240" lvl="1" indent="-388620">
              <a:lnSpc>
                <a:spcPts val="3960"/>
              </a:lnSpc>
              <a:buFont typeface="Arial"/>
              <a:buChar char="•"/>
            </a:pPr>
            <a:r>
              <a:rPr lang="en-US" sz="3600" dirty="0">
                <a:solidFill>
                  <a:srgbClr val="373636"/>
                </a:solidFill>
                <a:latin typeface="Open Sauce"/>
              </a:rPr>
              <a:t>How much time</a:t>
            </a:r>
            <a:br>
              <a:rPr lang="en-US" sz="3600" dirty="0">
                <a:solidFill>
                  <a:srgbClr val="373636"/>
                </a:solidFill>
                <a:latin typeface="Open Sauce"/>
              </a:rPr>
            </a:br>
            <a:r>
              <a:rPr lang="en-US" sz="3600" dirty="0">
                <a:solidFill>
                  <a:srgbClr val="373636"/>
                </a:solidFill>
                <a:latin typeface="Open Sauce"/>
              </a:rPr>
              <a:t>do I have for </a:t>
            </a:r>
            <a:br>
              <a:rPr lang="en-US" sz="3600" dirty="0">
                <a:solidFill>
                  <a:srgbClr val="373636"/>
                </a:solidFill>
                <a:latin typeface="Open Sauce"/>
              </a:rPr>
            </a:br>
            <a:r>
              <a:rPr lang="en-US" sz="3600" dirty="0">
                <a:solidFill>
                  <a:srgbClr val="373636"/>
                </a:solidFill>
                <a:latin typeface="Open Sauce"/>
              </a:rPr>
              <a:t>this speech?</a:t>
            </a:r>
          </a:p>
          <a:p>
            <a:pPr>
              <a:lnSpc>
                <a:spcPts val="3960"/>
              </a:lnSpc>
            </a:pPr>
            <a:endParaRPr lang="en-US" sz="3600" dirty="0">
              <a:solidFill>
                <a:srgbClr val="373636"/>
              </a:solidFill>
              <a:latin typeface="Open Sauce"/>
            </a:endParaRPr>
          </a:p>
        </p:txBody>
      </p:sp>
      <p:sp>
        <p:nvSpPr>
          <p:cNvPr id="11" name="TextBox 11"/>
          <p:cNvSpPr txBox="1"/>
          <p:nvPr/>
        </p:nvSpPr>
        <p:spPr>
          <a:xfrm>
            <a:off x="7629527" y="5200650"/>
            <a:ext cx="4010022" cy="2372444"/>
          </a:xfrm>
          <a:prstGeom prst="rect">
            <a:avLst/>
          </a:prstGeom>
        </p:spPr>
        <p:txBody>
          <a:bodyPr wrap="square" lIns="0" tIns="0" rIns="0" bIns="0" rtlCol="0" anchor="t">
            <a:spAutoFit/>
          </a:bodyPr>
          <a:lstStyle/>
          <a:p>
            <a:pPr marL="571500" indent="-571500">
              <a:lnSpc>
                <a:spcPts val="3700"/>
              </a:lnSpc>
              <a:buFont typeface="Arial" panose="020B0604020202020204" pitchFamily="34" charset="0"/>
              <a:buChar char="•"/>
            </a:pPr>
            <a:r>
              <a:rPr lang="en-US" sz="3700" dirty="0">
                <a:solidFill>
                  <a:srgbClr val="373636"/>
                </a:solidFill>
                <a:latin typeface="Open Sauce"/>
              </a:rPr>
              <a:t>Why is the audience gathered and what are their expectations?</a:t>
            </a:r>
          </a:p>
        </p:txBody>
      </p:sp>
      <p:sp>
        <p:nvSpPr>
          <p:cNvPr id="13" name="TextBox 13"/>
          <p:cNvSpPr txBox="1"/>
          <p:nvPr/>
        </p:nvSpPr>
        <p:spPr>
          <a:xfrm>
            <a:off x="13146656" y="5200650"/>
            <a:ext cx="4549891" cy="2846933"/>
          </a:xfrm>
          <a:prstGeom prst="rect">
            <a:avLst/>
          </a:prstGeom>
        </p:spPr>
        <p:txBody>
          <a:bodyPr lIns="0" tIns="0" rIns="0" bIns="0" rtlCol="0" anchor="t">
            <a:spAutoFit/>
          </a:bodyPr>
          <a:lstStyle/>
          <a:p>
            <a:pPr marL="571500" indent="-571500">
              <a:lnSpc>
                <a:spcPts val="3700"/>
              </a:lnSpc>
              <a:buFont typeface="Arial" panose="020B0604020202020204" pitchFamily="34" charset="0"/>
              <a:buChar char="•"/>
            </a:pPr>
            <a:r>
              <a:rPr lang="en-US" sz="3700" dirty="0">
                <a:solidFill>
                  <a:srgbClr val="373636"/>
                </a:solidFill>
                <a:latin typeface="Open Sauce"/>
              </a:rPr>
              <a:t>What does the physical space look like (# of seats/audience members, set-up, etc.)</a:t>
            </a:r>
          </a:p>
        </p:txBody>
      </p:sp>
    </p:spTree>
    <p:extLst>
      <p:ext uri="{BB962C8B-B14F-4D97-AF65-F5344CB8AC3E}">
        <p14:creationId xmlns:p14="http://schemas.microsoft.com/office/powerpoint/2010/main" val="305429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5">
            <a:extLst>
              <a:ext uri="{C183D7F6-B498-43B3-948B-1728B52AA6E4}">
                <adec:decorative xmlns:adec="http://schemas.microsoft.com/office/drawing/2017/decorative" val="1"/>
              </a:ext>
            </a:extLst>
          </p:cNvPr>
          <p:cNvSpPr/>
          <p:nvPr/>
        </p:nvSpPr>
        <p:spPr>
          <a:xfrm>
            <a:off x="15803942" y="0"/>
            <a:ext cx="2474533" cy="2247527"/>
          </a:xfrm>
          <a:prstGeom prst="rect">
            <a:avLst/>
          </a:prstGeom>
          <a:solidFill>
            <a:srgbClr val="3745F4"/>
          </a:solidFill>
        </p:spPr>
      </p:sp>
      <p:sp>
        <p:nvSpPr>
          <p:cNvPr id="9" name="Title 8">
            <a:extLst>
              <a:ext uri="{FF2B5EF4-FFF2-40B4-BE49-F238E27FC236}">
                <a16:creationId xmlns:a16="http://schemas.microsoft.com/office/drawing/2014/main" id="{C869B466-8470-4C97-9876-E4D089C3B1C3}"/>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US" dirty="0"/>
              <a:t>Quote about Public Speaking</a:t>
            </a:r>
          </a:p>
        </p:txBody>
      </p:sp>
      <p:sp>
        <p:nvSpPr>
          <p:cNvPr id="6" name="TextBox 6"/>
          <p:cNvSpPr txBox="1"/>
          <p:nvPr/>
        </p:nvSpPr>
        <p:spPr>
          <a:xfrm>
            <a:off x="0" y="4463827"/>
            <a:ext cx="18288000" cy="686663"/>
          </a:xfrm>
          <a:prstGeom prst="rect">
            <a:avLst/>
          </a:prstGeom>
        </p:spPr>
        <p:txBody>
          <a:bodyPr wrap="square" lIns="0" tIns="0" rIns="0" bIns="0" rtlCol="0" anchor="t">
            <a:spAutoFit/>
          </a:bodyPr>
          <a:lstStyle/>
          <a:p>
            <a:pPr marL="0" marR="0" lvl="0" indent="0" algn="ctr" defTabSz="914400" rtl="0" eaLnBrk="1" fontAlgn="auto" latinLnBrk="0" hangingPunct="1">
              <a:lnSpc>
                <a:spcPts val="528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373636"/>
                </a:solidFill>
                <a:effectLst/>
                <a:uLnTx/>
                <a:uFillTx/>
                <a:latin typeface="Open Sauce SemiBold"/>
                <a:ea typeface="+mn-ea"/>
                <a:cs typeface="+mn-cs"/>
              </a:rPr>
              <a:t>Practice will make permanent, not perfect!</a:t>
            </a:r>
            <a:r>
              <a:rPr kumimoji="0" lang="en-US" sz="4800" b="0" i="0" u="none" strike="noStrike" kern="1200" cap="none" spc="0" normalizeH="0" baseline="0" noProof="0" dirty="0">
                <a:ln>
                  <a:noFill/>
                </a:ln>
                <a:solidFill>
                  <a:srgbClr val="373636"/>
                </a:solidFill>
                <a:effectLst/>
                <a:uLnTx/>
                <a:uFillTx/>
                <a:latin typeface="Open Sauce SemiBold"/>
                <a:ea typeface="+mn-ea"/>
                <a:cs typeface="+mn-cs"/>
              </a:rPr>
              <a:t> </a:t>
            </a:r>
          </a:p>
        </p:txBody>
      </p:sp>
    </p:spTree>
    <p:extLst>
      <p:ext uri="{BB962C8B-B14F-4D97-AF65-F5344CB8AC3E}">
        <p14:creationId xmlns:p14="http://schemas.microsoft.com/office/powerpoint/2010/main" val="42912758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674C836-387B-4972-950E-A51DBE4EB652}"/>
              </a:ext>
            </a:extLst>
          </p:cNvPr>
          <p:cNvSpPr>
            <a:spLocks noGrp="1"/>
          </p:cNvSpPr>
          <p:nvPr>
            <p:ph type="title" idx="4294967295"/>
          </p:nvPr>
        </p:nvSpPr>
        <p:spPr>
          <a:xfrm>
            <a:off x="457200" y="-1143000"/>
            <a:ext cx="8229600" cy="1143000"/>
          </a:xfrm>
        </p:spPr>
        <p:txBody>
          <a:bodyPr vert="horz" lIns="91440" tIns="45720" rIns="91440" bIns="45720" rtlCol="0" anchor="b">
            <a:normAutofit fontScale="90000"/>
          </a:bodyPr>
          <a:lstStyle/>
          <a:p>
            <a:r>
              <a:rPr lang="en-US" dirty="0"/>
              <a:t>Cultural Diversity in Public Speaking</a:t>
            </a:r>
          </a:p>
        </p:txBody>
      </p:sp>
      <p:sp>
        <p:nvSpPr>
          <p:cNvPr id="6" name="TextBox 6"/>
          <p:cNvSpPr txBox="1"/>
          <p:nvPr/>
        </p:nvSpPr>
        <p:spPr>
          <a:xfrm>
            <a:off x="875962" y="3117304"/>
            <a:ext cx="7416614" cy="4052391"/>
          </a:xfrm>
          <a:prstGeom prst="rect">
            <a:avLst/>
          </a:prstGeom>
        </p:spPr>
        <p:txBody>
          <a:bodyPr wrap="square" lIns="0" tIns="0" rIns="0" bIns="0" rtlCol="0" anchor="t">
            <a:spAutoFit/>
          </a:bodyPr>
          <a:lstStyle/>
          <a:p>
            <a:pPr algn="ctr">
              <a:lnSpc>
                <a:spcPts val="7920"/>
              </a:lnSpc>
            </a:pPr>
            <a:r>
              <a:rPr lang="en-US" sz="7200" dirty="0">
                <a:solidFill>
                  <a:srgbClr val="3745F4"/>
                </a:solidFill>
                <a:latin typeface="Open Sauce SemiBold Bold"/>
              </a:rPr>
              <a:t>Cultural Diversity </a:t>
            </a:r>
            <a:r>
              <a:rPr lang="en-US" sz="7200" dirty="0">
                <a:solidFill>
                  <a:srgbClr val="373636"/>
                </a:solidFill>
                <a:latin typeface="Open Sauce SemiBold Bold"/>
              </a:rPr>
              <a:t>in Public Speaking</a:t>
            </a:r>
          </a:p>
        </p:txBody>
      </p:sp>
      <p:sp>
        <p:nvSpPr>
          <p:cNvPr id="9" name="TextBox 8">
            <a:extLst>
              <a:ext uri="{FF2B5EF4-FFF2-40B4-BE49-F238E27FC236}">
                <a16:creationId xmlns:a16="http://schemas.microsoft.com/office/drawing/2014/main" id="{F226B8F7-3B34-4044-93B3-28ADEC8D41E1}"/>
              </a:ext>
            </a:extLst>
          </p:cNvPr>
          <p:cNvSpPr txBox="1"/>
          <p:nvPr/>
        </p:nvSpPr>
        <p:spPr>
          <a:xfrm>
            <a:off x="838200" y="9105900"/>
            <a:ext cx="9144000" cy="608372"/>
          </a:xfrm>
          <a:prstGeom prst="rect">
            <a:avLst/>
          </a:prstGeom>
          <a:noFill/>
        </p:spPr>
        <p:txBody>
          <a:bodyPr wrap="square">
            <a:spAutoFit/>
          </a:bodyPr>
          <a:lstStyle/>
          <a:p>
            <a:pPr marL="0" marR="0" lvl="0" indent="0" algn="l" defTabSz="914400" rtl="0" eaLnBrk="1" fontAlgn="auto" latinLnBrk="0" hangingPunct="1">
              <a:lnSpc>
                <a:spcPts val="4409"/>
              </a:lnSpc>
              <a:spcBef>
                <a:spcPts val="0"/>
              </a:spcBef>
              <a:spcAft>
                <a:spcPts val="0"/>
              </a:spcAft>
              <a:buClrTx/>
              <a:buSzTx/>
              <a:buFontTx/>
              <a:buNone/>
              <a:tabLst/>
              <a:defRPr/>
            </a:pPr>
            <a:r>
              <a:rPr lang="en-US" sz="3150" dirty="0">
                <a:solidFill>
                  <a:srgbClr val="000000"/>
                </a:solidFill>
                <a:latin typeface="Open Sauce"/>
              </a:rPr>
              <a:t>4</a:t>
            </a:r>
            <a:r>
              <a:rPr kumimoji="0" lang="en-US" sz="3150" b="0" i="0" u="none" strike="noStrike" kern="1200" cap="none" spc="0" normalizeH="0" baseline="0" noProof="0" dirty="0">
                <a:ln>
                  <a:noFill/>
                </a:ln>
                <a:solidFill>
                  <a:srgbClr val="000000"/>
                </a:solidFill>
                <a:effectLst/>
                <a:uLnTx/>
                <a:uFillTx/>
                <a:latin typeface="Open Sauce"/>
                <a:ea typeface="+mn-ea"/>
                <a:cs typeface="+mn-cs"/>
              </a:rPr>
              <a:t>.3</a:t>
            </a:r>
          </a:p>
        </p:txBody>
      </p:sp>
      <p:pic>
        <p:nvPicPr>
          <p:cNvPr id="4" name="Picture 4" descr="Tree with hands lifted upwards; leaves are hands of various colors"/>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6531" r="6531"/>
          <a:stretch/>
        </p:blipFill>
        <p:spPr>
          <a:xfrm>
            <a:off x="8268038" y="1506895"/>
            <a:ext cx="9144000" cy="5916245"/>
          </a:xfrm>
          <a:prstGeom prst="rect">
            <a:avLst/>
          </a:prstGeom>
        </p:spPr>
      </p:pic>
      <p:sp>
        <p:nvSpPr>
          <p:cNvPr id="2" name="TextBox 1">
            <a:extLst>
              <a:ext uri="{FF2B5EF4-FFF2-40B4-BE49-F238E27FC236}">
                <a16:creationId xmlns:a16="http://schemas.microsoft.com/office/drawing/2014/main" id="{47C85181-4235-433E-889E-E2D5762B3755}"/>
              </a:ext>
            </a:extLst>
          </p:cNvPr>
          <p:cNvSpPr txBox="1"/>
          <p:nvPr/>
        </p:nvSpPr>
        <p:spPr>
          <a:xfrm>
            <a:off x="8268038" y="7423140"/>
            <a:ext cx="9144000" cy="230832"/>
          </a:xfrm>
          <a:prstGeom prst="rect">
            <a:avLst/>
          </a:prstGeom>
          <a:noFill/>
        </p:spPr>
        <p:txBody>
          <a:bodyPr wrap="square" rtlCol="0">
            <a:spAutoFit/>
          </a:bodyPr>
          <a:lstStyle/>
          <a:p>
            <a:r>
              <a:rPr lang="en-US" sz="900">
                <a:hlinkClick r:id="rId3" tooltip="https://www.peoplematters.in/article/culture/why-defining-an-organizational-culture-is-a-must-16575"/>
              </a:rPr>
              <a:t>This Photo</a:t>
            </a:r>
            <a:r>
              <a:rPr lang="en-US" sz="900"/>
              <a:t> by Unknown Author is licensed under </a:t>
            </a:r>
            <a:r>
              <a:rPr lang="en-US" sz="900">
                <a:hlinkClick r:id="rId4" tooltip="https://creativecommons.org/licenses/by-nc-sa/3.0/"/>
              </a:rPr>
              <a:t>CC BY-SA-NC</a:t>
            </a:r>
            <a:endParaRPr lang="en-US" sz="900"/>
          </a:p>
        </p:txBody>
      </p:sp>
    </p:spTree>
    <p:extLst>
      <p:ext uri="{BB962C8B-B14F-4D97-AF65-F5344CB8AC3E}">
        <p14:creationId xmlns:p14="http://schemas.microsoft.com/office/powerpoint/2010/main" val="25548934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a:extLst>
              <a:ext uri="{C183D7F6-B498-43B3-948B-1728B52AA6E4}">
                <adec:decorative xmlns:adec="http://schemas.microsoft.com/office/drawing/2017/decorative" val="1"/>
              </a:ext>
            </a:extLst>
          </p:cNvPr>
          <p:cNvSpPr/>
          <p:nvPr/>
        </p:nvSpPr>
        <p:spPr>
          <a:xfrm>
            <a:off x="9878222" y="-352954"/>
            <a:ext cx="9525" cy="10992908"/>
          </a:xfrm>
          <a:prstGeom prst="rect">
            <a:avLst/>
          </a:prstGeom>
          <a:solidFill>
            <a:srgbClr val="373636"/>
          </a:solidFill>
        </p:spPr>
      </p:sp>
      <p:sp>
        <p:nvSpPr>
          <p:cNvPr id="11" name="TextBox 11"/>
          <p:cNvSpPr txBox="1">
            <a:spLocks noGrp="1"/>
          </p:cNvSpPr>
          <p:nvPr>
            <p:ph type="title" idx="4294967295"/>
          </p:nvPr>
        </p:nvSpPr>
        <p:spPr>
          <a:xfrm>
            <a:off x="1716849" y="3529857"/>
            <a:ext cx="6687562" cy="323165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6344"/>
              </a:lnSpc>
              <a:spcBef>
                <a:spcPct val="0"/>
              </a:spcBef>
              <a:spcAft>
                <a:spcPts val="0"/>
              </a:spcAft>
              <a:buClrTx/>
              <a:buSzTx/>
              <a:buFontTx/>
              <a:buNone/>
              <a:tabLst/>
              <a:defRPr/>
            </a:pPr>
            <a:r>
              <a:rPr kumimoji="0" lang="en-US" sz="5767" b="0" i="0" u="none" strike="noStrike" kern="1200" cap="none" spc="0" normalizeH="0" baseline="0" noProof="0" dirty="0">
                <a:ln>
                  <a:noFill/>
                </a:ln>
                <a:solidFill>
                  <a:srgbClr val="3745F4"/>
                </a:solidFill>
                <a:effectLst/>
                <a:uLnTx/>
                <a:uFillTx/>
                <a:latin typeface="Open Sauce SemiBold Bold"/>
                <a:ea typeface="+mn-ea"/>
                <a:cs typeface="+mn-cs"/>
              </a:rPr>
              <a:t>Benefits and Challenges</a:t>
            </a:r>
            <a:br>
              <a:rPr kumimoji="0" lang="en-US" sz="5767" b="0" i="0" u="none" strike="noStrike" kern="1200" cap="none" spc="0" normalizeH="0" baseline="0" noProof="0" dirty="0">
                <a:ln>
                  <a:noFill/>
                </a:ln>
                <a:solidFill>
                  <a:srgbClr val="3745F4"/>
                </a:solidFill>
                <a:effectLst/>
                <a:uLnTx/>
                <a:uFillTx/>
                <a:latin typeface="Open Sauce SemiBold Bold"/>
                <a:ea typeface="+mn-ea"/>
                <a:cs typeface="+mn-cs"/>
              </a:rPr>
            </a:br>
            <a:r>
              <a:rPr kumimoji="0" lang="en-US" sz="5767" b="0" i="0" u="none" strike="noStrike" kern="1200" cap="none" spc="0" normalizeH="0" baseline="0" noProof="0" dirty="0">
                <a:ln>
                  <a:noFill/>
                </a:ln>
                <a:effectLst/>
                <a:uLnTx/>
                <a:uFillTx/>
                <a:latin typeface="Open Sauce SemiBold Bold"/>
                <a:ea typeface="+mn-ea"/>
                <a:cs typeface="+mn-cs"/>
              </a:rPr>
              <a:t>of Considering Cultural Diversity</a:t>
            </a:r>
          </a:p>
        </p:txBody>
      </p:sp>
      <p:sp>
        <p:nvSpPr>
          <p:cNvPr id="8" name="TextBox 8"/>
          <p:cNvSpPr txBox="1"/>
          <p:nvPr/>
        </p:nvSpPr>
        <p:spPr>
          <a:xfrm>
            <a:off x="10823762" y="1063896"/>
            <a:ext cx="6515375" cy="7936724"/>
          </a:xfrm>
          <a:prstGeom prst="rect">
            <a:avLst/>
          </a:prstGeom>
        </p:spPr>
        <p:txBody>
          <a:bodyPr wrap="square" lIns="0" tIns="0" rIns="0" bIns="0" rtlCol="0" anchor="t">
            <a:spAutoFit/>
          </a:bodyPr>
          <a:lstStyle/>
          <a:p>
            <a:pPr marL="647700" marR="0" lvl="1" indent="-323850" algn="l" defTabSz="914400" rtl="0" eaLnBrk="1" fontAlgn="auto" latinLnBrk="0" hangingPunct="1">
              <a:lnSpc>
                <a:spcPts val="4800"/>
              </a:lnSpc>
              <a:spcBef>
                <a:spcPts val="0"/>
              </a:spcBef>
              <a:spcAft>
                <a:spcPts val="0"/>
              </a:spcAft>
              <a:buClrTx/>
              <a:buSzTx/>
              <a:buFont typeface="Arial"/>
              <a:buChar char="•"/>
              <a:tabLst/>
              <a:defRPr/>
            </a:pPr>
            <a:r>
              <a:rPr kumimoji="0" lang="en-US" sz="3000" b="0" i="0" u="none" strike="noStrike" kern="1200" cap="none" spc="0" normalizeH="0" baseline="0" noProof="0" dirty="0">
                <a:ln>
                  <a:noFill/>
                </a:ln>
                <a:solidFill>
                  <a:srgbClr val="373636"/>
                </a:solidFill>
                <a:effectLst/>
                <a:uLnTx/>
                <a:uFillTx/>
                <a:latin typeface="Open Sauce"/>
                <a:ea typeface="+mn-ea"/>
                <a:cs typeface="+mn-cs"/>
              </a:rPr>
              <a:t>Will help if speaker has been exposed to different groups.</a:t>
            </a:r>
          </a:p>
          <a:p>
            <a:pPr marL="647700" marR="0" lvl="1" indent="-323850" algn="l" defTabSz="914400" rtl="0" eaLnBrk="1" fontAlgn="auto" latinLnBrk="0" hangingPunct="1">
              <a:lnSpc>
                <a:spcPts val="4800"/>
              </a:lnSpc>
              <a:spcBef>
                <a:spcPts val="0"/>
              </a:spcBef>
              <a:spcAft>
                <a:spcPts val="0"/>
              </a:spcAft>
              <a:buClrTx/>
              <a:buSzTx/>
              <a:buFont typeface="Arial"/>
              <a:buChar char="•"/>
              <a:tabLst/>
              <a:defRPr/>
            </a:pPr>
            <a:r>
              <a:rPr lang="en-US" sz="3000" dirty="0">
                <a:solidFill>
                  <a:srgbClr val="373636"/>
                </a:solidFill>
                <a:latin typeface="Open Sauce"/>
              </a:rPr>
              <a:t>Diversity of thought is often more important than surface differences.</a:t>
            </a:r>
          </a:p>
          <a:p>
            <a:pPr marL="647700" marR="0" lvl="1" indent="-323850" algn="l" defTabSz="914400" rtl="0" eaLnBrk="1" fontAlgn="auto" latinLnBrk="0" hangingPunct="1">
              <a:lnSpc>
                <a:spcPts val="4800"/>
              </a:lnSpc>
              <a:spcBef>
                <a:spcPts val="0"/>
              </a:spcBef>
              <a:spcAft>
                <a:spcPts val="0"/>
              </a:spcAft>
              <a:buClrTx/>
              <a:buSzTx/>
              <a:buFont typeface="Arial"/>
              <a:buChar char="•"/>
              <a:tabLst/>
              <a:defRPr/>
            </a:pPr>
            <a:r>
              <a:rPr kumimoji="0" lang="en-US" sz="3000" b="0" i="0" u="none" strike="noStrike" kern="1200" cap="none" spc="0" normalizeH="0" baseline="0" noProof="0" dirty="0">
                <a:ln>
                  <a:noFill/>
                </a:ln>
                <a:solidFill>
                  <a:srgbClr val="373636"/>
                </a:solidFill>
                <a:effectLst/>
                <a:uLnTx/>
                <a:uFillTx/>
                <a:latin typeface="Open Sauce"/>
                <a:ea typeface="+mn-ea"/>
                <a:cs typeface="+mn-cs"/>
              </a:rPr>
              <a:t>The more </a:t>
            </a:r>
            <a:r>
              <a:rPr lang="en-US" sz="3000" dirty="0">
                <a:solidFill>
                  <a:srgbClr val="373636"/>
                </a:solidFill>
                <a:latin typeface="Open Sauce"/>
              </a:rPr>
              <a:t>diverse the audience, the more challenging it will be to accommodate different perspectives. </a:t>
            </a:r>
          </a:p>
          <a:p>
            <a:pPr marL="647700" marR="0" lvl="1" indent="-323850" algn="l" defTabSz="914400" rtl="0" eaLnBrk="1" fontAlgn="auto" latinLnBrk="0" hangingPunct="1">
              <a:lnSpc>
                <a:spcPts val="4800"/>
              </a:lnSpc>
              <a:spcBef>
                <a:spcPts val="0"/>
              </a:spcBef>
              <a:spcAft>
                <a:spcPts val="0"/>
              </a:spcAft>
              <a:buClrTx/>
              <a:buSzTx/>
              <a:buFont typeface="Arial"/>
              <a:buChar char="•"/>
              <a:tabLst/>
              <a:defRPr/>
            </a:pPr>
            <a:r>
              <a:rPr kumimoji="0" lang="en-US" sz="3000" b="0" i="0" u="none" strike="noStrike" kern="1200" cap="none" spc="0" normalizeH="0" baseline="0" noProof="0" dirty="0">
                <a:ln>
                  <a:noFill/>
                </a:ln>
                <a:solidFill>
                  <a:srgbClr val="373636"/>
                </a:solidFill>
                <a:effectLst/>
                <a:uLnTx/>
                <a:uFillTx/>
                <a:latin typeface="Open Sauce"/>
                <a:ea typeface="+mn-ea"/>
                <a:cs typeface="+mn-cs"/>
              </a:rPr>
              <a:t>The more we study cultures, the more sensitive we become but no one can know every culture well. </a:t>
            </a:r>
          </a:p>
        </p:txBody>
      </p:sp>
      <p:pic>
        <p:nvPicPr>
          <p:cNvPr id="2" name="Picture 1">
            <a:extLst>
              <a:ext uri="{FF2B5EF4-FFF2-40B4-BE49-F238E27FC236}">
                <a16:creationId xmlns:a16="http://schemas.microsoft.com/office/drawing/2014/main" id="{B5EF0CD1-A4BA-42B4-9C30-3F43E2B9170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637409" y="3258561"/>
            <a:ext cx="481626" cy="5425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a:extLst>
              <a:ext uri="{C183D7F6-B498-43B3-948B-1728B52AA6E4}">
                <adec:decorative xmlns:adec="http://schemas.microsoft.com/office/drawing/2017/decorative" val="1"/>
              </a:ext>
            </a:extLst>
          </p:cNvPr>
          <p:cNvSpPr/>
          <p:nvPr/>
        </p:nvSpPr>
        <p:spPr>
          <a:xfrm>
            <a:off x="8915400" y="-288200"/>
            <a:ext cx="9525" cy="10992908"/>
          </a:xfrm>
          <a:prstGeom prst="rect">
            <a:avLst/>
          </a:prstGeom>
          <a:solidFill>
            <a:srgbClr val="373636"/>
          </a:solidFill>
          <a:ln>
            <a:solidFill>
              <a:srgbClr val="3745F4"/>
            </a:solidFill>
          </a:ln>
        </p:spPr>
      </p:sp>
      <p:sp>
        <p:nvSpPr>
          <p:cNvPr id="6" name="TextBox 6"/>
          <p:cNvSpPr txBox="1">
            <a:spLocks noGrp="1"/>
          </p:cNvSpPr>
          <p:nvPr>
            <p:ph type="title" idx="4294967295"/>
          </p:nvPr>
        </p:nvSpPr>
        <p:spPr>
          <a:xfrm>
            <a:off x="2599795" y="3943374"/>
            <a:ext cx="6434941" cy="234310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936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373636"/>
                </a:solidFill>
                <a:effectLst/>
                <a:uLnTx/>
                <a:uFillTx/>
                <a:latin typeface="Open Sauce SemiBold Bold"/>
                <a:ea typeface="+mn-ea"/>
                <a:cs typeface="+mn-cs"/>
              </a:rPr>
              <a:t>Chapter  4 </a:t>
            </a:r>
            <a:r>
              <a:rPr kumimoji="0" lang="en-US" sz="7200" b="0" i="0" u="none" strike="noStrike" kern="1200" cap="none" spc="0" normalizeH="0" baseline="0" noProof="0" dirty="0">
                <a:ln>
                  <a:noFill/>
                </a:ln>
                <a:solidFill>
                  <a:srgbClr val="3745F4"/>
                </a:solidFill>
                <a:effectLst/>
                <a:uLnTx/>
                <a:uFillTx/>
                <a:latin typeface="Open Sauce SemiBold Bold"/>
                <a:ea typeface="+mn-ea"/>
                <a:cs typeface="+mn-cs"/>
              </a:rPr>
              <a:t>Overview</a:t>
            </a:r>
          </a:p>
        </p:txBody>
      </p:sp>
      <p:sp>
        <p:nvSpPr>
          <p:cNvPr id="7" name="TextBox 7"/>
          <p:cNvSpPr txBox="1"/>
          <p:nvPr/>
        </p:nvSpPr>
        <p:spPr>
          <a:xfrm>
            <a:off x="9753600" y="2898549"/>
            <a:ext cx="7687026" cy="4432752"/>
          </a:xfrm>
          <a:prstGeom prst="rect">
            <a:avLst/>
          </a:prstGeom>
        </p:spPr>
        <p:txBody>
          <a:bodyPr wrap="square" lIns="0" tIns="0" rIns="0" bIns="0" rtlCol="0" anchor="t">
            <a:spAutoFit/>
          </a:bodyPr>
          <a:lstStyle/>
          <a:p>
            <a:pPr>
              <a:lnSpc>
                <a:spcPts val="4969"/>
              </a:lnSpc>
            </a:pPr>
            <a:r>
              <a:rPr lang="en-US" sz="3549" dirty="0">
                <a:solidFill>
                  <a:srgbClr val="000000"/>
                </a:solidFill>
                <a:latin typeface="Open Sauce Bold"/>
              </a:rPr>
              <a:t>4.1</a:t>
            </a:r>
            <a:r>
              <a:rPr lang="en-US" sz="3549" dirty="0">
                <a:solidFill>
                  <a:srgbClr val="000000"/>
                </a:solidFill>
                <a:latin typeface="Open Sauce"/>
              </a:rPr>
              <a:t> The Importance of Audience Analysis</a:t>
            </a:r>
          </a:p>
          <a:p>
            <a:pPr>
              <a:lnSpc>
                <a:spcPts val="4969"/>
              </a:lnSpc>
            </a:pPr>
            <a:r>
              <a:rPr lang="en-US" sz="3549" dirty="0">
                <a:solidFill>
                  <a:srgbClr val="000000"/>
                </a:solidFill>
                <a:latin typeface="Open Sauce Bold"/>
              </a:rPr>
              <a:t>4.2</a:t>
            </a:r>
            <a:r>
              <a:rPr lang="en-US" sz="3549" dirty="0">
                <a:solidFill>
                  <a:srgbClr val="000000"/>
                </a:solidFill>
                <a:latin typeface="Open Sauce"/>
              </a:rPr>
              <a:t> Demographic Characteristics</a:t>
            </a:r>
          </a:p>
          <a:p>
            <a:pPr>
              <a:lnSpc>
                <a:spcPts val="4969"/>
              </a:lnSpc>
            </a:pPr>
            <a:r>
              <a:rPr lang="en-US" sz="3549" dirty="0">
                <a:solidFill>
                  <a:srgbClr val="000000"/>
                </a:solidFill>
                <a:latin typeface="Open Sauce Bold"/>
              </a:rPr>
              <a:t>4.3 </a:t>
            </a:r>
            <a:r>
              <a:rPr lang="en-US" sz="3549" dirty="0">
                <a:solidFill>
                  <a:srgbClr val="000000"/>
                </a:solidFill>
                <a:latin typeface="Open Sauce"/>
              </a:rPr>
              <a:t>Psychographic Characteristics</a:t>
            </a:r>
            <a:endParaRPr lang="en-US" sz="3549" b="1" dirty="0">
              <a:solidFill>
                <a:srgbClr val="000000"/>
              </a:solidFill>
              <a:latin typeface="Open Sauce"/>
            </a:endParaRPr>
          </a:p>
          <a:p>
            <a:pPr>
              <a:lnSpc>
                <a:spcPts val="4969"/>
              </a:lnSpc>
            </a:pPr>
            <a:r>
              <a:rPr lang="en-US" sz="3549" dirty="0">
                <a:solidFill>
                  <a:srgbClr val="000000"/>
                </a:solidFill>
                <a:latin typeface="Open Sauce Bold"/>
              </a:rPr>
              <a:t>4.4</a:t>
            </a:r>
            <a:r>
              <a:rPr lang="en-US" sz="3549" dirty="0">
                <a:solidFill>
                  <a:srgbClr val="000000"/>
                </a:solidFill>
                <a:latin typeface="Open Sauce"/>
              </a:rPr>
              <a:t> Contextual Factors</a:t>
            </a:r>
          </a:p>
          <a:p>
            <a:pPr>
              <a:lnSpc>
                <a:spcPts val="4969"/>
              </a:lnSpc>
            </a:pPr>
            <a:r>
              <a:rPr lang="en-US" sz="3549" dirty="0">
                <a:solidFill>
                  <a:srgbClr val="000000"/>
                </a:solidFill>
                <a:latin typeface="Open Sauce Bold"/>
              </a:rPr>
              <a:t>4.5</a:t>
            </a:r>
            <a:r>
              <a:rPr lang="en-US" sz="3549" dirty="0">
                <a:solidFill>
                  <a:srgbClr val="000000"/>
                </a:solidFill>
                <a:latin typeface="Open Sauce"/>
              </a:rPr>
              <a:t> Cultural Diversity and Public Speaking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a:extLst>
              <a:ext uri="{C183D7F6-B498-43B3-948B-1728B52AA6E4}">
                <adec:decorative xmlns:adec="http://schemas.microsoft.com/office/drawing/2017/decorative" val="1"/>
              </a:ext>
            </a:extLst>
          </p:cNvPr>
          <p:cNvSpPr/>
          <p:nvPr/>
        </p:nvSpPr>
        <p:spPr>
          <a:xfrm>
            <a:off x="9878222" y="-352954"/>
            <a:ext cx="9525" cy="10992908"/>
          </a:xfrm>
          <a:prstGeom prst="rect">
            <a:avLst/>
          </a:prstGeom>
          <a:solidFill>
            <a:srgbClr val="373636"/>
          </a:solidFill>
        </p:spPr>
      </p:sp>
      <p:sp>
        <p:nvSpPr>
          <p:cNvPr id="11" name="TextBox 11"/>
          <p:cNvSpPr txBox="1">
            <a:spLocks noGrp="1"/>
          </p:cNvSpPr>
          <p:nvPr>
            <p:ph type="title" idx="4294967295"/>
          </p:nvPr>
        </p:nvSpPr>
        <p:spPr>
          <a:xfrm>
            <a:off x="1716849" y="3529857"/>
            <a:ext cx="6687562" cy="161582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6344"/>
              </a:lnSpc>
              <a:spcBef>
                <a:spcPct val="0"/>
              </a:spcBef>
              <a:spcAft>
                <a:spcPts val="0"/>
              </a:spcAft>
              <a:buClrTx/>
              <a:buSzTx/>
              <a:buFontTx/>
              <a:buNone/>
              <a:tabLst/>
              <a:defRPr/>
            </a:pPr>
            <a:r>
              <a:rPr kumimoji="0" lang="en-US" sz="5767" b="0" i="0" u="none" strike="noStrike" kern="1200" cap="none" spc="0" normalizeH="0" baseline="0" noProof="0" dirty="0">
                <a:ln>
                  <a:noFill/>
                </a:ln>
                <a:solidFill>
                  <a:srgbClr val="3745F4"/>
                </a:solidFill>
                <a:effectLst/>
                <a:uLnTx/>
                <a:uFillTx/>
                <a:latin typeface="Open Sauce SemiBold Bold"/>
                <a:ea typeface="+mn-ea"/>
                <a:cs typeface="+mn-cs"/>
              </a:rPr>
              <a:t>Categorizing</a:t>
            </a:r>
            <a:br>
              <a:rPr kumimoji="0" lang="en-US" sz="5767" b="0" i="0" u="none" strike="noStrike" kern="1200" cap="none" spc="0" normalizeH="0" baseline="0" noProof="0" dirty="0">
                <a:ln>
                  <a:noFill/>
                </a:ln>
                <a:solidFill>
                  <a:srgbClr val="3745F4"/>
                </a:solidFill>
                <a:effectLst/>
                <a:uLnTx/>
                <a:uFillTx/>
                <a:latin typeface="Open Sauce SemiBold Bold"/>
                <a:ea typeface="+mn-ea"/>
                <a:cs typeface="+mn-cs"/>
              </a:rPr>
            </a:br>
            <a:r>
              <a:rPr kumimoji="0" lang="en-US" sz="5767" b="0" i="0" u="none" strike="noStrike" kern="1200" cap="none" spc="0" normalizeH="0" baseline="0" noProof="0" dirty="0">
                <a:ln>
                  <a:noFill/>
                </a:ln>
                <a:effectLst/>
                <a:uLnTx/>
                <a:uFillTx/>
                <a:latin typeface="Open Sauce SemiBold Bold"/>
                <a:ea typeface="+mn-ea"/>
                <a:cs typeface="+mn-cs"/>
              </a:rPr>
              <a:t>Cultures (1)</a:t>
            </a:r>
          </a:p>
        </p:txBody>
      </p:sp>
      <p:sp>
        <p:nvSpPr>
          <p:cNvPr id="15" name="TextBox 15"/>
          <p:cNvSpPr txBox="1"/>
          <p:nvPr/>
        </p:nvSpPr>
        <p:spPr>
          <a:xfrm>
            <a:off x="11010625" y="6230436"/>
            <a:ext cx="6141650" cy="2396746"/>
          </a:xfrm>
          <a:prstGeom prst="rect">
            <a:avLst/>
          </a:prstGeom>
        </p:spPr>
        <p:txBody>
          <a:bodyPr lIns="0" tIns="0" rIns="0" bIns="0" rtlCol="0" anchor="t">
            <a:spAutoFit/>
          </a:bodyPr>
          <a:lstStyle/>
          <a:p>
            <a:pPr marL="0" marR="0" lvl="0" indent="0" algn="l" defTabSz="914400" rtl="0" eaLnBrk="1" fontAlgn="auto" latinLnBrk="0" hangingPunct="1">
              <a:lnSpc>
                <a:spcPts val="48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73636"/>
                </a:solidFill>
                <a:effectLst/>
                <a:uLnTx/>
                <a:uFillTx/>
                <a:latin typeface="Open Sauce Bold"/>
                <a:ea typeface="+mn-ea"/>
                <a:cs typeface="+mn-cs"/>
              </a:rPr>
              <a:t>Individualistic</a:t>
            </a:r>
          </a:p>
          <a:p>
            <a:pPr marL="647700" marR="0" lvl="1" indent="-323850" algn="l" defTabSz="914400" rtl="0" eaLnBrk="1" fontAlgn="auto" latinLnBrk="0" hangingPunct="1">
              <a:lnSpc>
                <a:spcPts val="4800"/>
              </a:lnSpc>
              <a:spcBef>
                <a:spcPts val="0"/>
              </a:spcBef>
              <a:spcAft>
                <a:spcPts val="0"/>
              </a:spcAft>
              <a:buClrTx/>
              <a:buSzTx/>
              <a:buFont typeface="Arial"/>
              <a:buChar char="•"/>
              <a:tabLst/>
              <a:defRPr/>
            </a:pPr>
            <a:r>
              <a:rPr lang="en-US" sz="3000" dirty="0">
                <a:solidFill>
                  <a:srgbClr val="373636"/>
                </a:solidFill>
                <a:latin typeface="Open Sauce"/>
              </a:rPr>
              <a:t>Emphasis is placed on the individual</a:t>
            </a:r>
            <a:endParaRPr kumimoji="0" lang="en-US" sz="3000" b="0" i="0" u="none" strike="noStrike" kern="1200" cap="none" spc="0" normalizeH="0" baseline="0" noProof="0" dirty="0">
              <a:ln>
                <a:noFill/>
              </a:ln>
              <a:solidFill>
                <a:srgbClr val="373636"/>
              </a:solidFill>
              <a:effectLst/>
              <a:uLnTx/>
              <a:uFillTx/>
              <a:latin typeface="Open Sauce"/>
              <a:ea typeface="+mn-ea"/>
              <a:cs typeface="+mn-cs"/>
            </a:endParaRPr>
          </a:p>
          <a:p>
            <a:pPr marL="0" marR="0" lvl="0" indent="0" algn="l" defTabSz="914400" rtl="0" eaLnBrk="1" fontAlgn="auto" latinLnBrk="0" hangingPunct="1">
              <a:lnSpc>
                <a:spcPts val="48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373636"/>
              </a:solidFill>
              <a:effectLst/>
              <a:uLnTx/>
              <a:uFillTx/>
              <a:latin typeface="Open Sauce"/>
              <a:ea typeface="+mn-ea"/>
              <a:cs typeface="+mn-cs"/>
            </a:endParaRPr>
          </a:p>
        </p:txBody>
      </p:sp>
      <p:pic>
        <p:nvPicPr>
          <p:cNvPr id="2" name="Picture 1">
            <a:extLst>
              <a:ext uri="{FF2B5EF4-FFF2-40B4-BE49-F238E27FC236}">
                <a16:creationId xmlns:a16="http://schemas.microsoft.com/office/drawing/2014/main" id="{B5EF0CD1-A4BA-42B4-9C30-3F43E2B9170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637409" y="3258561"/>
            <a:ext cx="481626" cy="542591"/>
          </a:xfrm>
          <a:prstGeom prst="rect">
            <a:avLst/>
          </a:prstGeom>
        </p:spPr>
      </p:pic>
      <p:sp>
        <p:nvSpPr>
          <p:cNvPr id="17" name="Rectangle 16">
            <a:extLst>
              <a:ext uri="{FF2B5EF4-FFF2-40B4-BE49-F238E27FC236}">
                <a16:creationId xmlns:a16="http://schemas.microsoft.com/office/drawing/2014/main" id="{E65ACF6E-695B-4919-9EDA-2FE27D3A3BFD}"/>
              </a:ext>
              <a:ext uri="{C183D7F6-B498-43B3-948B-1728B52AA6E4}">
                <adec:decorative xmlns:adec="http://schemas.microsoft.com/office/drawing/2017/decorative" val="1"/>
              </a:ext>
            </a:extLst>
          </p:cNvPr>
          <p:cNvSpPr/>
          <p:nvPr/>
        </p:nvSpPr>
        <p:spPr>
          <a:xfrm>
            <a:off x="9637409" y="7168830"/>
            <a:ext cx="457200" cy="519957"/>
          </a:xfrm>
          <a:prstGeom prst="rect">
            <a:avLst/>
          </a:prstGeom>
          <a:solidFill>
            <a:srgbClr val="3745F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15">
            <a:extLst>
              <a:ext uri="{FF2B5EF4-FFF2-40B4-BE49-F238E27FC236}">
                <a16:creationId xmlns:a16="http://schemas.microsoft.com/office/drawing/2014/main" id="{88BE9CC5-2514-4072-8F70-451197D09A98}"/>
              </a:ext>
            </a:extLst>
          </p:cNvPr>
          <p:cNvSpPr txBox="1"/>
          <p:nvPr/>
        </p:nvSpPr>
        <p:spPr>
          <a:xfrm>
            <a:off x="10896600" y="2476500"/>
            <a:ext cx="6141650" cy="2396746"/>
          </a:xfrm>
          <a:prstGeom prst="rect">
            <a:avLst/>
          </a:prstGeom>
        </p:spPr>
        <p:txBody>
          <a:bodyPr lIns="0" tIns="0" rIns="0" bIns="0" rtlCol="0" anchor="t">
            <a:spAutoFit/>
          </a:bodyPr>
          <a:lstStyle/>
          <a:p>
            <a:pPr marL="0" marR="0" lvl="0" indent="0" algn="l" defTabSz="914400" rtl="0" eaLnBrk="1" fontAlgn="auto" latinLnBrk="0" hangingPunct="1">
              <a:lnSpc>
                <a:spcPts val="48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73636"/>
                </a:solidFill>
                <a:effectLst/>
                <a:uLnTx/>
                <a:uFillTx/>
                <a:latin typeface="Open Sauce Bold"/>
                <a:ea typeface="+mn-ea"/>
                <a:cs typeface="+mn-cs"/>
              </a:rPr>
              <a:t>Collectivist</a:t>
            </a:r>
          </a:p>
          <a:p>
            <a:pPr marL="647700" marR="0" lvl="1" indent="-323850" algn="l" defTabSz="914400" rtl="0" eaLnBrk="1" fontAlgn="auto" latinLnBrk="0" hangingPunct="1">
              <a:lnSpc>
                <a:spcPts val="4800"/>
              </a:lnSpc>
              <a:spcBef>
                <a:spcPts val="0"/>
              </a:spcBef>
              <a:spcAft>
                <a:spcPts val="0"/>
              </a:spcAft>
              <a:buClrTx/>
              <a:buSzTx/>
              <a:buFont typeface="Arial"/>
              <a:buChar char="•"/>
              <a:tabLst/>
              <a:defRPr/>
            </a:pPr>
            <a:r>
              <a:rPr lang="en-US" sz="3000" dirty="0">
                <a:solidFill>
                  <a:srgbClr val="373636"/>
                </a:solidFill>
                <a:latin typeface="Open Sauce"/>
              </a:rPr>
              <a:t>Emphasis is placed on the family or larger community</a:t>
            </a:r>
            <a:endParaRPr kumimoji="0" lang="en-US" sz="3000" b="0" i="0" u="none" strike="noStrike" kern="1200" cap="none" spc="0" normalizeH="0" baseline="0" noProof="0" dirty="0">
              <a:ln>
                <a:noFill/>
              </a:ln>
              <a:solidFill>
                <a:srgbClr val="373636"/>
              </a:solidFill>
              <a:effectLst/>
              <a:uLnTx/>
              <a:uFillTx/>
              <a:latin typeface="Open Sauce"/>
              <a:ea typeface="+mn-ea"/>
              <a:cs typeface="+mn-cs"/>
            </a:endParaRPr>
          </a:p>
          <a:p>
            <a:pPr marL="0" marR="0" lvl="0" indent="0" algn="l" defTabSz="914400" rtl="0" eaLnBrk="1" fontAlgn="auto" latinLnBrk="0" hangingPunct="1">
              <a:lnSpc>
                <a:spcPts val="48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373636"/>
              </a:solidFill>
              <a:effectLst/>
              <a:uLnTx/>
              <a:uFillTx/>
              <a:latin typeface="Open Sauce"/>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a:extLst>
              <a:ext uri="{C183D7F6-B498-43B3-948B-1728B52AA6E4}">
                <adec:decorative xmlns:adec="http://schemas.microsoft.com/office/drawing/2017/decorative" val="1"/>
              </a:ext>
            </a:extLst>
          </p:cNvPr>
          <p:cNvSpPr/>
          <p:nvPr/>
        </p:nvSpPr>
        <p:spPr>
          <a:xfrm>
            <a:off x="9878222" y="-352954"/>
            <a:ext cx="9525" cy="10992908"/>
          </a:xfrm>
          <a:prstGeom prst="rect">
            <a:avLst/>
          </a:prstGeom>
          <a:solidFill>
            <a:srgbClr val="373636"/>
          </a:solidFill>
        </p:spPr>
      </p:sp>
      <p:sp>
        <p:nvSpPr>
          <p:cNvPr id="11" name="TextBox 11"/>
          <p:cNvSpPr txBox="1">
            <a:spLocks noGrp="1"/>
          </p:cNvSpPr>
          <p:nvPr>
            <p:ph type="title" idx="4294967295"/>
          </p:nvPr>
        </p:nvSpPr>
        <p:spPr>
          <a:xfrm>
            <a:off x="1716849" y="3529857"/>
            <a:ext cx="6687562" cy="161582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6344"/>
              </a:lnSpc>
              <a:spcBef>
                <a:spcPct val="0"/>
              </a:spcBef>
              <a:spcAft>
                <a:spcPts val="0"/>
              </a:spcAft>
              <a:buClrTx/>
              <a:buSzTx/>
              <a:buFontTx/>
              <a:buNone/>
              <a:tabLst/>
              <a:defRPr/>
            </a:pPr>
            <a:r>
              <a:rPr kumimoji="0" lang="en-US" sz="5767" b="0" i="0" u="none" strike="noStrike" kern="1200" cap="none" spc="0" normalizeH="0" baseline="0" noProof="0" dirty="0">
                <a:ln>
                  <a:noFill/>
                </a:ln>
                <a:solidFill>
                  <a:srgbClr val="3745F4"/>
                </a:solidFill>
                <a:effectLst/>
                <a:uLnTx/>
                <a:uFillTx/>
                <a:latin typeface="Open Sauce SemiBold Bold"/>
                <a:ea typeface="+mn-ea"/>
                <a:cs typeface="+mn-cs"/>
              </a:rPr>
              <a:t>Categorizing</a:t>
            </a:r>
            <a:br>
              <a:rPr kumimoji="0" lang="en-US" sz="5767" b="0" i="0" u="none" strike="noStrike" kern="1200" cap="none" spc="0" normalizeH="0" baseline="0" noProof="0" dirty="0">
                <a:ln>
                  <a:noFill/>
                </a:ln>
                <a:solidFill>
                  <a:srgbClr val="3745F4"/>
                </a:solidFill>
                <a:effectLst/>
                <a:uLnTx/>
                <a:uFillTx/>
                <a:latin typeface="Open Sauce SemiBold Bold"/>
                <a:ea typeface="+mn-ea"/>
                <a:cs typeface="+mn-cs"/>
              </a:rPr>
            </a:br>
            <a:r>
              <a:rPr kumimoji="0" lang="en-US" sz="5767" b="0" i="0" u="none" strike="noStrike" kern="1200" cap="none" spc="0" normalizeH="0" baseline="0" noProof="0" dirty="0">
                <a:ln>
                  <a:noFill/>
                </a:ln>
                <a:effectLst/>
                <a:uLnTx/>
                <a:uFillTx/>
                <a:latin typeface="Open Sauce SemiBold Bold"/>
                <a:ea typeface="+mn-ea"/>
                <a:cs typeface="+mn-cs"/>
              </a:rPr>
              <a:t>Cultures (2)</a:t>
            </a:r>
          </a:p>
        </p:txBody>
      </p:sp>
      <p:sp>
        <p:nvSpPr>
          <p:cNvPr id="15" name="TextBox 15"/>
          <p:cNvSpPr txBox="1"/>
          <p:nvPr/>
        </p:nvSpPr>
        <p:spPr>
          <a:xfrm>
            <a:off x="11010625" y="6230436"/>
            <a:ext cx="6141650" cy="2396746"/>
          </a:xfrm>
          <a:prstGeom prst="rect">
            <a:avLst/>
          </a:prstGeom>
        </p:spPr>
        <p:txBody>
          <a:bodyPr lIns="0" tIns="0" rIns="0" bIns="0" rtlCol="0" anchor="t">
            <a:spAutoFit/>
          </a:bodyPr>
          <a:lstStyle/>
          <a:p>
            <a:pPr marL="0" marR="0" lvl="0" indent="0" algn="l" defTabSz="914400" rtl="0" eaLnBrk="1" fontAlgn="auto" latinLnBrk="0" hangingPunct="1">
              <a:lnSpc>
                <a:spcPts val="48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73636"/>
                </a:solidFill>
                <a:effectLst/>
                <a:uLnTx/>
                <a:uFillTx/>
                <a:latin typeface="Open Sauce Bold"/>
                <a:ea typeface="+mn-ea"/>
                <a:cs typeface="+mn-cs"/>
              </a:rPr>
              <a:t>Low Context</a:t>
            </a:r>
          </a:p>
          <a:p>
            <a:pPr marL="647700" marR="0" lvl="1" indent="-323850" algn="l" defTabSz="914400" rtl="0" eaLnBrk="1" fontAlgn="auto" latinLnBrk="0" hangingPunct="1">
              <a:lnSpc>
                <a:spcPts val="4800"/>
              </a:lnSpc>
              <a:spcBef>
                <a:spcPts val="0"/>
              </a:spcBef>
              <a:spcAft>
                <a:spcPts val="0"/>
              </a:spcAft>
              <a:buClrTx/>
              <a:buSzTx/>
              <a:buFont typeface="Arial"/>
              <a:buChar char="•"/>
              <a:tabLst/>
              <a:defRPr/>
            </a:pPr>
            <a:r>
              <a:rPr kumimoji="0" lang="en-US" sz="3000" b="0" i="0" u="none" strike="noStrike" kern="1200" cap="none" spc="0" normalizeH="0" baseline="0" noProof="0" dirty="0">
                <a:ln>
                  <a:noFill/>
                </a:ln>
                <a:solidFill>
                  <a:srgbClr val="373636"/>
                </a:solidFill>
                <a:effectLst/>
                <a:uLnTx/>
                <a:uFillTx/>
                <a:latin typeface="Open Sauce"/>
                <a:ea typeface="+mn-ea"/>
                <a:cs typeface="+mn-cs"/>
              </a:rPr>
              <a:t>Norms are explicit and stated outright</a:t>
            </a:r>
          </a:p>
          <a:p>
            <a:pPr marL="0" marR="0" lvl="0" indent="0" algn="l" defTabSz="914400" rtl="0" eaLnBrk="1" fontAlgn="auto" latinLnBrk="0" hangingPunct="1">
              <a:lnSpc>
                <a:spcPts val="48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373636"/>
              </a:solidFill>
              <a:effectLst/>
              <a:uLnTx/>
              <a:uFillTx/>
              <a:latin typeface="Open Sauce"/>
              <a:ea typeface="+mn-ea"/>
              <a:cs typeface="+mn-cs"/>
            </a:endParaRPr>
          </a:p>
        </p:txBody>
      </p:sp>
      <p:pic>
        <p:nvPicPr>
          <p:cNvPr id="2" name="Picture 1">
            <a:extLst>
              <a:ext uri="{FF2B5EF4-FFF2-40B4-BE49-F238E27FC236}">
                <a16:creationId xmlns:a16="http://schemas.microsoft.com/office/drawing/2014/main" id="{B5EF0CD1-A4BA-42B4-9C30-3F43E2B9170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637409" y="3258561"/>
            <a:ext cx="481626" cy="542591"/>
          </a:xfrm>
          <a:prstGeom prst="rect">
            <a:avLst/>
          </a:prstGeom>
        </p:spPr>
      </p:pic>
      <p:sp>
        <p:nvSpPr>
          <p:cNvPr id="17" name="Rectangle 16">
            <a:extLst>
              <a:ext uri="{FF2B5EF4-FFF2-40B4-BE49-F238E27FC236}">
                <a16:creationId xmlns:a16="http://schemas.microsoft.com/office/drawing/2014/main" id="{E65ACF6E-695B-4919-9EDA-2FE27D3A3BFD}"/>
              </a:ext>
              <a:ext uri="{C183D7F6-B498-43B3-948B-1728B52AA6E4}">
                <adec:decorative xmlns:adec="http://schemas.microsoft.com/office/drawing/2017/decorative" val="1"/>
              </a:ext>
            </a:extLst>
          </p:cNvPr>
          <p:cNvSpPr/>
          <p:nvPr/>
        </p:nvSpPr>
        <p:spPr>
          <a:xfrm>
            <a:off x="9637409" y="7168830"/>
            <a:ext cx="457200" cy="519957"/>
          </a:xfrm>
          <a:prstGeom prst="rect">
            <a:avLst/>
          </a:prstGeom>
          <a:solidFill>
            <a:srgbClr val="3745F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15">
            <a:extLst>
              <a:ext uri="{FF2B5EF4-FFF2-40B4-BE49-F238E27FC236}">
                <a16:creationId xmlns:a16="http://schemas.microsoft.com/office/drawing/2014/main" id="{88BE9CC5-2514-4072-8F70-451197D09A98}"/>
              </a:ext>
            </a:extLst>
          </p:cNvPr>
          <p:cNvSpPr txBox="1"/>
          <p:nvPr/>
        </p:nvSpPr>
        <p:spPr>
          <a:xfrm>
            <a:off x="10896600" y="2476500"/>
            <a:ext cx="6141650" cy="3012299"/>
          </a:xfrm>
          <a:prstGeom prst="rect">
            <a:avLst/>
          </a:prstGeom>
        </p:spPr>
        <p:txBody>
          <a:bodyPr lIns="0" tIns="0" rIns="0" bIns="0" rtlCol="0" anchor="t">
            <a:spAutoFit/>
          </a:bodyPr>
          <a:lstStyle/>
          <a:p>
            <a:pPr marL="0" marR="0" lvl="0" indent="0" algn="l" defTabSz="914400" rtl="0" eaLnBrk="1" fontAlgn="auto" latinLnBrk="0" hangingPunct="1">
              <a:lnSpc>
                <a:spcPts val="48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73636"/>
                </a:solidFill>
                <a:effectLst/>
                <a:uLnTx/>
                <a:uFillTx/>
                <a:latin typeface="Open Sauce Bold"/>
                <a:ea typeface="+mn-ea"/>
                <a:cs typeface="+mn-cs"/>
              </a:rPr>
              <a:t>High Context</a:t>
            </a:r>
          </a:p>
          <a:p>
            <a:pPr marL="647700" marR="0" lvl="1" indent="-323850" algn="l" defTabSz="914400" rtl="0" eaLnBrk="1" fontAlgn="auto" latinLnBrk="0" hangingPunct="1">
              <a:lnSpc>
                <a:spcPts val="4800"/>
              </a:lnSpc>
              <a:spcBef>
                <a:spcPts val="0"/>
              </a:spcBef>
              <a:spcAft>
                <a:spcPts val="0"/>
              </a:spcAft>
              <a:buClrTx/>
              <a:buSzTx/>
              <a:buFont typeface="Arial"/>
              <a:buChar char="•"/>
              <a:tabLst/>
              <a:defRPr/>
            </a:pPr>
            <a:r>
              <a:rPr lang="en-US" sz="3000" dirty="0">
                <a:solidFill>
                  <a:srgbClr val="373636"/>
                </a:solidFill>
                <a:latin typeface="Open Sauce"/>
              </a:rPr>
              <a:t>Norms are not explicit; they are just understood and learned through observation</a:t>
            </a:r>
            <a:endParaRPr kumimoji="0" lang="en-US" sz="3000" b="0" i="0" u="none" strike="noStrike" kern="1200" cap="none" spc="0" normalizeH="0" baseline="0" noProof="0" dirty="0">
              <a:ln>
                <a:noFill/>
              </a:ln>
              <a:solidFill>
                <a:srgbClr val="373636"/>
              </a:solidFill>
              <a:effectLst/>
              <a:uLnTx/>
              <a:uFillTx/>
              <a:latin typeface="Open Sauce"/>
              <a:ea typeface="+mn-ea"/>
              <a:cs typeface="+mn-cs"/>
            </a:endParaRPr>
          </a:p>
          <a:p>
            <a:pPr marL="0" marR="0" lvl="0" indent="0" algn="l" defTabSz="914400" rtl="0" eaLnBrk="1" fontAlgn="auto" latinLnBrk="0" hangingPunct="1">
              <a:lnSpc>
                <a:spcPts val="48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373636"/>
              </a:solidFill>
              <a:effectLst/>
              <a:uLnTx/>
              <a:uFillTx/>
              <a:latin typeface="Open Sauce"/>
              <a:ea typeface="+mn-ea"/>
              <a:cs typeface="+mn-cs"/>
            </a:endParaRPr>
          </a:p>
        </p:txBody>
      </p:sp>
    </p:spTree>
    <p:extLst>
      <p:ext uri="{BB962C8B-B14F-4D97-AF65-F5344CB8AC3E}">
        <p14:creationId xmlns:p14="http://schemas.microsoft.com/office/powerpoint/2010/main" val="1887462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a:extLst>
              <a:ext uri="{C183D7F6-B498-43B3-948B-1728B52AA6E4}">
                <adec:decorative xmlns:adec="http://schemas.microsoft.com/office/drawing/2017/decorative" val="1"/>
              </a:ext>
            </a:extLst>
          </p:cNvPr>
          <p:cNvSpPr/>
          <p:nvPr/>
        </p:nvSpPr>
        <p:spPr>
          <a:xfrm>
            <a:off x="9878222" y="-352954"/>
            <a:ext cx="9525" cy="10992908"/>
          </a:xfrm>
          <a:prstGeom prst="rect">
            <a:avLst/>
          </a:prstGeom>
          <a:solidFill>
            <a:srgbClr val="373636"/>
          </a:solidFill>
        </p:spPr>
      </p:sp>
      <p:sp>
        <p:nvSpPr>
          <p:cNvPr id="11" name="TextBox 11"/>
          <p:cNvSpPr txBox="1">
            <a:spLocks noGrp="1"/>
          </p:cNvSpPr>
          <p:nvPr>
            <p:ph type="title" idx="4294967295"/>
          </p:nvPr>
        </p:nvSpPr>
        <p:spPr>
          <a:xfrm>
            <a:off x="1716849" y="3529857"/>
            <a:ext cx="6687562" cy="161582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6344"/>
              </a:lnSpc>
              <a:spcBef>
                <a:spcPct val="0"/>
              </a:spcBef>
              <a:spcAft>
                <a:spcPts val="0"/>
              </a:spcAft>
              <a:buClrTx/>
              <a:buSzTx/>
              <a:buFontTx/>
              <a:buNone/>
              <a:tabLst/>
              <a:defRPr/>
            </a:pPr>
            <a:r>
              <a:rPr kumimoji="0" lang="en-US" sz="5767" b="0" i="0" u="none" strike="noStrike" kern="1200" cap="none" spc="0" normalizeH="0" baseline="0" noProof="0" dirty="0">
                <a:ln>
                  <a:noFill/>
                </a:ln>
                <a:solidFill>
                  <a:srgbClr val="3745F4"/>
                </a:solidFill>
                <a:effectLst/>
                <a:uLnTx/>
                <a:uFillTx/>
                <a:latin typeface="Open Sauce SemiBold Bold"/>
                <a:ea typeface="+mn-ea"/>
                <a:cs typeface="+mn-cs"/>
              </a:rPr>
              <a:t>Categorizing</a:t>
            </a:r>
            <a:br>
              <a:rPr kumimoji="0" lang="en-US" sz="5767" b="0" i="0" u="none" strike="noStrike" kern="1200" cap="none" spc="0" normalizeH="0" baseline="0" noProof="0" dirty="0">
                <a:ln>
                  <a:noFill/>
                </a:ln>
                <a:solidFill>
                  <a:srgbClr val="3745F4"/>
                </a:solidFill>
                <a:effectLst/>
                <a:uLnTx/>
                <a:uFillTx/>
                <a:latin typeface="Open Sauce SemiBold Bold"/>
                <a:ea typeface="+mn-ea"/>
                <a:cs typeface="+mn-cs"/>
              </a:rPr>
            </a:br>
            <a:r>
              <a:rPr kumimoji="0" lang="en-US" sz="5767" b="0" i="0" u="none" strike="noStrike" kern="1200" cap="none" spc="0" normalizeH="0" baseline="0" noProof="0" dirty="0">
                <a:ln>
                  <a:noFill/>
                </a:ln>
                <a:effectLst/>
                <a:uLnTx/>
                <a:uFillTx/>
                <a:latin typeface="Open Sauce SemiBold Bold"/>
                <a:ea typeface="+mn-ea"/>
                <a:cs typeface="+mn-cs"/>
              </a:rPr>
              <a:t>Cultures (3)</a:t>
            </a:r>
          </a:p>
        </p:txBody>
      </p:sp>
      <p:sp>
        <p:nvSpPr>
          <p:cNvPr id="15" name="TextBox 15"/>
          <p:cNvSpPr txBox="1"/>
          <p:nvPr/>
        </p:nvSpPr>
        <p:spPr>
          <a:xfrm>
            <a:off x="11010625" y="6230436"/>
            <a:ext cx="6141650" cy="3012299"/>
          </a:xfrm>
          <a:prstGeom prst="rect">
            <a:avLst/>
          </a:prstGeom>
        </p:spPr>
        <p:txBody>
          <a:bodyPr lIns="0" tIns="0" rIns="0" bIns="0" rtlCol="0" anchor="t">
            <a:spAutoFit/>
          </a:bodyPr>
          <a:lstStyle/>
          <a:p>
            <a:pPr marL="0" marR="0" lvl="0" indent="0" algn="l" defTabSz="914400" rtl="0" eaLnBrk="1" fontAlgn="auto" latinLnBrk="0" hangingPunct="1">
              <a:lnSpc>
                <a:spcPts val="48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73636"/>
                </a:solidFill>
                <a:effectLst/>
                <a:uLnTx/>
                <a:uFillTx/>
                <a:latin typeface="Open Sauce Bold"/>
                <a:ea typeface="+mn-ea"/>
                <a:cs typeface="+mn-cs"/>
              </a:rPr>
              <a:t>Communication is more narrative</a:t>
            </a:r>
          </a:p>
          <a:p>
            <a:pPr marL="647700" marR="0" lvl="1" indent="-323850" algn="l" defTabSz="914400" rtl="0" eaLnBrk="1" fontAlgn="auto" latinLnBrk="0" hangingPunct="1">
              <a:lnSpc>
                <a:spcPts val="4800"/>
              </a:lnSpc>
              <a:spcBef>
                <a:spcPts val="0"/>
              </a:spcBef>
              <a:spcAft>
                <a:spcPts val="0"/>
              </a:spcAft>
              <a:buClrTx/>
              <a:buSzTx/>
              <a:buFont typeface="Arial"/>
              <a:buChar char="•"/>
              <a:tabLst/>
              <a:defRPr/>
            </a:pPr>
            <a:r>
              <a:rPr kumimoji="0" lang="en-US" sz="3000" b="0" i="0" u="none" strike="noStrike" kern="1200" cap="none" spc="0" normalizeH="0" baseline="0" noProof="0" dirty="0">
                <a:ln>
                  <a:noFill/>
                </a:ln>
                <a:solidFill>
                  <a:srgbClr val="373636"/>
                </a:solidFill>
                <a:effectLst/>
                <a:uLnTx/>
                <a:uFillTx/>
                <a:latin typeface="Open Sauce"/>
                <a:ea typeface="+mn-ea"/>
                <a:cs typeface="+mn-cs"/>
              </a:rPr>
              <a:t>Public speakers rely more on storytelling</a:t>
            </a:r>
          </a:p>
          <a:p>
            <a:pPr marL="0" marR="0" lvl="0" indent="0" algn="l" defTabSz="914400" rtl="0" eaLnBrk="1" fontAlgn="auto" latinLnBrk="0" hangingPunct="1">
              <a:lnSpc>
                <a:spcPts val="48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373636"/>
              </a:solidFill>
              <a:effectLst/>
              <a:uLnTx/>
              <a:uFillTx/>
              <a:latin typeface="Open Sauce"/>
              <a:ea typeface="+mn-ea"/>
              <a:cs typeface="+mn-cs"/>
            </a:endParaRPr>
          </a:p>
        </p:txBody>
      </p:sp>
      <p:pic>
        <p:nvPicPr>
          <p:cNvPr id="2" name="Picture 1">
            <a:extLst>
              <a:ext uri="{FF2B5EF4-FFF2-40B4-BE49-F238E27FC236}">
                <a16:creationId xmlns:a16="http://schemas.microsoft.com/office/drawing/2014/main" id="{B5EF0CD1-A4BA-42B4-9C30-3F43E2B9170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637409" y="3258561"/>
            <a:ext cx="481626" cy="542591"/>
          </a:xfrm>
          <a:prstGeom prst="rect">
            <a:avLst/>
          </a:prstGeom>
        </p:spPr>
      </p:pic>
      <p:sp>
        <p:nvSpPr>
          <p:cNvPr id="17" name="Rectangle 16">
            <a:extLst>
              <a:ext uri="{FF2B5EF4-FFF2-40B4-BE49-F238E27FC236}">
                <a16:creationId xmlns:a16="http://schemas.microsoft.com/office/drawing/2014/main" id="{E65ACF6E-695B-4919-9EDA-2FE27D3A3BFD}"/>
              </a:ext>
              <a:ext uri="{C183D7F6-B498-43B3-948B-1728B52AA6E4}">
                <adec:decorative xmlns:adec="http://schemas.microsoft.com/office/drawing/2017/decorative" val="1"/>
              </a:ext>
            </a:extLst>
          </p:cNvPr>
          <p:cNvSpPr/>
          <p:nvPr/>
        </p:nvSpPr>
        <p:spPr>
          <a:xfrm>
            <a:off x="9637409" y="7168830"/>
            <a:ext cx="457200" cy="519957"/>
          </a:xfrm>
          <a:prstGeom prst="rect">
            <a:avLst/>
          </a:prstGeom>
          <a:solidFill>
            <a:srgbClr val="3745F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15">
            <a:extLst>
              <a:ext uri="{FF2B5EF4-FFF2-40B4-BE49-F238E27FC236}">
                <a16:creationId xmlns:a16="http://schemas.microsoft.com/office/drawing/2014/main" id="{88BE9CC5-2514-4072-8F70-451197D09A98}"/>
              </a:ext>
            </a:extLst>
          </p:cNvPr>
          <p:cNvSpPr txBox="1"/>
          <p:nvPr/>
        </p:nvSpPr>
        <p:spPr>
          <a:xfrm>
            <a:off x="10896600" y="2476500"/>
            <a:ext cx="6141650" cy="3012299"/>
          </a:xfrm>
          <a:prstGeom prst="rect">
            <a:avLst/>
          </a:prstGeom>
        </p:spPr>
        <p:txBody>
          <a:bodyPr lIns="0" tIns="0" rIns="0" bIns="0" rtlCol="0" anchor="t">
            <a:spAutoFit/>
          </a:bodyPr>
          <a:lstStyle/>
          <a:p>
            <a:pPr marL="0" marR="0" lvl="0" indent="0" algn="l" defTabSz="914400" rtl="0" eaLnBrk="1" fontAlgn="auto" latinLnBrk="0" hangingPunct="1">
              <a:lnSpc>
                <a:spcPts val="4800"/>
              </a:lnSpc>
              <a:spcBef>
                <a:spcPts val="0"/>
              </a:spcBef>
              <a:spcAft>
                <a:spcPts val="0"/>
              </a:spcAft>
              <a:buClrTx/>
              <a:buSzTx/>
              <a:buFontTx/>
              <a:buNone/>
              <a:tabLst/>
              <a:defRPr/>
            </a:pPr>
            <a:r>
              <a:rPr lang="en-US" sz="3000" dirty="0">
                <a:solidFill>
                  <a:srgbClr val="373636"/>
                </a:solidFill>
                <a:latin typeface="Open Sauce Bold"/>
              </a:rPr>
              <a:t>Communication is logical, rational and straightforward</a:t>
            </a:r>
            <a:endParaRPr kumimoji="0" lang="en-US" sz="3000" b="0" i="0" u="none" strike="noStrike" kern="1200" cap="none" spc="0" normalizeH="0" baseline="0" noProof="0" dirty="0">
              <a:ln>
                <a:noFill/>
              </a:ln>
              <a:solidFill>
                <a:srgbClr val="373636"/>
              </a:solidFill>
              <a:effectLst/>
              <a:uLnTx/>
              <a:uFillTx/>
              <a:latin typeface="Open Sauce Bold"/>
              <a:ea typeface="+mn-ea"/>
              <a:cs typeface="+mn-cs"/>
            </a:endParaRPr>
          </a:p>
          <a:p>
            <a:pPr marL="647700" marR="0" lvl="1" indent="-323850" algn="l" defTabSz="914400" rtl="0" eaLnBrk="1" fontAlgn="auto" latinLnBrk="0" hangingPunct="1">
              <a:lnSpc>
                <a:spcPts val="4800"/>
              </a:lnSpc>
              <a:spcBef>
                <a:spcPts val="0"/>
              </a:spcBef>
              <a:spcAft>
                <a:spcPts val="0"/>
              </a:spcAft>
              <a:buClrTx/>
              <a:buSzTx/>
              <a:buFont typeface="Arial"/>
              <a:buChar char="•"/>
              <a:tabLst/>
              <a:defRPr/>
            </a:pPr>
            <a:r>
              <a:rPr lang="en-US" sz="3000" dirty="0">
                <a:solidFill>
                  <a:srgbClr val="373636"/>
                </a:solidFill>
                <a:latin typeface="Open Sauce"/>
              </a:rPr>
              <a:t>Public speaking exists in terms of debate</a:t>
            </a:r>
            <a:endParaRPr kumimoji="0" lang="en-US" sz="3000" b="0" i="0" u="none" strike="noStrike" kern="1200" cap="none" spc="0" normalizeH="0" baseline="0" noProof="0" dirty="0">
              <a:ln>
                <a:noFill/>
              </a:ln>
              <a:solidFill>
                <a:srgbClr val="373636"/>
              </a:solidFill>
              <a:effectLst/>
              <a:uLnTx/>
              <a:uFillTx/>
              <a:latin typeface="Open Sauce"/>
              <a:ea typeface="+mn-ea"/>
              <a:cs typeface="+mn-cs"/>
            </a:endParaRPr>
          </a:p>
          <a:p>
            <a:pPr marL="0" marR="0" lvl="0" indent="0" algn="l" defTabSz="914400" rtl="0" eaLnBrk="1" fontAlgn="auto" latinLnBrk="0" hangingPunct="1">
              <a:lnSpc>
                <a:spcPts val="48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373636"/>
              </a:solidFill>
              <a:effectLst/>
              <a:uLnTx/>
              <a:uFillTx/>
              <a:latin typeface="Open Sauce"/>
              <a:ea typeface="+mn-ea"/>
              <a:cs typeface="+mn-cs"/>
            </a:endParaRPr>
          </a:p>
        </p:txBody>
      </p:sp>
    </p:spTree>
    <p:extLst>
      <p:ext uri="{BB962C8B-B14F-4D97-AF65-F5344CB8AC3E}">
        <p14:creationId xmlns:p14="http://schemas.microsoft.com/office/powerpoint/2010/main" val="2595632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00AB6-A5AE-4260-93D1-F72635A581C0}"/>
              </a:ext>
            </a:extLst>
          </p:cNvPr>
          <p:cNvSpPr>
            <a:spLocks noGrp="1"/>
          </p:cNvSpPr>
          <p:nvPr>
            <p:ph type="title"/>
          </p:nvPr>
        </p:nvSpPr>
        <p:spPr>
          <a:xfrm>
            <a:off x="973393" y="943899"/>
            <a:ext cx="5258243" cy="2433481"/>
          </a:xfrm>
        </p:spPr>
        <p:txBody>
          <a:bodyPr>
            <a:normAutofit/>
          </a:bodyPr>
          <a:lstStyle/>
          <a:p>
            <a:r>
              <a:rPr lang="en-US" dirty="0">
                <a:solidFill>
                  <a:srgbClr val="3745F4"/>
                </a:solidFill>
                <a:latin typeface="Open Sauce Bold" panose="020B0604020202020204" charset="0"/>
              </a:rPr>
              <a:t>Nonverbal Communication </a:t>
            </a:r>
            <a:br>
              <a:rPr lang="en-US" dirty="0">
                <a:solidFill>
                  <a:srgbClr val="3745F4"/>
                </a:solidFill>
                <a:latin typeface="Open Sauce Bold" panose="020B0604020202020204" charset="0"/>
              </a:rPr>
            </a:br>
            <a:r>
              <a:rPr lang="en-US" dirty="0">
                <a:latin typeface="Open Sauce Bold" panose="020B0604020202020204" charset="0"/>
              </a:rPr>
              <a:t>Categories</a:t>
            </a:r>
          </a:p>
        </p:txBody>
      </p:sp>
      <p:sp>
        <p:nvSpPr>
          <p:cNvPr id="48" name="Content Placeholder 2">
            <a:extLst>
              <a:ext uri="{FF2B5EF4-FFF2-40B4-BE49-F238E27FC236}">
                <a16:creationId xmlns:a16="http://schemas.microsoft.com/office/drawing/2014/main" id="{0244D342-88F1-42A0-99A9-8776962F26F9}"/>
              </a:ext>
            </a:extLst>
          </p:cNvPr>
          <p:cNvSpPr>
            <a:spLocks noGrp="1"/>
          </p:cNvSpPr>
          <p:nvPr>
            <p:ph idx="1"/>
          </p:nvPr>
        </p:nvSpPr>
        <p:spPr>
          <a:xfrm>
            <a:off x="973396" y="3657600"/>
            <a:ext cx="5503604" cy="5787856"/>
          </a:xfrm>
        </p:spPr>
        <p:txBody>
          <a:bodyPr>
            <a:normAutofit fontScale="92500" lnSpcReduction="10000"/>
          </a:bodyPr>
          <a:lstStyle/>
          <a:p>
            <a:r>
              <a:rPr lang="en-US" sz="4000" dirty="0"/>
              <a:t>Eye behavior</a:t>
            </a:r>
          </a:p>
          <a:p>
            <a:r>
              <a:rPr lang="en-US" sz="4000" dirty="0"/>
              <a:t>Touch behavior</a:t>
            </a:r>
          </a:p>
          <a:p>
            <a:r>
              <a:rPr lang="en-US" sz="4000" dirty="0"/>
              <a:t>Distance from others</a:t>
            </a:r>
          </a:p>
          <a:p>
            <a:r>
              <a:rPr lang="en-US" sz="4000" dirty="0"/>
              <a:t>Voice characteristics</a:t>
            </a:r>
          </a:p>
          <a:p>
            <a:r>
              <a:rPr lang="en-US" sz="4000" dirty="0"/>
              <a:t>Use of time</a:t>
            </a:r>
          </a:p>
          <a:p>
            <a:r>
              <a:rPr lang="en-US" sz="4000" dirty="0"/>
              <a:t>Use of body</a:t>
            </a:r>
          </a:p>
          <a:p>
            <a:r>
              <a:rPr lang="en-US" sz="4000" dirty="0"/>
              <a:t>Meaning of smell</a:t>
            </a:r>
          </a:p>
          <a:p>
            <a:r>
              <a:rPr lang="en-US" sz="4000" dirty="0"/>
              <a:t>Use of objects to convey meaning</a:t>
            </a:r>
            <a:endParaRPr lang="en-US" sz="3600" dirty="0"/>
          </a:p>
          <a:p>
            <a:pPr lvl="1"/>
            <a:endParaRPr lang="en-US" sz="3600" dirty="0"/>
          </a:p>
          <a:p>
            <a:endParaRPr lang="en-US" sz="3000" dirty="0"/>
          </a:p>
        </p:txBody>
      </p:sp>
      <p:sp>
        <p:nvSpPr>
          <p:cNvPr id="49"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8584" y="0"/>
            <a:ext cx="11329416" cy="10287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0"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85532" y="836676"/>
            <a:ext cx="9876147" cy="860878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3" descr="Diagram that says &quot;A first impression is based on 7% spoken words, 38% tone of voice and 55% body language.&quot; ">
            <a:extLst>
              <a:ext uri="{FF2B5EF4-FFF2-40B4-BE49-F238E27FC236}">
                <a16:creationId xmlns:a16="http://schemas.microsoft.com/office/drawing/2014/main" id="{BB955729-C76B-42AF-99DE-EDDE2180FF3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8382000" y="2225275"/>
            <a:ext cx="8215314" cy="5303049"/>
          </a:xfrm>
          <a:prstGeom prst="rect">
            <a:avLst/>
          </a:prstGeom>
        </p:spPr>
      </p:pic>
      <p:sp>
        <p:nvSpPr>
          <p:cNvPr id="3" name="TextBox 2">
            <a:extLst>
              <a:ext uri="{FF2B5EF4-FFF2-40B4-BE49-F238E27FC236}">
                <a16:creationId xmlns:a16="http://schemas.microsoft.com/office/drawing/2014/main" id="{16063ED5-1AAA-4FE3-8941-5CED7989623D}"/>
              </a:ext>
            </a:extLst>
          </p:cNvPr>
          <p:cNvSpPr txBox="1"/>
          <p:nvPr/>
        </p:nvSpPr>
        <p:spPr>
          <a:xfrm>
            <a:off x="8382000" y="7528324"/>
            <a:ext cx="8215314" cy="230832"/>
          </a:xfrm>
          <a:prstGeom prst="rect">
            <a:avLst/>
          </a:prstGeom>
          <a:noFill/>
        </p:spPr>
        <p:txBody>
          <a:bodyPr wrap="square" rtlCol="0">
            <a:spAutoFit/>
          </a:bodyPr>
          <a:lstStyle/>
          <a:p>
            <a:r>
              <a:rPr lang="en-US" sz="900">
                <a:hlinkClick r:id="rId3" tooltip="https://pressbooks.senecacollege.ca/buscomm/chapter/unit-43-non-verbal-communication/"/>
              </a:rPr>
              <a:t>This Photo</a:t>
            </a:r>
            <a:r>
              <a:rPr lang="en-US" sz="900"/>
              <a:t> by Unknown Author is licensed under </a:t>
            </a:r>
            <a:r>
              <a:rPr lang="en-US" sz="900">
                <a:hlinkClick r:id="rId4" tooltip="https://creativecommons.org/licenses/by/3.0/"/>
              </a:rPr>
              <a:t>CC BY</a:t>
            </a:r>
            <a:endParaRPr lang="en-US" sz="900"/>
          </a:p>
        </p:txBody>
      </p:sp>
    </p:spTree>
    <p:extLst>
      <p:ext uri="{BB962C8B-B14F-4D97-AF65-F5344CB8AC3E}">
        <p14:creationId xmlns:p14="http://schemas.microsoft.com/office/powerpoint/2010/main" val="40459654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00AB6-A5AE-4260-93D1-F72635A581C0}"/>
              </a:ext>
            </a:extLst>
          </p:cNvPr>
          <p:cNvSpPr>
            <a:spLocks noGrp="1"/>
          </p:cNvSpPr>
          <p:nvPr>
            <p:ph type="title"/>
          </p:nvPr>
        </p:nvSpPr>
        <p:spPr>
          <a:xfrm>
            <a:off x="974020" y="3924325"/>
            <a:ext cx="5258243" cy="2433481"/>
          </a:xfrm>
        </p:spPr>
        <p:txBody>
          <a:bodyPr>
            <a:normAutofit/>
          </a:bodyPr>
          <a:lstStyle/>
          <a:p>
            <a:r>
              <a:rPr lang="en-US" dirty="0">
                <a:solidFill>
                  <a:srgbClr val="3745F4"/>
                </a:solidFill>
                <a:latin typeface="Open Sauce Bold" panose="020B0604020202020204" charset="0"/>
              </a:rPr>
              <a:t>Culture Affects </a:t>
            </a:r>
            <a:r>
              <a:rPr lang="en-US" dirty="0">
                <a:latin typeface="Open Sauce Bold" panose="020B0604020202020204" charset="0"/>
              </a:rPr>
              <a:t>Nonverbal Communication </a:t>
            </a:r>
          </a:p>
        </p:txBody>
      </p:sp>
      <p:sp>
        <p:nvSpPr>
          <p:cNvPr id="49"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8584" y="0"/>
            <a:ext cx="11329416" cy="10287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0"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85532" y="836676"/>
            <a:ext cx="9876147" cy="860878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3" descr="Non-Asian and Asian people greeting each other through a bow. ">
            <a:extLst>
              <a:ext uri="{FF2B5EF4-FFF2-40B4-BE49-F238E27FC236}">
                <a16:creationId xmlns:a16="http://schemas.microsoft.com/office/drawing/2014/main" id="{BB955729-C76B-42AF-99DE-EDDE2180FF3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8517336" y="2225275"/>
            <a:ext cx="7944642" cy="5303049"/>
          </a:xfrm>
          <a:prstGeom prst="rect">
            <a:avLst/>
          </a:prstGeom>
        </p:spPr>
      </p:pic>
    </p:spTree>
    <p:extLst>
      <p:ext uri="{BB962C8B-B14F-4D97-AF65-F5344CB8AC3E}">
        <p14:creationId xmlns:p14="http://schemas.microsoft.com/office/powerpoint/2010/main" val="20600653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5">
            <a:extLst>
              <a:ext uri="{C183D7F6-B498-43B3-948B-1728B52AA6E4}">
                <adec:decorative xmlns:adec="http://schemas.microsoft.com/office/drawing/2017/decorative" val="1"/>
              </a:ext>
            </a:extLst>
          </p:cNvPr>
          <p:cNvSpPr/>
          <p:nvPr/>
        </p:nvSpPr>
        <p:spPr>
          <a:xfrm>
            <a:off x="15803942" y="0"/>
            <a:ext cx="2474533" cy="2247527"/>
          </a:xfrm>
          <a:prstGeom prst="rect">
            <a:avLst/>
          </a:prstGeom>
          <a:solidFill>
            <a:srgbClr val="3745F4"/>
          </a:solidFill>
        </p:spPr>
      </p:sp>
      <p:sp>
        <p:nvSpPr>
          <p:cNvPr id="9" name="Title 8">
            <a:extLst>
              <a:ext uri="{FF2B5EF4-FFF2-40B4-BE49-F238E27FC236}">
                <a16:creationId xmlns:a16="http://schemas.microsoft.com/office/drawing/2014/main" id="{C869B466-8470-4C97-9876-E4D089C3B1C3}"/>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US" dirty="0"/>
              <a:t>Quote from Dave Barry</a:t>
            </a:r>
          </a:p>
        </p:txBody>
      </p:sp>
      <p:sp>
        <p:nvSpPr>
          <p:cNvPr id="6" name="TextBox 6"/>
          <p:cNvSpPr txBox="1"/>
          <p:nvPr/>
        </p:nvSpPr>
        <p:spPr>
          <a:xfrm>
            <a:off x="2438400" y="3695700"/>
            <a:ext cx="14249400" cy="3398366"/>
          </a:xfrm>
          <a:prstGeom prst="rect">
            <a:avLst/>
          </a:prstGeom>
        </p:spPr>
        <p:txBody>
          <a:bodyPr wrap="square" lIns="0" tIns="0" rIns="0" bIns="0" rtlCol="0" anchor="t">
            <a:spAutoFit/>
          </a:bodyPr>
          <a:lstStyle/>
          <a:p>
            <a:pPr marL="0" marR="0" lvl="0" indent="0" algn="ctr" defTabSz="914400" rtl="0" eaLnBrk="1" fontAlgn="auto" latinLnBrk="0" hangingPunct="1">
              <a:lnSpc>
                <a:spcPts val="5280"/>
              </a:lnSpc>
              <a:spcBef>
                <a:spcPts val="0"/>
              </a:spcBef>
              <a:spcAft>
                <a:spcPts val="0"/>
              </a:spcAft>
              <a:buClrTx/>
              <a:buSzTx/>
              <a:buFontTx/>
              <a:buNone/>
              <a:tabLst/>
              <a:defRPr/>
            </a:pPr>
            <a:r>
              <a:rPr lang="en-US" sz="4800" b="0" i="0" dirty="0">
                <a:solidFill>
                  <a:srgbClr val="000000"/>
                </a:solidFill>
                <a:effectLst/>
                <a:latin typeface="Tahoma" panose="020B0604030504040204" pitchFamily="34" charset="0"/>
              </a:rPr>
              <a:t>“Americans who travel abroad for the first time are often shocked to discover that, despite all the progress that has been made in the last 30 years, many foreign people still speak in foreign languages” </a:t>
            </a:r>
          </a:p>
          <a:p>
            <a:pPr marL="0" marR="0" lvl="0" indent="0" algn="ctr" defTabSz="914400" rtl="0" eaLnBrk="1" fontAlgn="auto" latinLnBrk="0" hangingPunct="1">
              <a:lnSpc>
                <a:spcPts val="5280"/>
              </a:lnSpc>
              <a:spcBef>
                <a:spcPts val="0"/>
              </a:spcBef>
              <a:spcAft>
                <a:spcPts val="0"/>
              </a:spcAft>
              <a:buClrTx/>
              <a:buSzTx/>
              <a:buFontTx/>
              <a:buNone/>
              <a:tabLst/>
              <a:defRPr/>
            </a:pPr>
            <a:r>
              <a:rPr lang="en-US" sz="2800" b="0" i="0" dirty="0">
                <a:solidFill>
                  <a:srgbClr val="000000"/>
                </a:solidFill>
                <a:effectLst/>
                <a:latin typeface="Tahoma" panose="020B0604030504040204" pitchFamily="34" charset="0"/>
              </a:rPr>
              <a:t>(“Dave Barry Quotes,” 2013)</a:t>
            </a:r>
            <a:endParaRPr kumimoji="0" lang="en-US" sz="2800" b="0" i="0" u="none" strike="noStrike" kern="1200" cap="none" spc="0" normalizeH="0" baseline="0" noProof="0" dirty="0">
              <a:ln>
                <a:noFill/>
              </a:ln>
              <a:solidFill>
                <a:srgbClr val="373636"/>
              </a:solidFill>
              <a:effectLst/>
              <a:uLnTx/>
              <a:uFillTx/>
              <a:latin typeface="Open Sauce SemiBold"/>
              <a:ea typeface="+mn-ea"/>
              <a:cs typeface="+mn-cs"/>
            </a:endParaRPr>
          </a:p>
        </p:txBody>
      </p:sp>
    </p:spTree>
    <p:extLst>
      <p:ext uri="{BB962C8B-B14F-4D97-AF65-F5344CB8AC3E}">
        <p14:creationId xmlns:p14="http://schemas.microsoft.com/office/powerpoint/2010/main" val="3839522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C183D7F6-B498-43B3-948B-1728B52AA6E4}">
                <adec:decorative xmlns:adec="http://schemas.microsoft.com/office/drawing/2017/decorative" val="1"/>
              </a:ext>
            </a:extLst>
          </p:cNvPr>
          <p:cNvSpPr/>
          <p:nvPr/>
        </p:nvSpPr>
        <p:spPr>
          <a:xfrm>
            <a:off x="950325" y="-352954"/>
            <a:ext cx="9525" cy="10992908"/>
          </a:xfrm>
          <a:prstGeom prst="rect">
            <a:avLst/>
          </a:prstGeom>
          <a:solidFill>
            <a:srgbClr val="3745F4"/>
          </a:solidFill>
          <a:ln>
            <a:solidFill>
              <a:srgbClr val="3745F4"/>
            </a:solidFill>
          </a:ln>
        </p:spPr>
      </p:sp>
      <p:sp>
        <p:nvSpPr>
          <p:cNvPr id="4" name="TextBox 4"/>
          <p:cNvSpPr txBox="1">
            <a:spLocks noGrp="1"/>
          </p:cNvSpPr>
          <p:nvPr>
            <p:ph type="title" idx="4294967295"/>
          </p:nvPr>
        </p:nvSpPr>
        <p:spPr>
          <a:xfrm>
            <a:off x="2870699" y="4793820"/>
            <a:ext cx="5038791" cy="69935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defTabSz="914400" rtl="0" eaLnBrk="1" fontAlgn="auto" latinLnBrk="0" hangingPunct="1">
              <a:lnSpc>
                <a:spcPts val="5759"/>
              </a:lnSpc>
              <a:spcBef>
                <a:spcPts val="0"/>
              </a:spcBef>
              <a:spcAft>
                <a:spcPts val="0"/>
              </a:spcAft>
              <a:buClrTx/>
              <a:buSzTx/>
              <a:buFontTx/>
              <a:buNone/>
              <a:tabLst/>
              <a:defRPr/>
            </a:pPr>
            <a:r>
              <a:rPr lang="en-US" sz="4800" dirty="0">
                <a:solidFill>
                  <a:srgbClr val="3745F4"/>
                </a:solidFill>
                <a:latin typeface="Open Sauce SemiBold"/>
                <a:ea typeface="+mn-ea"/>
                <a:cs typeface="+mn-cs"/>
              </a:rPr>
              <a:t>Expressions</a:t>
            </a:r>
            <a:endParaRPr kumimoji="0" lang="en-US" sz="4800" b="0" i="0" u="none" strike="noStrike" kern="1200" cap="none" spc="0" normalizeH="0" baseline="0" noProof="0" dirty="0">
              <a:ln>
                <a:noFill/>
              </a:ln>
              <a:solidFill>
                <a:srgbClr val="373636"/>
              </a:solidFill>
              <a:effectLst/>
              <a:uLnTx/>
              <a:uFillTx/>
              <a:latin typeface="Open Sauce SemiBold"/>
              <a:ea typeface="+mn-ea"/>
              <a:cs typeface="+mn-cs"/>
            </a:endParaRPr>
          </a:p>
        </p:txBody>
      </p:sp>
      <p:sp>
        <p:nvSpPr>
          <p:cNvPr id="5" name="TextBox 5"/>
          <p:cNvSpPr txBox="1"/>
          <p:nvPr/>
        </p:nvSpPr>
        <p:spPr>
          <a:xfrm>
            <a:off x="10744200" y="2313312"/>
            <a:ext cx="5841862" cy="5972854"/>
          </a:xfrm>
          <a:prstGeom prst="rect">
            <a:avLst/>
          </a:prstGeom>
        </p:spPr>
        <p:txBody>
          <a:bodyPr wrap="square" lIns="0" tIns="0" rIns="0" bIns="0" rtlCol="0" anchor="t">
            <a:spAutoFit/>
          </a:bodyPr>
          <a:lstStyle/>
          <a:p>
            <a:pPr marL="798836" lvl="1" indent="-399418">
              <a:lnSpc>
                <a:spcPts val="5920"/>
              </a:lnSpc>
              <a:buFont typeface="Arial"/>
              <a:buChar char="•"/>
            </a:pPr>
            <a:r>
              <a:rPr lang="en-US" sz="3700" dirty="0">
                <a:solidFill>
                  <a:srgbClr val="373636"/>
                </a:solidFill>
                <a:latin typeface="Open Sauce"/>
              </a:rPr>
              <a:t>Avoid metaphors, slang and figurative language.</a:t>
            </a:r>
          </a:p>
          <a:p>
            <a:pPr marL="798836" lvl="1" indent="-399418">
              <a:lnSpc>
                <a:spcPts val="5920"/>
              </a:lnSpc>
              <a:buFont typeface="Arial"/>
              <a:buChar char="•"/>
            </a:pPr>
            <a:r>
              <a:rPr lang="en-US" sz="3700" dirty="0">
                <a:solidFill>
                  <a:srgbClr val="373636"/>
                </a:solidFill>
                <a:latin typeface="Open Sauce"/>
              </a:rPr>
              <a:t>They may have no significance to others. </a:t>
            </a:r>
          </a:p>
          <a:p>
            <a:pPr marL="798836" lvl="1" indent="-399418">
              <a:lnSpc>
                <a:spcPts val="5920"/>
              </a:lnSpc>
              <a:buFont typeface="Arial"/>
              <a:buChar char="•"/>
            </a:pPr>
            <a:r>
              <a:rPr lang="en-US" sz="3700" dirty="0">
                <a:solidFill>
                  <a:srgbClr val="373636"/>
                </a:solidFill>
                <a:latin typeface="Open Sauce"/>
              </a:rPr>
              <a:t>Some phrases refer to ethnic stereotypes.</a:t>
            </a:r>
          </a:p>
          <a:p>
            <a:pPr marL="798836" lvl="1" indent="-399418">
              <a:lnSpc>
                <a:spcPts val="5920"/>
              </a:lnSpc>
              <a:buFont typeface="Arial"/>
              <a:buChar char="•"/>
            </a:pPr>
            <a:endParaRPr lang="en-US" sz="3700" dirty="0">
              <a:solidFill>
                <a:srgbClr val="373636"/>
              </a:solidFill>
              <a:latin typeface="Open Sauce"/>
            </a:endParaRPr>
          </a:p>
        </p:txBody>
      </p:sp>
      <p:sp>
        <p:nvSpPr>
          <p:cNvPr id="6" name="AutoShape 6">
            <a:extLst>
              <a:ext uri="{C183D7F6-B498-43B3-948B-1728B52AA6E4}">
                <adec:decorative xmlns:adec="http://schemas.microsoft.com/office/drawing/2017/decorative" val="1"/>
              </a:ext>
            </a:extLst>
          </p:cNvPr>
          <p:cNvSpPr/>
          <p:nvPr/>
        </p:nvSpPr>
        <p:spPr>
          <a:xfrm>
            <a:off x="8870845" y="5143500"/>
            <a:ext cx="546310" cy="156239"/>
          </a:xfrm>
          <a:prstGeom prst="rect">
            <a:avLst/>
          </a:prstGeom>
          <a:solidFill>
            <a:srgbClr val="3745F4"/>
          </a:solidFill>
        </p:spPr>
      </p:sp>
      <p:sp>
        <p:nvSpPr>
          <p:cNvPr id="7" name="TextBox 7"/>
          <p:cNvSpPr txBox="1"/>
          <p:nvPr/>
        </p:nvSpPr>
        <p:spPr>
          <a:xfrm>
            <a:off x="1435350" y="8711595"/>
            <a:ext cx="12966450" cy="516039"/>
          </a:xfrm>
          <a:prstGeom prst="rect">
            <a:avLst/>
          </a:prstGeom>
        </p:spPr>
        <p:txBody>
          <a:bodyPr wrap="square" lIns="0" tIns="0" rIns="0" bIns="0" rtlCol="0" anchor="t">
            <a:spAutoFit/>
          </a:bodyPr>
          <a:lstStyle/>
          <a:p>
            <a:pPr>
              <a:lnSpc>
                <a:spcPts val="4409"/>
              </a:lnSpc>
            </a:pPr>
            <a:r>
              <a:rPr lang="en-US" sz="3150" dirty="0">
                <a:solidFill>
                  <a:srgbClr val="000000"/>
                </a:solidFill>
                <a:latin typeface="Open Sauce"/>
              </a:rPr>
              <a:t>Implications for Cultural Considerations in Public Speaking</a:t>
            </a:r>
          </a:p>
        </p:txBody>
      </p:sp>
    </p:spTree>
    <p:extLst>
      <p:ext uri="{BB962C8B-B14F-4D97-AF65-F5344CB8AC3E}">
        <p14:creationId xmlns:p14="http://schemas.microsoft.com/office/powerpoint/2010/main" val="2762710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C183D7F6-B498-43B3-948B-1728B52AA6E4}">
                <adec:decorative xmlns:adec="http://schemas.microsoft.com/office/drawing/2017/decorative" val="1"/>
              </a:ext>
            </a:extLst>
          </p:cNvPr>
          <p:cNvSpPr/>
          <p:nvPr/>
        </p:nvSpPr>
        <p:spPr>
          <a:xfrm>
            <a:off x="950325" y="-352954"/>
            <a:ext cx="9525" cy="10992908"/>
          </a:xfrm>
          <a:prstGeom prst="rect">
            <a:avLst/>
          </a:prstGeom>
          <a:solidFill>
            <a:srgbClr val="3745F4"/>
          </a:solidFill>
          <a:ln>
            <a:solidFill>
              <a:srgbClr val="3745F4"/>
            </a:solidFill>
          </a:ln>
        </p:spPr>
      </p:sp>
      <p:sp>
        <p:nvSpPr>
          <p:cNvPr id="4" name="TextBox 4"/>
          <p:cNvSpPr txBox="1">
            <a:spLocks noGrp="1"/>
          </p:cNvSpPr>
          <p:nvPr>
            <p:ph type="title" idx="4294967295"/>
          </p:nvPr>
        </p:nvSpPr>
        <p:spPr>
          <a:xfrm>
            <a:off x="2870699" y="4793820"/>
            <a:ext cx="5038791" cy="69935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defTabSz="914400" rtl="0" eaLnBrk="1" fontAlgn="auto" latinLnBrk="0" hangingPunct="1">
              <a:lnSpc>
                <a:spcPts val="5759"/>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3745F4"/>
                </a:solidFill>
                <a:effectLst/>
                <a:uLnTx/>
                <a:uFillTx/>
                <a:latin typeface="Open Sauce SemiBold"/>
                <a:ea typeface="+mn-ea"/>
                <a:cs typeface="+mn-cs"/>
              </a:rPr>
              <a:t>Narratives</a:t>
            </a:r>
            <a:endParaRPr kumimoji="0" lang="en-US" sz="4800" b="0" i="0" u="none" strike="noStrike" kern="1200" cap="none" spc="0" normalizeH="0" baseline="0" noProof="0" dirty="0">
              <a:ln>
                <a:noFill/>
              </a:ln>
              <a:solidFill>
                <a:srgbClr val="373636"/>
              </a:solidFill>
              <a:effectLst/>
              <a:uLnTx/>
              <a:uFillTx/>
              <a:latin typeface="Open Sauce SemiBold"/>
              <a:ea typeface="+mn-ea"/>
              <a:cs typeface="+mn-cs"/>
            </a:endParaRPr>
          </a:p>
        </p:txBody>
      </p:sp>
      <p:sp>
        <p:nvSpPr>
          <p:cNvPr id="5" name="TextBox 5"/>
          <p:cNvSpPr txBox="1"/>
          <p:nvPr/>
        </p:nvSpPr>
        <p:spPr>
          <a:xfrm>
            <a:off x="10744200" y="3846872"/>
            <a:ext cx="5841862" cy="2189767"/>
          </a:xfrm>
          <a:prstGeom prst="rect">
            <a:avLst/>
          </a:prstGeom>
        </p:spPr>
        <p:txBody>
          <a:bodyPr wrap="square" lIns="0" tIns="0" rIns="0" bIns="0" rtlCol="0" anchor="t">
            <a:spAutoFit/>
          </a:bodyPr>
          <a:lstStyle/>
          <a:p>
            <a:pPr marL="798836" lvl="1" indent="-399418">
              <a:lnSpc>
                <a:spcPts val="5920"/>
              </a:lnSpc>
              <a:buFont typeface="Arial"/>
              <a:buChar char="•"/>
            </a:pPr>
            <a:r>
              <a:rPr lang="en-US" sz="3700" dirty="0">
                <a:solidFill>
                  <a:srgbClr val="373636"/>
                </a:solidFill>
                <a:latin typeface="Open Sauce"/>
              </a:rPr>
              <a:t>Storytelling is more descriptive, relational and powerful.</a:t>
            </a:r>
          </a:p>
        </p:txBody>
      </p:sp>
      <p:sp>
        <p:nvSpPr>
          <p:cNvPr id="6" name="AutoShape 6">
            <a:extLst>
              <a:ext uri="{C183D7F6-B498-43B3-948B-1728B52AA6E4}">
                <adec:decorative xmlns:adec="http://schemas.microsoft.com/office/drawing/2017/decorative" val="1"/>
              </a:ext>
            </a:extLst>
          </p:cNvPr>
          <p:cNvSpPr/>
          <p:nvPr/>
        </p:nvSpPr>
        <p:spPr>
          <a:xfrm>
            <a:off x="8870845" y="5143500"/>
            <a:ext cx="546310" cy="156239"/>
          </a:xfrm>
          <a:prstGeom prst="rect">
            <a:avLst/>
          </a:prstGeom>
          <a:solidFill>
            <a:srgbClr val="3745F4"/>
          </a:solidFill>
        </p:spPr>
      </p:sp>
      <p:sp>
        <p:nvSpPr>
          <p:cNvPr id="7" name="TextBox 7"/>
          <p:cNvSpPr txBox="1"/>
          <p:nvPr/>
        </p:nvSpPr>
        <p:spPr>
          <a:xfrm>
            <a:off x="1435350" y="8711595"/>
            <a:ext cx="12966450" cy="516039"/>
          </a:xfrm>
          <a:prstGeom prst="rect">
            <a:avLst/>
          </a:prstGeom>
        </p:spPr>
        <p:txBody>
          <a:bodyPr wrap="square" lIns="0" tIns="0" rIns="0" bIns="0" rtlCol="0" anchor="t">
            <a:spAutoFit/>
          </a:bodyPr>
          <a:lstStyle/>
          <a:p>
            <a:pPr>
              <a:lnSpc>
                <a:spcPts val="4409"/>
              </a:lnSpc>
            </a:pPr>
            <a:r>
              <a:rPr lang="en-US" sz="3150" dirty="0">
                <a:solidFill>
                  <a:srgbClr val="000000"/>
                </a:solidFill>
                <a:latin typeface="Open Sauce"/>
              </a:rPr>
              <a:t>Implications for Cultural Considerations in Public Speaking</a:t>
            </a:r>
          </a:p>
        </p:txBody>
      </p:sp>
    </p:spTree>
    <p:extLst>
      <p:ext uri="{BB962C8B-B14F-4D97-AF65-F5344CB8AC3E}">
        <p14:creationId xmlns:p14="http://schemas.microsoft.com/office/powerpoint/2010/main" val="1400344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C183D7F6-B498-43B3-948B-1728B52AA6E4}">
                <adec:decorative xmlns:adec="http://schemas.microsoft.com/office/drawing/2017/decorative" val="1"/>
              </a:ext>
            </a:extLst>
          </p:cNvPr>
          <p:cNvSpPr/>
          <p:nvPr/>
        </p:nvSpPr>
        <p:spPr>
          <a:xfrm>
            <a:off x="950325" y="-352954"/>
            <a:ext cx="9525" cy="10992908"/>
          </a:xfrm>
          <a:prstGeom prst="rect">
            <a:avLst/>
          </a:prstGeom>
          <a:solidFill>
            <a:srgbClr val="3745F4"/>
          </a:solidFill>
          <a:ln>
            <a:solidFill>
              <a:srgbClr val="3745F4"/>
            </a:solidFill>
          </a:ln>
        </p:spPr>
      </p:sp>
      <p:sp>
        <p:nvSpPr>
          <p:cNvPr id="4" name="TextBox 4"/>
          <p:cNvSpPr txBox="1">
            <a:spLocks noGrp="1"/>
          </p:cNvSpPr>
          <p:nvPr>
            <p:ph type="title" idx="4294967295"/>
          </p:nvPr>
        </p:nvSpPr>
        <p:spPr>
          <a:xfrm>
            <a:off x="2870699" y="4793820"/>
            <a:ext cx="5038791" cy="69935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defTabSz="914400" rtl="0" eaLnBrk="1" fontAlgn="auto" latinLnBrk="0" hangingPunct="1">
              <a:lnSpc>
                <a:spcPts val="5759"/>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3745F4"/>
                </a:solidFill>
                <a:effectLst/>
                <a:uLnTx/>
                <a:uFillTx/>
                <a:latin typeface="Open Sauce SemiBold"/>
                <a:ea typeface="+mn-ea"/>
                <a:cs typeface="+mn-cs"/>
              </a:rPr>
              <a:t>Values</a:t>
            </a:r>
            <a:endParaRPr kumimoji="0" lang="en-US" sz="4800" b="0" i="0" u="none" strike="noStrike" kern="1200" cap="none" spc="0" normalizeH="0" baseline="0" noProof="0" dirty="0">
              <a:ln>
                <a:noFill/>
              </a:ln>
              <a:solidFill>
                <a:srgbClr val="373636"/>
              </a:solidFill>
              <a:effectLst/>
              <a:uLnTx/>
              <a:uFillTx/>
              <a:latin typeface="Open Sauce SemiBold"/>
              <a:ea typeface="+mn-ea"/>
              <a:cs typeface="+mn-cs"/>
            </a:endParaRPr>
          </a:p>
        </p:txBody>
      </p:sp>
      <p:sp>
        <p:nvSpPr>
          <p:cNvPr id="5" name="TextBox 5"/>
          <p:cNvSpPr txBox="1"/>
          <p:nvPr/>
        </p:nvSpPr>
        <p:spPr>
          <a:xfrm>
            <a:off x="10744200" y="3846872"/>
            <a:ext cx="5841862" cy="2189767"/>
          </a:xfrm>
          <a:prstGeom prst="rect">
            <a:avLst/>
          </a:prstGeom>
        </p:spPr>
        <p:txBody>
          <a:bodyPr wrap="square" lIns="0" tIns="0" rIns="0" bIns="0" rtlCol="0" anchor="t">
            <a:spAutoFit/>
          </a:bodyPr>
          <a:lstStyle/>
          <a:p>
            <a:pPr marL="798836" lvl="1" indent="-399418">
              <a:lnSpc>
                <a:spcPts val="5920"/>
              </a:lnSpc>
              <a:buFont typeface="Arial"/>
              <a:buChar char="•"/>
            </a:pPr>
            <a:r>
              <a:rPr lang="en-US" sz="3700" dirty="0">
                <a:solidFill>
                  <a:srgbClr val="373636"/>
                </a:solidFill>
                <a:latin typeface="Open Sauce"/>
              </a:rPr>
              <a:t>Recognize that other values may not be similar to yours.</a:t>
            </a:r>
          </a:p>
        </p:txBody>
      </p:sp>
      <p:sp>
        <p:nvSpPr>
          <p:cNvPr id="6" name="AutoShape 6">
            <a:extLst>
              <a:ext uri="{C183D7F6-B498-43B3-948B-1728B52AA6E4}">
                <adec:decorative xmlns:adec="http://schemas.microsoft.com/office/drawing/2017/decorative" val="1"/>
              </a:ext>
            </a:extLst>
          </p:cNvPr>
          <p:cNvSpPr/>
          <p:nvPr/>
        </p:nvSpPr>
        <p:spPr>
          <a:xfrm>
            <a:off x="8870845" y="5143500"/>
            <a:ext cx="546310" cy="156239"/>
          </a:xfrm>
          <a:prstGeom prst="rect">
            <a:avLst/>
          </a:prstGeom>
          <a:solidFill>
            <a:srgbClr val="3745F4"/>
          </a:solidFill>
        </p:spPr>
      </p:sp>
      <p:sp>
        <p:nvSpPr>
          <p:cNvPr id="7" name="TextBox 7"/>
          <p:cNvSpPr txBox="1"/>
          <p:nvPr/>
        </p:nvSpPr>
        <p:spPr>
          <a:xfrm>
            <a:off x="1435350" y="8711595"/>
            <a:ext cx="12966450" cy="516039"/>
          </a:xfrm>
          <a:prstGeom prst="rect">
            <a:avLst/>
          </a:prstGeom>
        </p:spPr>
        <p:txBody>
          <a:bodyPr wrap="square" lIns="0" tIns="0" rIns="0" bIns="0" rtlCol="0" anchor="t">
            <a:spAutoFit/>
          </a:bodyPr>
          <a:lstStyle/>
          <a:p>
            <a:pPr>
              <a:lnSpc>
                <a:spcPts val="4409"/>
              </a:lnSpc>
            </a:pPr>
            <a:r>
              <a:rPr lang="en-US" sz="3150" dirty="0">
                <a:solidFill>
                  <a:srgbClr val="000000"/>
                </a:solidFill>
                <a:latin typeface="Open Sauce"/>
              </a:rPr>
              <a:t>Implications for Cultural Considerations in Public Speaking</a:t>
            </a:r>
          </a:p>
        </p:txBody>
      </p:sp>
    </p:spTree>
    <p:extLst>
      <p:ext uri="{BB962C8B-B14F-4D97-AF65-F5344CB8AC3E}">
        <p14:creationId xmlns:p14="http://schemas.microsoft.com/office/powerpoint/2010/main" val="2964176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C183D7F6-B498-43B3-948B-1728B52AA6E4}">
                <adec:decorative xmlns:adec="http://schemas.microsoft.com/office/drawing/2017/decorative" val="1"/>
              </a:ext>
            </a:extLst>
          </p:cNvPr>
          <p:cNvSpPr/>
          <p:nvPr/>
        </p:nvSpPr>
        <p:spPr>
          <a:xfrm>
            <a:off x="950325" y="-352954"/>
            <a:ext cx="9525" cy="10992908"/>
          </a:xfrm>
          <a:prstGeom prst="rect">
            <a:avLst/>
          </a:prstGeom>
          <a:solidFill>
            <a:srgbClr val="3745F4"/>
          </a:solidFill>
          <a:ln>
            <a:solidFill>
              <a:srgbClr val="3745F4"/>
            </a:solidFill>
          </a:ln>
        </p:spPr>
      </p:sp>
      <p:sp>
        <p:nvSpPr>
          <p:cNvPr id="4" name="TextBox 4"/>
          <p:cNvSpPr txBox="1">
            <a:spLocks noGrp="1"/>
          </p:cNvSpPr>
          <p:nvPr>
            <p:ph type="title" idx="4294967295"/>
          </p:nvPr>
        </p:nvSpPr>
        <p:spPr>
          <a:xfrm>
            <a:off x="2870699" y="4793820"/>
            <a:ext cx="5038791" cy="69935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defTabSz="914400" rtl="0" eaLnBrk="1" fontAlgn="auto" latinLnBrk="0" hangingPunct="1">
              <a:lnSpc>
                <a:spcPts val="5759"/>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3745F4"/>
                </a:solidFill>
                <a:effectLst/>
                <a:uLnTx/>
                <a:uFillTx/>
                <a:latin typeface="Open Sauce SemiBold"/>
                <a:ea typeface="+mn-ea"/>
                <a:cs typeface="+mn-cs"/>
              </a:rPr>
              <a:t>Standards</a:t>
            </a:r>
            <a:endParaRPr kumimoji="0" lang="en-US" sz="4800" b="0" i="0" u="none" strike="noStrike" kern="1200" cap="none" spc="0" normalizeH="0" baseline="0" noProof="0" dirty="0">
              <a:ln>
                <a:noFill/>
              </a:ln>
              <a:solidFill>
                <a:srgbClr val="373636"/>
              </a:solidFill>
              <a:effectLst/>
              <a:uLnTx/>
              <a:uFillTx/>
              <a:latin typeface="Open Sauce SemiBold"/>
              <a:ea typeface="+mn-ea"/>
              <a:cs typeface="+mn-cs"/>
            </a:endParaRPr>
          </a:p>
        </p:txBody>
      </p:sp>
      <p:sp>
        <p:nvSpPr>
          <p:cNvPr id="5" name="TextBox 5"/>
          <p:cNvSpPr txBox="1"/>
          <p:nvPr/>
        </p:nvSpPr>
        <p:spPr>
          <a:xfrm>
            <a:off x="10744200" y="3846872"/>
            <a:ext cx="5841862" cy="2189767"/>
          </a:xfrm>
          <a:prstGeom prst="rect">
            <a:avLst/>
          </a:prstGeom>
        </p:spPr>
        <p:txBody>
          <a:bodyPr wrap="square" lIns="0" tIns="0" rIns="0" bIns="0" rtlCol="0" anchor="t">
            <a:spAutoFit/>
          </a:bodyPr>
          <a:lstStyle/>
          <a:p>
            <a:pPr marL="798836" lvl="1" indent="-399418">
              <a:lnSpc>
                <a:spcPts val="5920"/>
              </a:lnSpc>
              <a:buFont typeface="Arial"/>
              <a:buChar char="•"/>
            </a:pPr>
            <a:r>
              <a:rPr lang="en-US" sz="3700" dirty="0">
                <a:solidFill>
                  <a:srgbClr val="373636"/>
                </a:solidFill>
                <a:latin typeface="Open Sauce"/>
              </a:rPr>
              <a:t>Avoid holding others to Western standards (e.g. time) </a:t>
            </a:r>
          </a:p>
        </p:txBody>
      </p:sp>
      <p:sp>
        <p:nvSpPr>
          <p:cNvPr id="6" name="AutoShape 6">
            <a:extLst>
              <a:ext uri="{C183D7F6-B498-43B3-948B-1728B52AA6E4}">
                <adec:decorative xmlns:adec="http://schemas.microsoft.com/office/drawing/2017/decorative" val="1"/>
              </a:ext>
            </a:extLst>
          </p:cNvPr>
          <p:cNvSpPr/>
          <p:nvPr/>
        </p:nvSpPr>
        <p:spPr>
          <a:xfrm>
            <a:off x="8870845" y="5143500"/>
            <a:ext cx="546310" cy="156239"/>
          </a:xfrm>
          <a:prstGeom prst="rect">
            <a:avLst/>
          </a:prstGeom>
          <a:solidFill>
            <a:srgbClr val="3745F4"/>
          </a:solidFill>
        </p:spPr>
      </p:sp>
      <p:sp>
        <p:nvSpPr>
          <p:cNvPr id="7" name="TextBox 7"/>
          <p:cNvSpPr txBox="1"/>
          <p:nvPr/>
        </p:nvSpPr>
        <p:spPr>
          <a:xfrm>
            <a:off x="1435350" y="8711595"/>
            <a:ext cx="12966450" cy="516039"/>
          </a:xfrm>
          <a:prstGeom prst="rect">
            <a:avLst/>
          </a:prstGeom>
        </p:spPr>
        <p:txBody>
          <a:bodyPr wrap="square" lIns="0" tIns="0" rIns="0" bIns="0" rtlCol="0" anchor="t">
            <a:spAutoFit/>
          </a:bodyPr>
          <a:lstStyle/>
          <a:p>
            <a:pPr>
              <a:lnSpc>
                <a:spcPts val="4409"/>
              </a:lnSpc>
            </a:pPr>
            <a:r>
              <a:rPr lang="en-US" sz="3150" dirty="0">
                <a:solidFill>
                  <a:srgbClr val="000000"/>
                </a:solidFill>
                <a:latin typeface="Open Sauce"/>
              </a:rPr>
              <a:t>Implications for Cultural Considerations in Public Speaking</a:t>
            </a:r>
          </a:p>
        </p:txBody>
      </p:sp>
    </p:spTree>
    <p:extLst>
      <p:ext uri="{BB962C8B-B14F-4D97-AF65-F5344CB8AC3E}">
        <p14:creationId xmlns:p14="http://schemas.microsoft.com/office/powerpoint/2010/main" val="2944623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674C836-387B-4972-950E-A51DBE4EB652}"/>
              </a:ext>
            </a:extLst>
          </p:cNvPr>
          <p:cNvSpPr>
            <a:spLocks noGrp="1"/>
          </p:cNvSpPr>
          <p:nvPr>
            <p:ph type="title" idx="4294967295"/>
          </p:nvPr>
        </p:nvSpPr>
        <p:spPr>
          <a:xfrm>
            <a:off x="457200" y="-1143000"/>
            <a:ext cx="8229600" cy="1143000"/>
          </a:xfrm>
        </p:spPr>
        <p:txBody>
          <a:bodyPr vert="horz" lIns="91440" tIns="45720" rIns="91440" bIns="45720" rtlCol="0" anchor="b">
            <a:normAutofit fontScale="90000"/>
          </a:bodyPr>
          <a:lstStyle/>
          <a:p>
            <a:r>
              <a:rPr lang="en-US" dirty="0"/>
              <a:t>The Importance of Audience Analysis</a:t>
            </a:r>
          </a:p>
        </p:txBody>
      </p:sp>
      <p:sp>
        <p:nvSpPr>
          <p:cNvPr id="6" name="TextBox 6"/>
          <p:cNvSpPr txBox="1"/>
          <p:nvPr/>
        </p:nvSpPr>
        <p:spPr>
          <a:xfrm>
            <a:off x="1422586" y="2400300"/>
            <a:ext cx="5791200" cy="4052391"/>
          </a:xfrm>
          <a:prstGeom prst="rect">
            <a:avLst/>
          </a:prstGeom>
        </p:spPr>
        <p:txBody>
          <a:bodyPr wrap="square" lIns="0" tIns="0" rIns="0" bIns="0" rtlCol="0" anchor="t">
            <a:spAutoFit/>
          </a:bodyPr>
          <a:lstStyle/>
          <a:p>
            <a:pPr algn="ctr">
              <a:lnSpc>
                <a:spcPts val="7920"/>
              </a:lnSpc>
            </a:pPr>
            <a:r>
              <a:rPr lang="en-US" sz="7200" dirty="0">
                <a:solidFill>
                  <a:srgbClr val="373636"/>
                </a:solidFill>
                <a:latin typeface="Open Sauce SemiBold Bold"/>
              </a:rPr>
              <a:t>The </a:t>
            </a:r>
            <a:r>
              <a:rPr lang="en-US" sz="7200" dirty="0">
                <a:solidFill>
                  <a:srgbClr val="3745F4"/>
                </a:solidFill>
                <a:latin typeface="Open Sauce SemiBold Bold"/>
              </a:rPr>
              <a:t>Importance </a:t>
            </a:r>
            <a:r>
              <a:rPr lang="en-US" sz="7200" dirty="0">
                <a:solidFill>
                  <a:srgbClr val="373636"/>
                </a:solidFill>
                <a:latin typeface="Open Sauce SemiBold Bold"/>
              </a:rPr>
              <a:t> of Audience Analysis</a:t>
            </a:r>
          </a:p>
        </p:txBody>
      </p:sp>
      <p:sp>
        <p:nvSpPr>
          <p:cNvPr id="9" name="TextBox 8">
            <a:extLst>
              <a:ext uri="{FF2B5EF4-FFF2-40B4-BE49-F238E27FC236}">
                <a16:creationId xmlns:a16="http://schemas.microsoft.com/office/drawing/2014/main" id="{F226B8F7-3B34-4044-93B3-28ADEC8D41E1}"/>
              </a:ext>
            </a:extLst>
          </p:cNvPr>
          <p:cNvSpPr txBox="1"/>
          <p:nvPr/>
        </p:nvSpPr>
        <p:spPr>
          <a:xfrm>
            <a:off x="838200" y="9105900"/>
            <a:ext cx="9144000" cy="608372"/>
          </a:xfrm>
          <a:prstGeom prst="rect">
            <a:avLst/>
          </a:prstGeom>
          <a:noFill/>
        </p:spPr>
        <p:txBody>
          <a:bodyPr wrap="square">
            <a:spAutoFit/>
          </a:bodyPr>
          <a:lstStyle/>
          <a:p>
            <a:pPr marL="0" marR="0" lvl="0" indent="0" algn="l" defTabSz="914400" rtl="0" eaLnBrk="1" fontAlgn="auto" latinLnBrk="0" hangingPunct="1">
              <a:lnSpc>
                <a:spcPts val="4409"/>
              </a:lnSpc>
              <a:spcBef>
                <a:spcPts val="0"/>
              </a:spcBef>
              <a:spcAft>
                <a:spcPts val="0"/>
              </a:spcAft>
              <a:buClrTx/>
              <a:buSzTx/>
              <a:buFontTx/>
              <a:buNone/>
              <a:tabLst/>
              <a:defRPr/>
            </a:pPr>
            <a:r>
              <a:rPr lang="en-US" sz="3150" dirty="0">
                <a:solidFill>
                  <a:srgbClr val="000000"/>
                </a:solidFill>
                <a:latin typeface="Open Sauce"/>
              </a:rPr>
              <a:t>4</a:t>
            </a:r>
            <a:r>
              <a:rPr kumimoji="0" lang="en-US" sz="3150" b="0" i="0" u="none" strike="noStrike" kern="1200" cap="none" spc="0" normalizeH="0" baseline="0" noProof="0" dirty="0">
                <a:ln>
                  <a:noFill/>
                </a:ln>
                <a:solidFill>
                  <a:srgbClr val="000000"/>
                </a:solidFill>
                <a:effectLst/>
                <a:uLnTx/>
                <a:uFillTx/>
                <a:latin typeface="Open Sauce"/>
                <a:ea typeface="+mn-ea"/>
                <a:cs typeface="+mn-cs"/>
              </a:rPr>
              <a:t>.1</a:t>
            </a:r>
          </a:p>
        </p:txBody>
      </p:sp>
      <p:pic>
        <p:nvPicPr>
          <p:cNvPr id="4" name="Picture 4" descr="A yellow paper with blue writing that says Why?"/>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9188" t="-1537" r="6046" b="1537"/>
          <a:stretch/>
        </p:blipFill>
        <p:spPr>
          <a:xfrm>
            <a:off x="8656794" y="-163145"/>
            <a:ext cx="8996392" cy="10613290"/>
          </a:xfrm>
          <a:prstGeom prst="rect">
            <a:avLst/>
          </a:prstGeom>
        </p:spPr>
      </p:pic>
      <p:sp>
        <p:nvSpPr>
          <p:cNvPr id="8" name="TextBox 7">
            <a:extLst>
              <a:ext uri="{FF2B5EF4-FFF2-40B4-BE49-F238E27FC236}">
                <a16:creationId xmlns:a16="http://schemas.microsoft.com/office/drawing/2014/main" id="{63534A2E-F525-4025-B17F-60F623BC6117}"/>
              </a:ext>
              <a:ext uri="{C183D7F6-B498-43B3-948B-1728B52AA6E4}">
                <adec:decorative xmlns:adec="http://schemas.microsoft.com/office/drawing/2017/decorative" val="1"/>
              </a:ext>
            </a:extLst>
          </p:cNvPr>
          <p:cNvSpPr txBox="1"/>
          <p:nvPr/>
        </p:nvSpPr>
        <p:spPr>
          <a:xfrm>
            <a:off x="9241664" y="8809613"/>
            <a:ext cx="7826651" cy="230832"/>
          </a:xfrm>
          <a:prstGeom prst="rect">
            <a:avLst/>
          </a:prstGeom>
          <a:noFill/>
        </p:spPr>
        <p:txBody>
          <a:bodyPr wrap="square" rtlCol="0">
            <a:spAutoFit/>
          </a:bodyPr>
          <a:lstStyle/>
          <a:p>
            <a:r>
              <a:rPr lang="en-US" sz="900">
                <a:hlinkClick r:id="rId3" tooltip="http://sabguthrie.info/how-to-solve-big-problems-asking-one-small-question/"/>
              </a:rPr>
              <a:t>This Photo</a:t>
            </a:r>
            <a:r>
              <a:rPr lang="en-US" sz="900"/>
              <a:t> by Unknown Author is licensed under </a:t>
            </a:r>
            <a:r>
              <a:rPr lang="en-US" sz="900">
                <a:hlinkClick r:id="rId4" tooltip="https://creativecommons.org/licenses/by/3.0/"/>
              </a:rPr>
              <a:t>CC BY</a:t>
            </a:r>
            <a:endParaRPr lang="en-US" sz="9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C183D7F6-B498-43B3-948B-1728B52AA6E4}">
                <adec:decorative xmlns:adec="http://schemas.microsoft.com/office/drawing/2017/decorative" val="1"/>
              </a:ext>
            </a:extLst>
          </p:cNvPr>
          <p:cNvSpPr/>
          <p:nvPr/>
        </p:nvSpPr>
        <p:spPr>
          <a:xfrm>
            <a:off x="950325" y="-352954"/>
            <a:ext cx="9525" cy="10992908"/>
          </a:xfrm>
          <a:prstGeom prst="rect">
            <a:avLst/>
          </a:prstGeom>
          <a:solidFill>
            <a:srgbClr val="3745F4"/>
          </a:solidFill>
          <a:ln>
            <a:solidFill>
              <a:srgbClr val="3745F4"/>
            </a:solidFill>
          </a:ln>
        </p:spPr>
      </p:sp>
      <p:sp>
        <p:nvSpPr>
          <p:cNvPr id="4" name="TextBox 4"/>
          <p:cNvSpPr txBox="1">
            <a:spLocks noGrp="1"/>
          </p:cNvSpPr>
          <p:nvPr>
            <p:ph type="title" idx="4294967295"/>
          </p:nvPr>
        </p:nvSpPr>
        <p:spPr>
          <a:xfrm>
            <a:off x="2870699" y="4793820"/>
            <a:ext cx="5038791" cy="69935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defTabSz="914400" rtl="0" eaLnBrk="1" fontAlgn="auto" latinLnBrk="0" hangingPunct="1">
              <a:lnSpc>
                <a:spcPts val="5759"/>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3745F4"/>
                </a:solidFill>
                <a:effectLst/>
                <a:uLnTx/>
                <a:uFillTx/>
                <a:latin typeface="Open Sauce SemiBold"/>
                <a:ea typeface="+mn-ea"/>
                <a:cs typeface="+mn-cs"/>
              </a:rPr>
              <a:t>Audience</a:t>
            </a:r>
            <a:endParaRPr kumimoji="0" lang="en-US" sz="4800" b="0" i="0" u="none" strike="noStrike" kern="1200" cap="none" spc="0" normalizeH="0" baseline="0" noProof="0" dirty="0">
              <a:ln>
                <a:noFill/>
              </a:ln>
              <a:solidFill>
                <a:srgbClr val="373636"/>
              </a:solidFill>
              <a:effectLst/>
              <a:uLnTx/>
              <a:uFillTx/>
              <a:latin typeface="Open Sauce SemiBold"/>
              <a:ea typeface="+mn-ea"/>
              <a:cs typeface="+mn-cs"/>
            </a:endParaRPr>
          </a:p>
        </p:txBody>
      </p:sp>
      <p:sp>
        <p:nvSpPr>
          <p:cNvPr id="5" name="TextBox 5"/>
          <p:cNvSpPr txBox="1"/>
          <p:nvPr/>
        </p:nvSpPr>
        <p:spPr>
          <a:xfrm>
            <a:off x="10744200" y="3846872"/>
            <a:ext cx="5841862" cy="2946384"/>
          </a:xfrm>
          <a:prstGeom prst="rect">
            <a:avLst/>
          </a:prstGeom>
        </p:spPr>
        <p:txBody>
          <a:bodyPr wrap="square" lIns="0" tIns="0" rIns="0" bIns="0" rtlCol="0" anchor="t">
            <a:spAutoFit/>
          </a:bodyPr>
          <a:lstStyle/>
          <a:p>
            <a:pPr marL="798836" lvl="1" indent="-399418">
              <a:lnSpc>
                <a:spcPts val="5920"/>
              </a:lnSpc>
              <a:buFont typeface="Arial"/>
              <a:buChar char="•"/>
            </a:pPr>
            <a:r>
              <a:rPr lang="en-US" sz="3700" dirty="0">
                <a:solidFill>
                  <a:srgbClr val="373636"/>
                </a:solidFill>
                <a:latin typeface="Open Sauce"/>
              </a:rPr>
              <a:t>Know what your audience would appreciate and what would concern them. </a:t>
            </a:r>
          </a:p>
        </p:txBody>
      </p:sp>
      <p:sp>
        <p:nvSpPr>
          <p:cNvPr id="6" name="AutoShape 6">
            <a:extLst>
              <a:ext uri="{C183D7F6-B498-43B3-948B-1728B52AA6E4}">
                <adec:decorative xmlns:adec="http://schemas.microsoft.com/office/drawing/2017/decorative" val="1"/>
              </a:ext>
            </a:extLst>
          </p:cNvPr>
          <p:cNvSpPr/>
          <p:nvPr/>
        </p:nvSpPr>
        <p:spPr>
          <a:xfrm>
            <a:off x="8870845" y="5143500"/>
            <a:ext cx="546310" cy="156239"/>
          </a:xfrm>
          <a:prstGeom prst="rect">
            <a:avLst/>
          </a:prstGeom>
          <a:solidFill>
            <a:srgbClr val="3745F4"/>
          </a:solidFill>
        </p:spPr>
      </p:sp>
      <p:sp>
        <p:nvSpPr>
          <p:cNvPr id="7" name="TextBox 7"/>
          <p:cNvSpPr txBox="1"/>
          <p:nvPr/>
        </p:nvSpPr>
        <p:spPr>
          <a:xfrm>
            <a:off x="1435350" y="8711595"/>
            <a:ext cx="12966450" cy="516039"/>
          </a:xfrm>
          <a:prstGeom prst="rect">
            <a:avLst/>
          </a:prstGeom>
        </p:spPr>
        <p:txBody>
          <a:bodyPr wrap="square" lIns="0" tIns="0" rIns="0" bIns="0" rtlCol="0" anchor="t">
            <a:spAutoFit/>
          </a:bodyPr>
          <a:lstStyle/>
          <a:p>
            <a:pPr>
              <a:lnSpc>
                <a:spcPts val="4409"/>
              </a:lnSpc>
            </a:pPr>
            <a:r>
              <a:rPr lang="en-US" sz="3150" dirty="0">
                <a:solidFill>
                  <a:srgbClr val="000000"/>
                </a:solidFill>
                <a:latin typeface="Open Sauce"/>
              </a:rPr>
              <a:t>Implications for Cultural Considerations in Public Speaking</a:t>
            </a:r>
          </a:p>
        </p:txBody>
      </p:sp>
    </p:spTree>
    <p:extLst>
      <p:ext uri="{BB962C8B-B14F-4D97-AF65-F5344CB8AC3E}">
        <p14:creationId xmlns:p14="http://schemas.microsoft.com/office/powerpoint/2010/main" val="84868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C183D7F6-B498-43B3-948B-1728B52AA6E4}">
                <adec:decorative xmlns:adec="http://schemas.microsoft.com/office/drawing/2017/decorative" val="1"/>
              </a:ext>
            </a:extLst>
          </p:cNvPr>
          <p:cNvSpPr/>
          <p:nvPr/>
        </p:nvSpPr>
        <p:spPr>
          <a:xfrm>
            <a:off x="950325" y="-352954"/>
            <a:ext cx="9525" cy="10992908"/>
          </a:xfrm>
          <a:prstGeom prst="rect">
            <a:avLst/>
          </a:prstGeom>
          <a:solidFill>
            <a:srgbClr val="3745F4"/>
          </a:solidFill>
          <a:ln>
            <a:solidFill>
              <a:srgbClr val="3745F4"/>
            </a:solidFill>
          </a:ln>
        </p:spPr>
      </p:sp>
      <p:sp>
        <p:nvSpPr>
          <p:cNvPr id="4" name="TextBox 4"/>
          <p:cNvSpPr txBox="1">
            <a:spLocks noGrp="1"/>
          </p:cNvSpPr>
          <p:nvPr>
            <p:ph type="title" idx="4294967295"/>
          </p:nvPr>
        </p:nvSpPr>
        <p:spPr>
          <a:xfrm>
            <a:off x="2870699" y="4793820"/>
            <a:ext cx="5038791" cy="69935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defTabSz="914400" rtl="0" eaLnBrk="1" fontAlgn="auto" latinLnBrk="0" hangingPunct="1">
              <a:lnSpc>
                <a:spcPts val="5759"/>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3745F4"/>
                </a:solidFill>
                <a:effectLst/>
                <a:uLnTx/>
                <a:uFillTx/>
                <a:latin typeface="Open Sauce SemiBold"/>
                <a:ea typeface="+mn-ea"/>
                <a:cs typeface="+mn-cs"/>
              </a:rPr>
              <a:t>Humor</a:t>
            </a:r>
            <a:endParaRPr kumimoji="0" lang="en-US" sz="4800" b="0" i="0" u="none" strike="noStrike" kern="1200" cap="none" spc="0" normalizeH="0" baseline="0" noProof="0" dirty="0">
              <a:ln>
                <a:noFill/>
              </a:ln>
              <a:solidFill>
                <a:srgbClr val="373636"/>
              </a:solidFill>
              <a:effectLst/>
              <a:uLnTx/>
              <a:uFillTx/>
              <a:latin typeface="Open Sauce SemiBold"/>
              <a:ea typeface="+mn-ea"/>
              <a:cs typeface="+mn-cs"/>
            </a:endParaRPr>
          </a:p>
        </p:txBody>
      </p:sp>
      <p:sp>
        <p:nvSpPr>
          <p:cNvPr id="5" name="TextBox 5"/>
          <p:cNvSpPr txBox="1"/>
          <p:nvPr/>
        </p:nvSpPr>
        <p:spPr>
          <a:xfrm>
            <a:off x="10744200" y="3846872"/>
            <a:ext cx="5841862" cy="2946384"/>
          </a:xfrm>
          <a:prstGeom prst="rect">
            <a:avLst/>
          </a:prstGeom>
        </p:spPr>
        <p:txBody>
          <a:bodyPr wrap="square" lIns="0" tIns="0" rIns="0" bIns="0" rtlCol="0" anchor="t">
            <a:spAutoFit/>
          </a:bodyPr>
          <a:lstStyle/>
          <a:p>
            <a:pPr marL="798836" lvl="1" indent="-399418">
              <a:lnSpc>
                <a:spcPts val="5920"/>
              </a:lnSpc>
              <a:buFont typeface="Arial"/>
              <a:buChar char="•"/>
            </a:pPr>
            <a:r>
              <a:rPr lang="en-US" sz="3700" dirty="0">
                <a:solidFill>
                  <a:srgbClr val="373636"/>
                </a:solidFill>
                <a:latin typeface="Open Sauce"/>
              </a:rPr>
              <a:t>Approach humor carefully. It is highly contextual, personal and cultural. </a:t>
            </a:r>
          </a:p>
        </p:txBody>
      </p:sp>
      <p:sp>
        <p:nvSpPr>
          <p:cNvPr id="6" name="AutoShape 6">
            <a:extLst>
              <a:ext uri="{C183D7F6-B498-43B3-948B-1728B52AA6E4}">
                <adec:decorative xmlns:adec="http://schemas.microsoft.com/office/drawing/2017/decorative" val="1"/>
              </a:ext>
            </a:extLst>
          </p:cNvPr>
          <p:cNvSpPr/>
          <p:nvPr/>
        </p:nvSpPr>
        <p:spPr>
          <a:xfrm>
            <a:off x="8870845" y="5143500"/>
            <a:ext cx="546310" cy="156239"/>
          </a:xfrm>
          <a:prstGeom prst="rect">
            <a:avLst/>
          </a:prstGeom>
          <a:solidFill>
            <a:srgbClr val="3745F4"/>
          </a:solidFill>
        </p:spPr>
      </p:sp>
      <p:sp>
        <p:nvSpPr>
          <p:cNvPr id="7" name="TextBox 7"/>
          <p:cNvSpPr txBox="1"/>
          <p:nvPr/>
        </p:nvSpPr>
        <p:spPr>
          <a:xfrm>
            <a:off x="1435350" y="8711595"/>
            <a:ext cx="12966450" cy="516039"/>
          </a:xfrm>
          <a:prstGeom prst="rect">
            <a:avLst/>
          </a:prstGeom>
        </p:spPr>
        <p:txBody>
          <a:bodyPr wrap="square" lIns="0" tIns="0" rIns="0" bIns="0" rtlCol="0" anchor="t">
            <a:spAutoFit/>
          </a:bodyPr>
          <a:lstStyle/>
          <a:p>
            <a:pPr>
              <a:lnSpc>
                <a:spcPts val="4409"/>
              </a:lnSpc>
            </a:pPr>
            <a:r>
              <a:rPr lang="en-US" sz="3150" dirty="0">
                <a:solidFill>
                  <a:srgbClr val="000000"/>
                </a:solidFill>
                <a:latin typeface="Open Sauce"/>
              </a:rPr>
              <a:t>Implications for Cultural Considerations in Public Speaking</a:t>
            </a:r>
          </a:p>
        </p:txBody>
      </p:sp>
    </p:spTree>
    <p:extLst>
      <p:ext uri="{BB962C8B-B14F-4D97-AF65-F5344CB8AC3E}">
        <p14:creationId xmlns:p14="http://schemas.microsoft.com/office/powerpoint/2010/main" val="3774260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C183D7F6-B498-43B3-948B-1728B52AA6E4}">
                <adec:decorative xmlns:adec="http://schemas.microsoft.com/office/drawing/2017/decorative" val="1"/>
              </a:ext>
            </a:extLst>
          </p:cNvPr>
          <p:cNvSpPr/>
          <p:nvPr/>
        </p:nvSpPr>
        <p:spPr>
          <a:xfrm>
            <a:off x="950325" y="-352954"/>
            <a:ext cx="9525" cy="10992908"/>
          </a:xfrm>
          <a:prstGeom prst="rect">
            <a:avLst/>
          </a:prstGeom>
          <a:solidFill>
            <a:srgbClr val="3745F4"/>
          </a:solidFill>
          <a:ln>
            <a:solidFill>
              <a:srgbClr val="3745F4"/>
            </a:solidFill>
          </a:ln>
        </p:spPr>
      </p:sp>
      <p:sp>
        <p:nvSpPr>
          <p:cNvPr id="4" name="TextBox 4"/>
          <p:cNvSpPr txBox="1">
            <a:spLocks noGrp="1"/>
          </p:cNvSpPr>
          <p:nvPr>
            <p:ph type="title" idx="4294967295"/>
          </p:nvPr>
        </p:nvSpPr>
        <p:spPr>
          <a:xfrm>
            <a:off x="2870699" y="4793820"/>
            <a:ext cx="5038791" cy="144315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defTabSz="914400" rtl="0" eaLnBrk="1" fontAlgn="auto" latinLnBrk="0" hangingPunct="1">
              <a:lnSpc>
                <a:spcPts val="5759"/>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3745F4"/>
                </a:solidFill>
                <a:effectLst/>
                <a:uLnTx/>
                <a:uFillTx/>
                <a:latin typeface="Open Sauce SemiBold"/>
                <a:ea typeface="+mn-ea"/>
                <a:cs typeface="+mn-cs"/>
              </a:rPr>
              <a:t>Knowledge of Culture</a:t>
            </a:r>
            <a:endParaRPr kumimoji="0" lang="en-US" sz="4800" b="0" i="0" u="none" strike="noStrike" kern="1200" cap="none" spc="0" normalizeH="0" baseline="0" noProof="0" dirty="0">
              <a:ln>
                <a:noFill/>
              </a:ln>
              <a:solidFill>
                <a:srgbClr val="373636"/>
              </a:solidFill>
              <a:effectLst/>
              <a:uLnTx/>
              <a:uFillTx/>
              <a:latin typeface="Open Sauce SemiBold"/>
              <a:ea typeface="+mn-ea"/>
              <a:cs typeface="+mn-cs"/>
            </a:endParaRPr>
          </a:p>
        </p:txBody>
      </p:sp>
      <p:sp>
        <p:nvSpPr>
          <p:cNvPr id="5" name="TextBox 5"/>
          <p:cNvSpPr txBox="1"/>
          <p:nvPr/>
        </p:nvSpPr>
        <p:spPr>
          <a:xfrm>
            <a:off x="10668000" y="3285586"/>
            <a:ext cx="5841862" cy="4459619"/>
          </a:xfrm>
          <a:prstGeom prst="rect">
            <a:avLst/>
          </a:prstGeom>
        </p:spPr>
        <p:txBody>
          <a:bodyPr wrap="square" lIns="0" tIns="0" rIns="0" bIns="0" rtlCol="0" anchor="t">
            <a:spAutoFit/>
          </a:bodyPr>
          <a:lstStyle/>
          <a:p>
            <a:pPr marL="798836" lvl="1" indent="-399418">
              <a:lnSpc>
                <a:spcPts val="5920"/>
              </a:lnSpc>
              <a:buFont typeface="Arial"/>
              <a:buChar char="•"/>
            </a:pPr>
            <a:r>
              <a:rPr lang="en-US" sz="3700" dirty="0">
                <a:solidFill>
                  <a:srgbClr val="373636"/>
                </a:solidFill>
                <a:latin typeface="Open Sauce"/>
              </a:rPr>
              <a:t>If you are speaking to a group who primarily speaks a different language, learn a greeting or phrase from their language. </a:t>
            </a:r>
          </a:p>
        </p:txBody>
      </p:sp>
      <p:sp>
        <p:nvSpPr>
          <p:cNvPr id="6" name="AutoShape 6">
            <a:extLst>
              <a:ext uri="{C183D7F6-B498-43B3-948B-1728B52AA6E4}">
                <adec:decorative xmlns:adec="http://schemas.microsoft.com/office/drawing/2017/decorative" val="1"/>
              </a:ext>
            </a:extLst>
          </p:cNvPr>
          <p:cNvSpPr/>
          <p:nvPr/>
        </p:nvSpPr>
        <p:spPr>
          <a:xfrm>
            <a:off x="8870845" y="5143500"/>
            <a:ext cx="546310" cy="156239"/>
          </a:xfrm>
          <a:prstGeom prst="rect">
            <a:avLst/>
          </a:prstGeom>
          <a:solidFill>
            <a:srgbClr val="3745F4"/>
          </a:solidFill>
        </p:spPr>
      </p:sp>
      <p:sp>
        <p:nvSpPr>
          <p:cNvPr id="7" name="TextBox 7"/>
          <p:cNvSpPr txBox="1"/>
          <p:nvPr/>
        </p:nvSpPr>
        <p:spPr>
          <a:xfrm>
            <a:off x="1435350" y="8711595"/>
            <a:ext cx="12966450" cy="516039"/>
          </a:xfrm>
          <a:prstGeom prst="rect">
            <a:avLst/>
          </a:prstGeom>
        </p:spPr>
        <p:txBody>
          <a:bodyPr wrap="square" lIns="0" tIns="0" rIns="0" bIns="0" rtlCol="0" anchor="t">
            <a:spAutoFit/>
          </a:bodyPr>
          <a:lstStyle/>
          <a:p>
            <a:pPr>
              <a:lnSpc>
                <a:spcPts val="4409"/>
              </a:lnSpc>
            </a:pPr>
            <a:r>
              <a:rPr lang="en-US" sz="3150" dirty="0">
                <a:solidFill>
                  <a:srgbClr val="000000"/>
                </a:solidFill>
                <a:latin typeface="Open Sauce"/>
              </a:rPr>
              <a:t>Implications for Cultural Considerations in Public Speaking</a:t>
            </a:r>
          </a:p>
        </p:txBody>
      </p:sp>
    </p:spTree>
    <p:extLst>
      <p:ext uri="{BB962C8B-B14F-4D97-AF65-F5344CB8AC3E}">
        <p14:creationId xmlns:p14="http://schemas.microsoft.com/office/powerpoint/2010/main" val="1282752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C183D7F6-B498-43B3-948B-1728B52AA6E4}">
                <adec:decorative xmlns:adec="http://schemas.microsoft.com/office/drawing/2017/decorative" val="1"/>
              </a:ext>
            </a:extLst>
          </p:cNvPr>
          <p:cNvSpPr/>
          <p:nvPr/>
        </p:nvSpPr>
        <p:spPr>
          <a:xfrm>
            <a:off x="950325" y="-352954"/>
            <a:ext cx="9525" cy="10992908"/>
          </a:xfrm>
          <a:prstGeom prst="rect">
            <a:avLst/>
          </a:prstGeom>
          <a:solidFill>
            <a:srgbClr val="3745F4"/>
          </a:solidFill>
          <a:ln>
            <a:solidFill>
              <a:srgbClr val="3745F4"/>
            </a:solidFill>
          </a:ln>
        </p:spPr>
      </p:sp>
      <p:sp>
        <p:nvSpPr>
          <p:cNvPr id="4" name="TextBox 4"/>
          <p:cNvSpPr txBox="1">
            <a:spLocks noGrp="1"/>
          </p:cNvSpPr>
          <p:nvPr>
            <p:ph type="title" idx="4294967295"/>
          </p:nvPr>
        </p:nvSpPr>
        <p:spPr>
          <a:xfrm>
            <a:off x="2870699" y="4793820"/>
            <a:ext cx="5038791" cy="69935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defTabSz="914400" rtl="0" eaLnBrk="1" fontAlgn="auto" latinLnBrk="0" hangingPunct="1">
              <a:lnSpc>
                <a:spcPts val="5759"/>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3745F4"/>
                </a:solidFill>
                <a:effectLst/>
                <a:uLnTx/>
                <a:uFillTx/>
                <a:latin typeface="Open Sauce SemiBold"/>
                <a:ea typeface="+mn-ea"/>
                <a:cs typeface="+mn-cs"/>
              </a:rPr>
              <a:t>Marginalization</a:t>
            </a:r>
            <a:endParaRPr kumimoji="0" lang="en-US" sz="4800" b="0" i="0" u="none" strike="noStrike" kern="1200" cap="none" spc="0" normalizeH="0" baseline="0" noProof="0" dirty="0">
              <a:ln>
                <a:noFill/>
              </a:ln>
              <a:solidFill>
                <a:srgbClr val="373636"/>
              </a:solidFill>
              <a:effectLst/>
              <a:uLnTx/>
              <a:uFillTx/>
              <a:latin typeface="Open Sauce SemiBold"/>
              <a:ea typeface="+mn-ea"/>
              <a:cs typeface="+mn-cs"/>
            </a:endParaRPr>
          </a:p>
        </p:txBody>
      </p:sp>
      <p:sp>
        <p:nvSpPr>
          <p:cNvPr id="5" name="TextBox 5"/>
          <p:cNvSpPr txBox="1"/>
          <p:nvPr/>
        </p:nvSpPr>
        <p:spPr>
          <a:xfrm>
            <a:off x="10668000" y="3285586"/>
            <a:ext cx="5841862" cy="2946384"/>
          </a:xfrm>
          <a:prstGeom prst="rect">
            <a:avLst/>
          </a:prstGeom>
        </p:spPr>
        <p:txBody>
          <a:bodyPr wrap="square" lIns="0" tIns="0" rIns="0" bIns="0" rtlCol="0" anchor="t">
            <a:spAutoFit/>
          </a:bodyPr>
          <a:lstStyle/>
          <a:p>
            <a:pPr marL="798836" lvl="1" indent="-399418">
              <a:lnSpc>
                <a:spcPts val="5920"/>
              </a:lnSpc>
              <a:buFont typeface="Arial"/>
              <a:buChar char="•"/>
            </a:pPr>
            <a:r>
              <a:rPr lang="en-US" sz="3700" dirty="0">
                <a:solidFill>
                  <a:srgbClr val="373636"/>
                </a:solidFill>
                <a:latin typeface="Open Sauce"/>
              </a:rPr>
              <a:t>Avoid assuming all share exactly the same values or practices.</a:t>
            </a:r>
          </a:p>
        </p:txBody>
      </p:sp>
      <p:sp>
        <p:nvSpPr>
          <p:cNvPr id="6" name="AutoShape 6">
            <a:extLst>
              <a:ext uri="{C183D7F6-B498-43B3-948B-1728B52AA6E4}">
                <adec:decorative xmlns:adec="http://schemas.microsoft.com/office/drawing/2017/decorative" val="1"/>
              </a:ext>
            </a:extLst>
          </p:cNvPr>
          <p:cNvSpPr/>
          <p:nvPr/>
        </p:nvSpPr>
        <p:spPr>
          <a:xfrm>
            <a:off x="8870845" y="5143500"/>
            <a:ext cx="546310" cy="156239"/>
          </a:xfrm>
          <a:prstGeom prst="rect">
            <a:avLst/>
          </a:prstGeom>
          <a:solidFill>
            <a:srgbClr val="3745F4"/>
          </a:solidFill>
        </p:spPr>
      </p:sp>
      <p:sp>
        <p:nvSpPr>
          <p:cNvPr id="7" name="TextBox 7"/>
          <p:cNvSpPr txBox="1"/>
          <p:nvPr/>
        </p:nvSpPr>
        <p:spPr>
          <a:xfrm>
            <a:off x="1435350" y="8711595"/>
            <a:ext cx="12966450" cy="516039"/>
          </a:xfrm>
          <a:prstGeom prst="rect">
            <a:avLst/>
          </a:prstGeom>
        </p:spPr>
        <p:txBody>
          <a:bodyPr wrap="square" lIns="0" tIns="0" rIns="0" bIns="0" rtlCol="0" anchor="t">
            <a:spAutoFit/>
          </a:bodyPr>
          <a:lstStyle/>
          <a:p>
            <a:pPr>
              <a:lnSpc>
                <a:spcPts val="4409"/>
              </a:lnSpc>
            </a:pPr>
            <a:r>
              <a:rPr lang="en-US" sz="3150" dirty="0">
                <a:solidFill>
                  <a:srgbClr val="000000"/>
                </a:solidFill>
                <a:latin typeface="Open Sauce"/>
              </a:rPr>
              <a:t>Implications for Cultural Considerations in Public Speaking</a:t>
            </a:r>
          </a:p>
        </p:txBody>
      </p:sp>
    </p:spTree>
    <p:extLst>
      <p:ext uri="{BB962C8B-B14F-4D97-AF65-F5344CB8AC3E}">
        <p14:creationId xmlns:p14="http://schemas.microsoft.com/office/powerpoint/2010/main" val="1489441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C183D7F6-B498-43B3-948B-1728B52AA6E4}">
                <adec:decorative xmlns:adec="http://schemas.microsoft.com/office/drawing/2017/decorative" val="1"/>
              </a:ext>
            </a:extLst>
          </p:cNvPr>
          <p:cNvSpPr/>
          <p:nvPr/>
        </p:nvSpPr>
        <p:spPr>
          <a:xfrm>
            <a:off x="950325" y="-352954"/>
            <a:ext cx="9525" cy="10992908"/>
          </a:xfrm>
          <a:prstGeom prst="rect">
            <a:avLst/>
          </a:prstGeom>
          <a:solidFill>
            <a:srgbClr val="3745F4"/>
          </a:solidFill>
          <a:ln>
            <a:solidFill>
              <a:srgbClr val="3745F4"/>
            </a:solidFill>
          </a:ln>
        </p:spPr>
      </p:sp>
      <p:sp>
        <p:nvSpPr>
          <p:cNvPr id="4" name="TextBox 4"/>
          <p:cNvSpPr txBox="1">
            <a:spLocks noGrp="1"/>
          </p:cNvSpPr>
          <p:nvPr>
            <p:ph type="title" idx="4294967295"/>
          </p:nvPr>
        </p:nvSpPr>
        <p:spPr>
          <a:xfrm>
            <a:off x="2870699" y="4793820"/>
            <a:ext cx="5038791" cy="69935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defTabSz="914400" rtl="0" eaLnBrk="1" fontAlgn="auto" latinLnBrk="0" hangingPunct="1">
              <a:lnSpc>
                <a:spcPts val="5759"/>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3745F4"/>
                </a:solidFill>
                <a:effectLst/>
                <a:uLnTx/>
                <a:uFillTx/>
                <a:latin typeface="Open Sauce SemiBold"/>
                <a:ea typeface="+mn-ea"/>
                <a:cs typeface="+mn-cs"/>
              </a:rPr>
              <a:t>Differences</a:t>
            </a:r>
            <a:endParaRPr kumimoji="0" lang="en-US" sz="4800" b="0" i="0" u="none" strike="noStrike" kern="1200" cap="none" spc="0" normalizeH="0" baseline="0" noProof="0" dirty="0">
              <a:ln>
                <a:noFill/>
              </a:ln>
              <a:solidFill>
                <a:srgbClr val="373636"/>
              </a:solidFill>
              <a:effectLst/>
              <a:uLnTx/>
              <a:uFillTx/>
              <a:latin typeface="Open Sauce SemiBold"/>
              <a:ea typeface="+mn-ea"/>
              <a:cs typeface="+mn-cs"/>
            </a:endParaRPr>
          </a:p>
        </p:txBody>
      </p:sp>
      <p:sp>
        <p:nvSpPr>
          <p:cNvPr id="5" name="TextBox 5"/>
          <p:cNvSpPr txBox="1"/>
          <p:nvPr/>
        </p:nvSpPr>
        <p:spPr>
          <a:xfrm>
            <a:off x="10668000" y="3069929"/>
            <a:ext cx="5841862" cy="4459619"/>
          </a:xfrm>
          <a:prstGeom prst="rect">
            <a:avLst/>
          </a:prstGeom>
        </p:spPr>
        <p:txBody>
          <a:bodyPr wrap="square" lIns="0" tIns="0" rIns="0" bIns="0" rtlCol="0" anchor="t">
            <a:spAutoFit/>
          </a:bodyPr>
          <a:lstStyle/>
          <a:p>
            <a:pPr marL="798836" lvl="1" indent="-399418">
              <a:lnSpc>
                <a:spcPts val="5920"/>
              </a:lnSpc>
              <a:buFont typeface="Arial"/>
              <a:buChar char="•"/>
            </a:pPr>
            <a:r>
              <a:rPr lang="en-US" sz="3700" dirty="0">
                <a:solidFill>
                  <a:srgbClr val="373636"/>
                </a:solidFill>
                <a:latin typeface="Open Sauce"/>
              </a:rPr>
              <a:t>Avoid “tokenizing” someone by calling them out for differences unless you have their permission.</a:t>
            </a:r>
          </a:p>
        </p:txBody>
      </p:sp>
      <p:sp>
        <p:nvSpPr>
          <p:cNvPr id="6" name="AutoShape 6">
            <a:extLst>
              <a:ext uri="{C183D7F6-B498-43B3-948B-1728B52AA6E4}">
                <adec:decorative xmlns:adec="http://schemas.microsoft.com/office/drawing/2017/decorative" val="1"/>
              </a:ext>
            </a:extLst>
          </p:cNvPr>
          <p:cNvSpPr/>
          <p:nvPr/>
        </p:nvSpPr>
        <p:spPr>
          <a:xfrm>
            <a:off x="8870845" y="5143500"/>
            <a:ext cx="546310" cy="156239"/>
          </a:xfrm>
          <a:prstGeom prst="rect">
            <a:avLst/>
          </a:prstGeom>
          <a:solidFill>
            <a:srgbClr val="3745F4"/>
          </a:solidFill>
        </p:spPr>
      </p:sp>
      <p:sp>
        <p:nvSpPr>
          <p:cNvPr id="7" name="TextBox 7"/>
          <p:cNvSpPr txBox="1"/>
          <p:nvPr/>
        </p:nvSpPr>
        <p:spPr>
          <a:xfrm>
            <a:off x="1435350" y="8711595"/>
            <a:ext cx="12966450" cy="516039"/>
          </a:xfrm>
          <a:prstGeom prst="rect">
            <a:avLst/>
          </a:prstGeom>
        </p:spPr>
        <p:txBody>
          <a:bodyPr wrap="square" lIns="0" tIns="0" rIns="0" bIns="0" rtlCol="0" anchor="t">
            <a:spAutoFit/>
          </a:bodyPr>
          <a:lstStyle/>
          <a:p>
            <a:pPr>
              <a:lnSpc>
                <a:spcPts val="4409"/>
              </a:lnSpc>
            </a:pPr>
            <a:r>
              <a:rPr lang="en-US" sz="3150" dirty="0">
                <a:solidFill>
                  <a:srgbClr val="000000"/>
                </a:solidFill>
                <a:latin typeface="Open Sauce"/>
              </a:rPr>
              <a:t>Implications for Cultural Considerations in Public Speaking</a:t>
            </a:r>
          </a:p>
        </p:txBody>
      </p:sp>
    </p:spTree>
    <p:extLst>
      <p:ext uri="{BB962C8B-B14F-4D97-AF65-F5344CB8AC3E}">
        <p14:creationId xmlns:p14="http://schemas.microsoft.com/office/powerpoint/2010/main" val="2223968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C183D7F6-B498-43B3-948B-1728B52AA6E4}">
                <adec:decorative xmlns:adec="http://schemas.microsoft.com/office/drawing/2017/decorative" val="1"/>
              </a:ext>
            </a:extLst>
          </p:cNvPr>
          <p:cNvSpPr/>
          <p:nvPr/>
        </p:nvSpPr>
        <p:spPr>
          <a:xfrm>
            <a:off x="950325" y="-352954"/>
            <a:ext cx="9525" cy="10992908"/>
          </a:xfrm>
          <a:prstGeom prst="rect">
            <a:avLst/>
          </a:prstGeom>
          <a:solidFill>
            <a:srgbClr val="3745F4"/>
          </a:solidFill>
          <a:ln>
            <a:solidFill>
              <a:srgbClr val="3745F4"/>
            </a:solidFill>
          </a:ln>
        </p:spPr>
      </p:sp>
      <p:sp>
        <p:nvSpPr>
          <p:cNvPr id="4" name="TextBox 4"/>
          <p:cNvSpPr txBox="1">
            <a:spLocks noGrp="1"/>
          </p:cNvSpPr>
          <p:nvPr>
            <p:ph type="title" idx="4294967295"/>
          </p:nvPr>
        </p:nvSpPr>
        <p:spPr>
          <a:xfrm>
            <a:off x="2870699" y="4793820"/>
            <a:ext cx="5038791" cy="69935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defTabSz="914400" rtl="0" eaLnBrk="1" fontAlgn="auto" latinLnBrk="0" hangingPunct="1">
              <a:lnSpc>
                <a:spcPts val="5759"/>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3745F4"/>
                </a:solidFill>
                <a:effectLst/>
                <a:uLnTx/>
                <a:uFillTx/>
                <a:latin typeface="Open Sauce SemiBold"/>
                <a:ea typeface="+mn-ea"/>
                <a:cs typeface="+mn-cs"/>
              </a:rPr>
              <a:t>Terms</a:t>
            </a:r>
            <a:endParaRPr kumimoji="0" lang="en-US" sz="4800" b="0" i="0" u="none" strike="noStrike" kern="1200" cap="none" spc="0" normalizeH="0" baseline="0" noProof="0" dirty="0">
              <a:ln>
                <a:noFill/>
              </a:ln>
              <a:solidFill>
                <a:srgbClr val="373636"/>
              </a:solidFill>
              <a:effectLst/>
              <a:uLnTx/>
              <a:uFillTx/>
              <a:latin typeface="Open Sauce SemiBold"/>
              <a:ea typeface="+mn-ea"/>
              <a:cs typeface="+mn-cs"/>
            </a:endParaRPr>
          </a:p>
        </p:txBody>
      </p:sp>
      <p:sp>
        <p:nvSpPr>
          <p:cNvPr id="5" name="TextBox 5"/>
          <p:cNvSpPr txBox="1"/>
          <p:nvPr/>
        </p:nvSpPr>
        <p:spPr>
          <a:xfrm>
            <a:off x="10591800" y="3698936"/>
            <a:ext cx="5841862" cy="2189767"/>
          </a:xfrm>
          <a:prstGeom prst="rect">
            <a:avLst/>
          </a:prstGeom>
        </p:spPr>
        <p:txBody>
          <a:bodyPr wrap="square" lIns="0" tIns="0" rIns="0" bIns="0" rtlCol="0" anchor="t">
            <a:spAutoFit/>
          </a:bodyPr>
          <a:lstStyle/>
          <a:p>
            <a:pPr marL="798836" lvl="1" indent="-399418">
              <a:lnSpc>
                <a:spcPts val="5920"/>
              </a:lnSpc>
              <a:buFont typeface="Arial"/>
              <a:buChar char="•"/>
            </a:pPr>
            <a:r>
              <a:rPr lang="en-US" sz="3700" dirty="0">
                <a:solidFill>
                  <a:srgbClr val="373636"/>
                </a:solidFill>
                <a:latin typeface="Open Sauce"/>
              </a:rPr>
              <a:t>Find out and use terms preferred by the group. </a:t>
            </a:r>
          </a:p>
        </p:txBody>
      </p:sp>
      <p:sp>
        <p:nvSpPr>
          <p:cNvPr id="6" name="AutoShape 6">
            <a:extLst>
              <a:ext uri="{C183D7F6-B498-43B3-948B-1728B52AA6E4}">
                <adec:decorative xmlns:adec="http://schemas.microsoft.com/office/drawing/2017/decorative" val="1"/>
              </a:ext>
            </a:extLst>
          </p:cNvPr>
          <p:cNvSpPr/>
          <p:nvPr/>
        </p:nvSpPr>
        <p:spPr>
          <a:xfrm>
            <a:off x="8870845" y="5143500"/>
            <a:ext cx="546310" cy="156239"/>
          </a:xfrm>
          <a:prstGeom prst="rect">
            <a:avLst/>
          </a:prstGeom>
          <a:solidFill>
            <a:srgbClr val="3745F4"/>
          </a:solidFill>
        </p:spPr>
      </p:sp>
      <p:sp>
        <p:nvSpPr>
          <p:cNvPr id="7" name="TextBox 7"/>
          <p:cNvSpPr txBox="1"/>
          <p:nvPr/>
        </p:nvSpPr>
        <p:spPr>
          <a:xfrm>
            <a:off x="1435350" y="8711595"/>
            <a:ext cx="12966450" cy="516039"/>
          </a:xfrm>
          <a:prstGeom prst="rect">
            <a:avLst/>
          </a:prstGeom>
        </p:spPr>
        <p:txBody>
          <a:bodyPr wrap="square" lIns="0" tIns="0" rIns="0" bIns="0" rtlCol="0" anchor="t">
            <a:spAutoFit/>
          </a:bodyPr>
          <a:lstStyle/>
          <a:p>
            <a:pPr>
              <a:lnSpc>
                <a:spcPts val="4409"/>
              </a:lnSpc>
            </a:pPr>
            <a:r>
              <a:rPr lang="en-US" sz="3150" dirty="0">
                <a:solidFill>
                  <a:srgbClr val="000000"/>
                </a:solidFill>
                <a:latin typeface="Open Sauce"/>
              </a:rPr>
              <a:t>Implications for Cultural Considerations in Public Speaking</a:t>
            </a:r>
          </a:p>
        </p:txBody>
      </p:sp>
    </p:spTree>
    <p:extLst>
      <p:ext uri="{BB962C8B-B14F-4D97-AF65-F5344CB8AC3E}">
        <p14:creationId xmlns:p14="http://schemas.microsoft.com/office/powerpoint/2010/main" val="33446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C183D7F6-B498-43B3-948B-1728B52AA6E4}">
                <adec:decorative xmlns:adec="http://schemas.microsoft.com/office/drawing/2017/decorative" val="1"/>
              </a:ext>
            </a:extLst>
          </p:cNvPr>
          <p:cNvSpPr/>
          <p:nvPr/>
        </p:nvSpPr>
        <p:spPr>
          <a:xfrm>
            <a:off x="950325" y="-352954"/>
            <a:ext cx="9525" cy="10992908"/>
          </a:xfrm>
          <a:prstGeom prst="rect">
            <a:avLst/>
          </a:prstGeom>
          <a:solidFill>
            <a:srgbClr val="3745F4"/>
          </a:solidFill>
          <a:ln>
            <a:solidFill>
              <a:srgbClr val="3745F4"/>
            </a:solidFill>
          </a:ln>
        </p:spPr>
      </p:sp>
      <p:sp>
        <p:nvSpPr>
          <p:cNvPr id="4" name="TextBox 4"/>
          <p:cNvSpPr txBox="1">
            <a:spLocks noGrp="1"/>
          </p:cNvSpPr>
          <p:nvPr>
            <p:ph type="title" idx="4294967295"/>
          </p:nvPr>
        </p:nvSpPr>
        <p:spPr>
          <a:xfrm>
            <a:off x="2870699" y="4793820"/>
            <a:ext cx="5038791" cy="69935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defTabSz="914400" rtl="0" eaLnBrk="1" fontAlgn="auto" latinLnBrk="0" hangingPunct="1">
              <a:lnSpc>
                <a:spcPts val="5759"/>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3745F4"/>
                </a:solidFill>
                <a:effectLst/>
                <a:uLnTx/>
                <a:uFillTx/>
                <a:latin typeface="Open Sauce SemiBold"/>
                <a:ea typeface="+mn-ea"/>
                <a:cs typeface="+mn-cs"/>
              </a:rPr>
              <a:t>Commonalities</a:t>
            </a:r>
            <a:endParaRPr kumimoji="0" lang="en-US" sz="4800" b="0" i="0" u="none" strike="noStrike" kern="1200" cap="none" spc="0" normalizeH="0" baseline="0" noProof="0" dirty="0">
              <a:ln>
                <a:noFill/>
              </a:ln>
              <a:solidFill>
                <a:srgbClr val="373636"/>
              </a:solidFill>
              <a:effectLst/>
              <a:uLnTx/>
              <a:uFillTx/>
              <a:latin typeface="Open Sauce SemiBold"/>
              <a:ea typeface="+mn-ea"/>
              <a:cs typeface="+mn-cs"/>
            </a:endParaRPr>
          </a:p>
        </p:txBody>
      </p:sp>
      <p:sp>
        <p:nvSpPr>
          <p:cNvPr id="5" name="TextBox 5"/>
          <p:cNvSpPr txBox="1"/>
          <p:nvPr/>
        </p:nvSpPr>
        <p:spPr>
          <a:xfrm>
            <a:off x="10591800" y="4152900"/>
            <a:ext cx="5841862" cy="1433149"/>
          </a:xfrm>
          <a:prstGeom prst="rect">
            <a:avLst/>
          </a:prstGeom>
        </p:spPr>
        <p:txBody>
          <a:bodyPr wrap="square" lIns="0" tIns="0" rIns="0" bIns="0" rtlCol="0" anchor="t">
            <a:spAutoFit/>
          </a:bodyPr>
          <a:lstStyle/>
          <a:p>
            <a:pPr marL="798836" lvl="1" indent="-399418">
              <a:lnSpc>
                <a:spcPts val="5920"/>
              </a:lnSpc>
              <a:buFont typeface="Arial"/>
              <a:buChar char="•"/>
            </a:pPr>
            <a:r>
              <a:rPr lang="en-US" sz="3700" dirty="0">
                <a:solidFill>
                  <a:srgbClr val="373636"/>
                </a:solidFill>
                <a:latin typeface="Open Sauce"/>
              </a:rPr>
              <a:t>Discover what you have in common. </a:t>
            </a:r>
          </a:p>
        </p:txBody>
      </p:sp>
      <p:sp>
        <p:nvSpPr>
          <p:cNvPr id="6" name="AutoShape 6">
            <a:extLst>
              <a:ext uri="{C183D7F6-B498-43B3-948B-1728B52AA6E4}">
                <adec:decorative xmlns:adec="http://schemas.microsoft.com/office/drawing/2017/decorative" val="1"/>
              </a:ext>
            </a:extLst>
          </p:cNvPr>
          <p:cNvSpPr/>
          <p:nvPr/>
        </p:nvSpPr>
        <p:spPr>
          <a:xfrm>
            <a:off x="8870845" y="5143500"/>
            <a:ext cx="546310" cy="156239"/>
          </a:xfrm>
          <a:prstGeom prst="rect">
            <a:avLst/>
          </a:prstGeom>
          <a:solidFill>
            <a:srgbClr val="3745F4"/>
          </a:solidFill>
        </p:spPr>
      </p:sp>
      <p:sp>
        <p:nvSpPr>
          <p:cNvPr id="7" name="TextBox 7"/>
          <p:cNvSpPr txBox="1"/>
          <p:nvPr/>
        </p:nvSpPr>
        <p:spPr>
          <a:xfrm>
            <a:off x="1435350" y="8711595"/>
            <a:ext cx="12966450" cy="516039"/>
          </a:xfrm>
          <a:prstGeom prst="rect">
            <a:avLst/>
          </a:prstGeom>
        </p:spPr>
        <p:txBody>
          <a:bodyPr wrap="square" lIns="0" tIns="0" rIns="0" bIns="0" rtlCol="0" anchor="t">
            <a:spAutoFit/>
          </a:bodyPr>
          <a:lstStyle/>
          <a:p>
            <a:pPr>
              <a:lnSpc>
                <a:spcPts val="4409"/>
              </a:lnSpc>
            </a:pPr>
            <a:r>
              <a:rPr lang="en-US" sz="3150" dirty="0">
                <a:solidFill>
                  <a:srgbClr val="000000"/>
                </a:solidFill>
                <a:latin typeface="Open Sauce"/>
              </a:rPr>
              <a:t>Implications for Cultural Considerations in Public Speaking</a:t>
            </a:r>
          </a:p>
        </p:txBody>
      </p:sp>
    </p:spTree>
    <p:extLst>
      <p:ext uri="{BB962C8B-B14F-4D97-AF65-F5344CB8AC3E}">
        <p14:creationId xmlns:p14="http://schemas.microsoft.com/office/powerpoint/2010/main" val="245056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a:extLst>
              <a:ext uri="{C183D7F6-B498-43B3-948B-1728B52AA6E4}">
                <adec:decorative xmlns:adec="http://schemas.microsoft.com/office/drawing/2017/decorative" val="1"/>
              </a:ext>
            </a:extLst>
          </p:cNvPr>
          <p:cNvSpPr/>
          <p:nvPr/>
        </p:nvSpPr>
        <p:spPr>
          <a:xfrm>
            <a:off x="8915400" y="-288200"/>
            <a:ext cx="9525" cy="10992908"/>
          </a:xfrm>
          <a:prstGeom prst="rect">
            <a:avLst/>
          </a:prstGeom>
          <a:solidFill>
            <a:srgbClr val="373636"/>
          </a:solidFill>
          <a:ln>
            <a:solidFill>
              <a:srgbClr val="3745F4"/>
            </a:solidFill>
          </a:ln>
        </p:spPr>
      </p:sp>
      <p:sp>
        <p:nvSpPr>
          <p:cNvPr id="6" name="TextBox 6"/>
          <p:cNvSpPr txBox="1">
            <a:spLocks noGrp="1"/>
          </p:cNvSpPr>
          <p:nvPr>
            <p:ph type="title" idx="4294967295"/>
          </p:nvPr>
        </p:nvSpPr>
        <p:spPr>
          <a:xfrm>
            <a:off x="2599795" y="3943374"/>
            <a:ext cx="6434941" cy="234310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936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373636"/>
                </a:solidFill>
                <a:effectLst/>
                <a:uLnTx/>
                <a:uFillTx/>
                <a:latin typeface="Open Sauce SemiBold Bold"/>
                <a:ea typeface="+mn-ea"/>
                <a:cs typeface="+mn-cs"/>
              </a:rPr>
              <a:t>Chapter  4 </a:t>
            </a:r>
            <a:r>
              <a:rPr lang="en-US" sz="7200" dirty="0">
                <a:solidFill>
                  <a:srgbClr val="3745F4"/>
                </a:solidFill>
                <a:latin typeface="Open Sauce SemiBold Bold"/>
                <a:ea typeface="+mn-ea"/>
                <a:cs typeface="+mn-cs"/>
              </a:rPr>
              <a:t>Re</a:t>
            </a:r>
            <a:r>
              <a:rPr kumimoji="0" lang="en-US" sz="7200" b="0" i="0" u="none" strike="noStrike" kern="1200" cap="none" spc="0" normalizeH="0" baseline="0" noProof="0" dirty="0">
                <a:ln>
                  <a:noFill/>
                </a:ln>
                <a:solidFill>
                  <a:srgbClr val="3745F4"/>
                </a:solidFill>
                <a:effectLst/>
                <a:uLnTx/>
                <a:uFillTx/>
                <a:latin typeface="Open Sauce SemiBold Bold"/>
                <a:ea typeface="+mn-ea"/>
                <a:cs typeface="+mn-cs"/>
              </a:rPr>
              <a:t>view</a:t>
            </a:r>
          </a:p>
        </p:txBody>
      </p:sp>
      <p:sp>
        <p:nvSpPr>
          <p:cNvPr id="7" name="TextBox 7"/>
          <p:cNvSpPr txBox="1"/>
          <p:nvPr/>
        </p:nvSpPr>
        <p:spPr>
          <a:xfrm>
            <a:off x="9753600" y="2898549"/>
            <a:ext cx="7687026" cy="4432752"/>
          </a:xfrm>
          <a:prstGeom prst="rect">
            <a:avLst/>
          </a:prstGeom>
        </p:spPr>
        <p:txBody>
          <a:bodyPr wrap="square" lIns="0" tIns="0" rIns="0" bIns="0" rtlCol="0" anchor="t">
            <a:spAutoFit/>
          </a:bodyPr>
          <a:lstStyle/>
          <a:p>
            <a:pPr>
              <a:lnSpc>
                <a:spcPts val="4969"/>
              </a:lnSpc>
            </a:pPr>
            <a:r>
              <a:rPr lang="en-US" sz="3549" dirty="0">
                <a:solidFill>
                  <a:srgbClr val="000000"/>
                </a:solidFill>
                <a:latin typeface="Open Sauce Bold"/>
              </a:rPr>
              <a:t>4.1</a:t>
            </a:r>
            <a:r>
              <a:rPr lang="en-US" sz="3549" dirty="0">
                <a:solidFill>
                  <a:srgbClr val="000000"/>
                </a:solidFill>
                <a:latin typeface="Open Sauce"/>
              </a:rPr>
              <a:t> The Importance of Audience Analysis</a:t>
            </a:r>
          </a:p>
          <a:p>
            <a:pPr>
              <a:lnSpc>
                <a:spcPts val="4969"/>
              </a:lnSpc>
            </a:pPr>
            <a:r>
              <a:rPr lang="en-US" sz="3549" dirty="0">
                <a:solidFill>
                  <a:srgbClr val="000000"/>
                </a:solidFill>
                <a:latin typeface="Open Sauce Bold"/>
              </a:rPr>
              <a:t>4.2</a:t>
            </a:r>
            <a:r>
              <a:rPr lang="en-US" sz="3549" dirty="0">
                <a:solidFill>
                  <a:srgbClr val="000000"/>
                </a:solidFill>
                <a:latin typeface="Open Sauce"/>
              </a:rPr>
              <a:t> Demographic Characteristics</a:t>
            </a:r>
          </a:p>
          <a:p>
            <a:pPr>
              <a:lnSpc>
                <a:spcPts val="4969"/>
              </a:lnSpc>
            </a:pPr>
            <a:r>
              <a:rPr lang="en-US" sz="3549" dirty="0">
                <a:solidFill>
                  <a:srgbClr val="000000"/>
                </a:solidFill>
                <a:latin typeface="Open Sauce Bold"/>
              </a:rPr>
              <a:t>4.3 </a:t>
            </a:r>
            <a:r>
              <a:rPr lang="en-US" sz="3549" dirty="0">
                <a:solidFill>
                  <a:srgbClr val="000000"/>
                </a:solidFill>
                <a:latin typeface="Open Sauce"/>
              </a:rPr>
              <a:t>Psychographic Characteristics</a:t>
            </a:r>
            <a:endParaRPr lang="en-US" sz="3549" b="1" dirty="0">
              <a:solidFill>
                <a:srgbClr val="000000"/>
              </a:solidFill>
              <a:latin typeface="Open Sauce"/>
            </a:endParaRPr>
          </a:p>
          <a:p>
            <a:pPr>
              <a:lnSpc>
                <a:spcPts val="4969"/>
              </a:lnSpc>
            </a:pPr>
            <a:r>
              <a:rPr lang="en-US" sz="3549" dirty="0">
                <a:solidFill>
                  <a:srgbClr val="000000"/>
                </a:solidFill>
                <a:latin typeface="Open Sauce Bold"/>
              </a:rPr>
              <a:t>4.4</a:t>
            </a:r>
            <a:r>
              <a:rPr lang="en-US" sz="3549" dirty="0">
                <a:solidFill>
                  <a:srgbClr val="000000"/>
                </a:solidFill>
                <a:latin typeface="Open Sauce"/>
              </a:rPr>
              <a:t> Contextual Factors</a:t>
            </a:r>
          </a:p>
          <a:p>
            <a:pPr>
              <a:lnSpc>
                <a:spcPts val="4969"/>
              </a:lnSpc>
            </a:pPr>
            <a:r>
              <a:rPr lang="en-US" sz="3549" dirty="0">
                <a:solidFill>
                  <a:srgbClr val="000000"/>
                </a:solidFill>
                <a:latin typeface="Open Sauce Bold"/>
              </a:rPr>
              <a:t>4.5</a:t>
            </a:r>
            <a:r>
              <a:rPr lang="en-US" sz="3549" dirty="0">
                <a:solidFill>
                  <a:srgbClr val="000000"/>
                </a:solidFill>
                <a:latin typeface="Open Sauce"/>
              </a:rPr>
              <a:t> Cultural Diversity and Public Speaking</a:t>
            </a:r>
          </a:p>
        </p:txBody>
      </p:sp>
    </p:spTree>
    <p:extLst>
      <p:ext uri="{BB962C8B-B14F-4D97-AF65-F5344CB8AC3E}">
        <p14:creationId xmlns:p14="http://schemas.microsoft.com/office/powerpoint/2010/main" val="1028910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5">
            <a:extLst>
              <a:ext uri="{C183D7F6-B498-43B3-948B-1728B52AA6E4}">
                <adec:decorative xmlns:adec="http://schemas.microsoft.com/office/drawing/2017/decorative" val="1"/>
              </a:ext>
            </a:extLst>
          </p:cNvPr>
          <p:cNvSpPr/>
          <p:nvPr/>
        </p:nvSpPr>
        <p:spPr>
          <a:xfrm>
            <a:off x="15803942" y="0"/>
            <a:ext cx="2474533" cy="2247527"/>
          </a:xfrm>
          <a:prstGeom prst="rect">
            <a:avLst/>
          </a:prstGeom>
          <a:solidFill>
            <a:srgbClr val="3745F4"/>
          </a:solidFill>
        </p:spPr>
      </p:sp>
      <p:sp>
        <p:nvSpPr>
          <p:cNvPr id="9" name="Title 8">
            <a:extLst>
              <a:ext uri="{FF2B5EF4-FFF2-40B4-BE49-F238E27FC236}">
                <a16:creationId xmlns:a16="http://schemas.microsoft.com/office/drawing/2014/main" id="{C869B466-8470-4C97-9876-E4D089C3B1C3}"/>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US" dirty="0"/>
              <a:t>Quote about Audience Analysis</a:t>
            </a:r>
          </a:p>
        </p:txBody>
      </p:sp>
      <p:sp>
        <p:nvSpPr>
          <p:cNvPr id="6" name="TextBox 6"/>
          <p:cNvSpPr txBox="1"/>
          <p:nvPr/>
        </p:nvSpPr>
        <p:spPr>
          <a:xfrm>
            <a:off x="2590800" y="2424807"/>
            <a:ext cx="10302078" cy="5437386"/>
          </a:xfrm>
          <a:prstGeom prst="rect">
            <a:avLst/>
          </a:prstGeom>
        </p:spPr>
        <p:txBody>
          <a:bodyPr lIns="0" tIns="0" rIns="0" bIns="0" rtlCol="0" anchor="t">
            <a:spAutoFit/>
          </a:bodyPr>
          <a:lstStyle/>
          <a:p>
            <a:pPr>
              <a:lnSpc>
                <a:spcPts val="5280"/>
              </a:lnSpc>
            </a:pPr>
            <a:r>
              <a:rPr lang="en-US" sz="4800" dirty="0">
                <a:solidFill>
                  <a:srgbClr val="373636"/>
                </a:solidFill>
                <a:latin typeface="Open Sauce" panose="020B0604020202020204" charset="0"/>
              </a:rPr>
              <a:t>“You are  not using the speech to dump a large amount of content on the audience; you are making that content important, meaningful, and applicable to them.” </a:t>
            </a:r>
          </a:p>
          <a:p>
            <a:pPr>
              <a:lnSpc>
                <a:spcPts val="5280"/>
              </a:lnSpc>
            </a:pPr>
            <a:r>
              <a:rPr lang="en-US" sz="4800" dirty="0">
                <a:solidFill>
                  <a:srgbClr val="373636"/>
                </a:solidFill>
                <a:latin typeface="Open Sauce SemiBold"/>
              </a:rPr>
              <a:t> </a:t>
            </a:r>
          </a:p>
          <a:p>
            <a:pPr algn="r">
              <a:lnSpc>
                <a:spcPts val="5280"/>
              </a:lnSpc>
            </a:pPr>
            <a:r>
              <a:rPr lang="en-US" sz="4800" dirty="0">
                <a:solidFill>
                  <a:srgbClr val="3745F4"/>
                </a:solidFill>
                <a:latin typeface="Open Sauce SemiBold"/>
              </a:rPr>
              <a:t>From the Text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674C836-387B-4972-950E-A51DBE4EB652}"/>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US" dirty="0"/>
              <a:t>Demographic Characteristics</a:t>
            </a:r>
          </a:p>
        </p:txBody>
      </p:sp>
      <p:sp>
        <p:nvSpPr>
          <p:cNvPr id="6" name="TextBox 6"/>
          <p:cNvSpPr txBox="1"/>
          <p:nvPr/>
        </p:nvSpPr>
        <p:spPr>
          <a:xfrm>
            <a:off x="708068" y="3878950"/>
            <a:ext cx="7416614" cy="2026196"/>
          </a:xfrm>
          <a:prstGeom prst="rect">
            <a:avLst/>
          </a:prstGeom>
        </p:spPr>
        <p:txBody>
          <a:bodyPr wrap="square" lIns="0" tIns="0" rIns="0" bIns="0" rtlCol="0" anchor="t">
            <a:spAutoFit/>
          </a:bodyPr>
          <a:lstStyle/>
          <a:p>
            <a:pPr algn="ctr">
              <a:lnSpc>
                <a:spcPts val="7920"/>
              </a:lnSpc>
            </a:pPr>
            <a:r>
              <a:rPr lang="en-US" sz="7200" dirty="0">
                <a:solidFill>
                  <a:srgbClr val="3745F4"/>
                </a:solidFill>
                <a:latin typeface="Open Sauce SemiBold Bold"/>
              </a:rPr>
              <a:t>Demographic </a:t>
            </a:r>
            <a:r>
              <a:rPr lang="en-US" sz="7200" dirty="0">
                <a:solidFill>
                  <a:srgbClr val="373636"/>
                </a:solidFill>
                <a:latin typeface="Open Sauce SemiBold Bold"/>
              </a:rPr>
              <a:t> Characteristics</a:t>
            </a:r>
          </a:p>
        </p:txBody>
      </p:sp>
      <p:sp>
        <p:nvSpPr>
          <p:cNvPr id="9" name="TextBox 8">
            <a:extLst>
              <a:ext uri="{FF2B5EF4-FFF2-40B4-BE49-F238E27FC236}">
                <a16:creationId xmlns:a16="http://schemas.microsoft.com/office/drawing/2014/main" id="{F226B8F7-3B34-4044-93B3-28ADEC8D41E1}"/>
              </a:ext>
            </a:extLst>
          </p:cNvPr>
          <p:cNvSpPr txBox="1"/>
          <p:nvPr/>
        </p:nvSpPr>
        <p:spPr>
          <a:xfrm>
            <a:off x="838200" y="9105900"/>
            <a:ext cx="9144000" cy="608372"/>
          </a:xfrm>
          <a:prstGeom prst="rect">
            <a:avLst/>
          </a:prstGeom>
          <a:noFill/>
        </p:spPr>
        <p:txBody>
          <a:bodyPr wrap="square">
            <a:spAutoFit/>
          </a:bodyPr>
          <a:lstStyle/>
          <a:p>
            <a:pPr marL="0" marR="0" lvl="0" indent="0" algn="l" defTabSz="914400" rtl="0" eaLnBrk="1" fontAlgn="auto" latinLnBrk="0" hangingPunct="1">
              <a:lnSpc>
                <a:spcPts val="4409"/>
              </a:lnSpc>
              <a:spcBef>
                <a:spcPts val="0"/>
              </a:spcBef>
              <a:spcAft>
                <a:spcPts val="0"/>
              </a:spcAft>
              <a:buClrTx/>
              <a:buSzTx/>
              <a:buFontTx/>
              <a:buNone/>
              <a:tabLst/>
              <a:defRPr/>
            </a:pPr>
            <a:r>
              <a:rPr lang="en-US" sz="3150" dirty="0">
                <a:solidFill>
                  <a:srgbClr val="000000"/>
                </a:solidFill>
                <a:latin typeface="Open Sauce"/>
              </a:rPr>
              <a:t>4</a:t>
            </a:r>
            <a:r>
              <a:rPr kumimoji="0" lang="en-US" sz="3150" b="0" i="0" u="none" strike="noStrike" kern="1200" cap="none" spc="0" normalizeH="0" baseline="0" noProof="0" dirty="0">
                <a:ln>
                  <a:noFill/>
                </a:ln>
                <a:solidFill>
                  <a:srgbClr val="000000"/>
                </a:solidFill>
                <a:effectLst/>
                <a:uLnTx/>
                <a:uFillTx/>
                <a:latin typeface="Open Sauce"/>
                <a:ea typeface="+mn-ea"/>
                <a:cs typeface="+mn-cs"/>
              </a:rPr>
              <a:t>.2</a:t>
            </a:r>
          </a:p>
        </p:txBody>
      </p:sp>
      <p:pic>
        <p:nvPicPr>
          <p:cNvPr id="4" name="Picture 4" descr="Graphic of people representing different ages, ethnicities, races, etc. "/>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68" r="15526"/>
          <a:stretch/>
        </p:blipFill>
        <p:spPr>
          <a:xfrm>
            <a:off x="8775549" y="1308969"/>
            <a:ext cx="8877637" cy="5916245"/>
          </a:xfrm>
          <a:prstGeom prst="rect">
            <a:avLst/>
          </a:prstGeom>
        </p:spPr>
      </p:pic>
      <p:sp>
        <p:nvSpPr>
          <p:cNvPr id="8" name="TextBox 7">
            <a:extLst>
              <a:ext uri="{FF2B5EF4-FFF2-40B4-BE49-F238E27FC236}">
                <a16:creationId xmlns:a16="http://schemas.microsoft.com/office/drawing/2014/main" id="{63534A2E-F525-4025-B17F-60F623BC6117}"/>
              </a:ext>
              <a:ext uri="{C183D7F6-B498-43B3-948B-1728B52AA6E4}">
                <adec:decorative xmlns:adec="http://schemas.microsoft.com/office/drawing/2017/decorative" val="1"/>
              </a:ext>
            </a:extLst>
          </p:cNvPr>
          <p:cNvSpPr txBox="1"/>
          <p:nvPr/>
        </p:nvSpPr>
        <p:spPr>
          <a:xfrm>
            <a:off x="8796331" y="6994382"/>
            <a:ext cx="8996392" cy="230832"/>
          </a:xfrm>
          <a:prstGeom prst="rect">
            <a:avLst/>
          </a:prstGeom>
          <a:noFill/>
        </p:spPr>
        <p:txBody>
          <a:bodyPr wrap="square" rtlCol="0">
            <a:spAutoFit/>
          </a:bodyPr>
          <a:lstStyle/>
          <a:p>
            <a:r>
              <a:rPr lang="en-US" sz="900" dirty="0">
                <a:hlinkClick r:id="rId3" tooltip="https://www.peoplematters.in/article/diversity/are-we-truly-creating-a-diverse-workforce-16816"/>
              </a:rPr>
              <a:t>This Photo</a:t>
            </a:r>
            <a:r>
              <a:rPr lang="en-US" sz="900" dirty="0"/>
              <a:t> by Unknown Author is licensed under </a:t>
            </a:r>
            <a:r>
              <a:rPr lang="en-US" sz="900" dirty="0">
                <a:hlinkClick r:id="rId4" tooltip="https://creativecommons.org/licenses/by-nc-sa/3.0/"/>
              </a:rPr>
              <a:t>CC BY-SA-NC</a:t>
            </a:r>
            <a:endParaRPr lang="en-US" sz="900" dirty="0"/>
          </a:p>
        </p:txBody>
      </p:sp>
    </p:spTree>
    <p:extLst>
      <p:ext uri="{BB962C8B-B14F-4D97-AF65-F5344CB8AC3E}">
        <p14:creationId xmlns:p14="http://schemas.microsoft.com/office/powerpoint/2010/main" val="2225095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Grp="1"/>
          </p:cNvSpPr>
          <p:nvPr>
            <p:ph type="title" idx="4294967295"/>
          </p:nvPr>
        </p:nvSpPr>
        <p:spPr>
          <a:xfrm>
            <a:off x="3504716" y="879603"/>
            <a:ext cx="11278567" cy="20261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792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373636"/>
                </a:solidFill>
                <a:effectLst/>
                <a:uLnTx/>
                <a:uFillTx/>
                <a:latin typeface="Open Sauce SemiBold Bold"/>
                <a:ea typeface="+mn-ea"/>
                <a:cs typeface="+mn-cs"/>
              </a:rPr>
              <a:t>Demographics</a:t>
            </a:r>
            <a:br>
              <a:rPr kumimoji="0" lang="en-US" sz="7200" b="0" i="0" u="none" strike="noStrike" kern="1200" cap="none" spc="0" normalizeH="0" baseline="0" noProof="0" dirty="0">
                <a:ln>
                  <a:noFill/>
                </a:ln>
                <a:solidFill>
                  <a:srgbClr val="373636"/>
                </a:solidFill>
                <a:effectLst/>
                <a:uLnTx/>
                <a:uFillTx/>
                <a:latin typeface="Open Sauce SemiBold Bold"/>
                <a:ea typeface="+mn-ea"/>
                <a:cs typeface="+mn-cs"/>
              </a:rPr>
            </a:br>
            <a:r>
              <a:rPr kumimoji="0" lang="en-US" sz="7200" b="0" i="0" u="none" strike="noStrike" kern="1200" cap="none" spc="0" normalizeH="0" baseline="0" noProof="0" dirty="0">
                <a:ln>
                  <a:noFill/>
                </a:ln>
                <a:solidFill>
                  <a:srgbClr val="3745F4"/>
                </a:solidFill>
                <a:effectLst/>
                <a:uLnTx/>
                <a:uFillTx/>
                <a:latin typeface="Open Sauce SemiBold Bold"/>
                <a:ea typeface="+mn-ea"/>
                <a:cs typeface="+mn-cs"/>
              </a:rPr>
              <a:t>Defined</a:t>
            </a:r>
          </a:p>
        </p:txBody>
      </p:sp>
      <p:sp>
        <p:nvSpPr>
          <p:cNvPr id="5" name="AutoShape 5">
            <a:extLst>
              <a:ext uri="{C183D7F6-B498-43B3-948B-1728B52AA6E4}">
                <adec:decorative xmlns:adec="http://schemas.microsoft.com/office/drawing/2017/decorative" val="1"/>
              </a:ext>
            </a:extLst>
          </p:cNvPr>
          <p:cNvSpPr/>
          <p:nvPr/>
        </p:nvSpPr>
        <p:spPr>
          <a:xfrm>
            <a:off x="0" y="3983419"/>
            <a:ext cx="18288000" cy="9525"/>
          </a:xfrm>
          <a:prstGeom prst="rect">
            <a:avLst/>
          </a:prstGeom>
          <a:solidFill>
            <a:srgbClr val="373636"/>
          </a:solidFill>
        </p:spPr>
      </p:sp>
      <p:sp>
        <p:nvSpPr>
          <p:cNvPr id="6" name="AutoShape 6">
            <a:extLst>
              <a:ext uri="{C183D7F6-B498-43B3-948B-1728B52AA6E4}">
                <adec:decorative xmlns:adec="http://schemas.microsoft.com/office/drawing/2017/decorative" val="1"/>
              </a:ext>
            </a:extLst>
          </p:cNvPr>
          <p:cNvSpPr/>
          <p:nvPr/>
        </p:nvSpPr>
        <p:spPr>
          <a:xfrm>
            <a:off x="6772275" y="3992944"/>
            <a:ext cx="9525" cy="6294056"/>
          </a:xfrm>
          <a:prstGeom prst="rect">
            <a:avLst/>
          </a:prstGeom>
          <a:solidFill>
            <a:srgbClr val="373636"/>
          </a:solidFill>
        </p:spPr>
      </p:sp>
      <p:sp>
        <p:nvSpPr>
          <p:cNvPr id="7" name="AutoShape 7">
            <a:extLst>
              <a:ext uri="{C183D7F6-B498-43B3-948B-1728B52AA6E4}">
                <adec:decorative xmlns:adec="http://schemas.microsoft.com/office/drawing/2017/decorative" val="1"/>
              </a:ext>
            </a:extLst>
          </p:cNvPr>
          <p:cNvSpPr/>
          <p:nvPr/>
        </p:nvSpPr>
        <p:spPr>
          <a:xfrm>
            <a:off x="12525375" y="3992944"/>
            <a:ext cx="9525" cy="6294056"/>
          </a:xfrm>
          <a:prstGeom prst="rect">
            <a:avLst/>
          </a:prstGeom>
          <a:solidFill>
            <a:srgbClr val="373636"/>
          </a:solidFill>
        </p:spPr>
      </p:sp>
      <p:sp>
        <p:nvSpPr>
          <p:cNvPr id="8" name="AutoShape 8">
            <a:extLst>
              <a:ext uri="{C183D7F6-B498-43B3-948B-1728B52AA6E4}">
                <adec:decorative xmlns:adec="http://schemas.microsoft.com/office/drawing/2017/decorative" val="1"/>
              </a:ext>
            </a:extLst>
          </p:cNvPr>
          <p:cNvSpPr/>
          <p:nvPr/>
        </p:nvSpPr>
        <p:spPr>
          <a:xfrm>
            <a:off x="1019175" y="3992944"/>
            <a:ext cx="235064" cy="269687"/>
          </a:xfrm>
          <a:prstGeom prst="rect">
            <a:avLst/>
          </a:prstGeom>
          <a:solidFill>
            <a:srgbClr val="3745F4"/>
          </a:solidFill>
        </p:spPr>
      </p:sp>
      <p:sp>
        <p:nvSpPr>
          <p:cNvPr id="9" name="AutoShape 9">
            <a:extLst>
              <a:ext uri="{C183D7F6-B498-43B3-948B-1728B52AA6E4}">
                <adec:decorative xmlns:adec="http://schemas.microsoft.com/office/drawing/2017/decorative" val="1"/>
              </a:ext>
            </a:extLst>
          </p:cNvPr>
          <p:cNvSpPr/>
          <p:nvPr/>
        </p:nvSpPr>
        <p:spPr>
          <a:xfrm>
            <a:off x="6772275" y="3992944"/>
            <a:ext cx="235064" cy="269687"/>
          </a:xfrm>
          <a:prstGeom prst="rect">
            <a:avLst/>
          </a:prstGeom>
          <a:solidFill>
            <a:srgbClr val="3745F4"/>
          </a:solidFill>
        </p:spPr>
      </p:sp>
      <p:sp>
        <p:nvSpPr>
          <p:cNvPr id="10" name="AutoShape 10">
            <a:extLst>
              <a:ext uri="{C183D7F6-B498-43B3-948B-1728B52AA6E4}">
                <adec:decorative xmlns:adec="http://schemas.microsoft.com/office/drawing/2017/decorative" val="1"/>
              </a:ext>
            </a:extLst>
          </p:cNvPr>
          <p:cNvSpPr/>
          <p:nvPr/>
        </p:nvSpPr>
        <p:spPr>
          <a:xfrm>
            <a:off x="12534900" y="3992944"/>
            <a:ext cx="235064" cy="269687"/>
          </a:xfrm>
          <a:prstGeom prst="rect">
            <a:avLst/>
          </a:prstGeom>
          <a:solidFill>
            <a:srgbClr val="3745F4"/>
          </a:solidFill>
        </p:spPr>
      </p:sp>
      <p:sp>
        <p:nvSpPr>
          <p:cNvPr id="12" name="TextBox 12"/>
          <p:cNvSpPr txBox="1"/>
          <p:nvPr/>
        </p:nvSpPr>
        <p:spPr>
          <a:xfrm>
            <a:off x="1542319" y="5026905"/>
            <a:ext cx="5195320" cy="2051844"/>
          </a:xfrm>
          <a:prstGeom prst="rect">
            <a:avLst/>
          </a:prstGeom>
        </p:spPr>
        <p:txBody>
          <a:bodyPr lIns="0" tIns="0" rIns="0" bIns="0" rtlCol="0" anchor="t">
            <a:spAutoFit/>
          </a:bodyPr>
          <a:lstStyle/>
          <a:p>
            <a:pPr marL="777240" lvl="1" indent="-388620">
              <a:lnSpc>
                <a:spcPts val="3960"/>
              </a:lnSpc>
              <a:buFont typeface="Arial"/>
              <a:buChar char="•"/>
            </a:pPr>
            <a:r>
              <a:rPr lang="en-US" sz="3600" dirty="0">
                <a:solidFill>
                  <a:srgbClr val="373636"/>
                </a:solidFill>
                <a:latin typeface="Open Sauce"/>
              </a:rPr>
              <a:t>Outward characteristics of your audience</a:t>
            </a:r>
          </a:p>
          <a:p>
            <a:pPr>
              <a:lnSpc>
                <a:spcPts val="3960"/>
              </a:lnSpc>
            </a:pPr>
            <a:endParaRPr lang="en-US" sz="3600" dirty="0">
              <a:solidFill>
                <a:srgbClr val="373636"/>
              </a:solidFill>
              <a:latin typeface="Open Sauce"/>
            </a:endParaRPr>
          </a:p>
        </p:txBody>
      </p:sp>
      <p:sp>
        <p:nvSpPr>
          <p:cNvPr id="11" name="TextBox 11"/>
          <p:cNvSpPr txBox="1"/>
          <p:nvPr/>
        </p:nvSpPr>
        <p:spPr>
          <a:xfrm>
            <a:off x="7896094" y="5070564"/>
            <a:ext cx="3514987" cy="2846933"/>
          </a:xfrm>
          <a:prstGeom prst="rect">
            <a:avLst/>
          </a:prstGeom>
        </p:spPr>
        <p:txBody>
          <a:bodyPr wrap="square" lIns="0" tIns="0" rIns="0" bIns="0" rtlCol="0" anchor="t">
            <a:spAutoFit/>
          </a:bodyPr>
          <a:lstStyle/>
          <a:p>
            <a:pPr marL="571500" indent="-571500">
              <a:lnSpc>
                <a:spcPts val="3700"/>
              </a:lnSpc>
              <a:buFont typeface="Arial" panose="020B0604020202020204" pitchFamily="34" charset="0"/>
              <a:buChar char="•"/>
            </a:pPr>
            <a:r>
              <a:rPr lang="en-US" sz="3700" dirty="0">
                <a:solidFill>
                  <a:srgbClr val="373636"/>
                </a:solidFill>
                <a:latin typeface="Open Sauce"/>
              </a:rPr>
              <a:t>“Demo” comes from Greek word “demos” meaning people</a:t>
            </a:r>
          </a:p>
        </p:txBody>
      </p:sp>
      <p:sp>
        <p:nvSpPr>
          <p:cNvPr id="13" name="TextBox 13"/>
          <p:cNvSpPr txBox="1"/>
          <p:nvPr/>
        </p:nvSpPr>
        <p:spPr>
          <a:xfrm>
            <a:off x="13182600" y="5146964"/>
            <a:ext cx="4549891" cy="948978"/>
          </a:xfrm>
          <a:prstGeom prst="rect">
            <a:avLst/>
          </a:prstGeom>
        </p:spPr>
        <p:txBody>
          <a:bodyPr lIns="0" tIns="0" rIns="0" bIns="0" rtlCol="0" anchor="t">
            <a:spAutoFit/>
          </a:bodyPr>
          <a:lstStyle/>
          <a:p>
            <a:pPr marL="571500" indent="-571500">
              <a:lnSpc>
                <a:spcPts val="3700"/>
              </a:lnSpc>
              <a:buFont typeface="Arial" panose="020B0604020202020204" pitchFamily="34" charset="0"/>
              <a:buChar char="•"/>
            </a:pPr>
            <a:r>
              <a:rPr lang="en-US" sz="3700" dirty="0">
                <a:solidFill>
                  <a:srgbClr val="373636"/>
                </a:solidFill>
                <a:latin typeface="Open Sauce"/>
              </a:rPr>
              <a:t>“Graphic” means description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7">
            <a:extLst>
              <a:ext uri="{C183D7F6-B498-43B3-948B-1728B52AA6E4}">
                <adec:decorative xmlns:adec="http://schemas.microsoft.com/office/drawing/2017/decorative" val="1"/>
              </a:ext>
            </a:extLst>
          </p:cNvPr>
          <p:cNvSpPr/>
          <p:nvPr/>
        </p:nvSpPr>
        <p:spPr>
          <a:xfrm>
            <a:off x="9139238" y="-352954"/>
            <a:ext cx="9525" cy="10992908"/>
          </a:xfrm>
          <a:prstGeom prst="rect">
            <a:avLst/>
          </a:prstGeom>
          <a:solidFill>
            <a:srgbClr val="373636"/>
          </a:solidFill>
        </p:spPr>
      </p:sp>
      <p:sp>
        <p:nvSpPr>
          <p:cNvPr id="8" name="TextBox 8"/>
          <p:cNvSpPr txBox="1">
            <a:spLocks noGrp="1"/>
          </p:cNvSpPr>
          <p:nvPr>
            <p:ph type="title" idx="4294967295"/>
          </p:nvPr>
        </p:nvSpPr>
        <p:spPr>
          <a:xfrm>
            <a:off x="2003461" y="3529699"/>
            <a:ext cx="6214417" cy="303929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2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3745F4"/>
                </a:solidFill>
                <a:effectLst/>
                <a:uLnTx/>
                <a:uFillTx/>
                <a:latin typeface="Open Sauce SemiBold Bold"/>
                <a:ea typeface="+mn-ea"/>
                <a:cs typeface="+mn-cs"/>
              </a:rPr>
              <a:t>Three Principles  </a:t>
            </a:r>
            <a:r>
              <a:rPr kumimoji="0" lang="en-US" sz="7200" b="0" i="0" u="none" strike="noStrike" kern="1200" cap="none" spc="0" normalizeH="0" baseline="0" noProof="0" dirty="0">
                <a:ln>
                  <a:noFill/>
                </a:ln>
                <a:solidFill>
                  <a:srgbClr val="373636"/>
                </a:solidFill>
                <a:effectLst/>
                <a:uLnTx/>
                <a:uFillTx/>
                <a:latin typeface="Open Sauce SemiBold Bold"/>
                <a:ea typeface="+mn-ea"/>
                <a:cs typeface="+mn-cs"/>
              </a:rPr>
              <a:t>of </a:t>
            </a:r>
            <a:r>
              <a:rPr kumimoji="0" lang="en-US" sz="7200" b="0" i="0" u="none" strike="noStrike" kern="1200" cap="none" spc="0" normalizeH="0" baseline="0" noProof="0" dirty="0" err="1">
                <a:ln>
                  <a:noFill/>
                </a:ln>
                <a:solidFill>
                  <a:srgbClr val="373636"/>
                </a:solidFill>
                <a:effectLst/>
                <a:uLnTx/>
                <a:uFillTx/>
                <a:latin typeface="Open Sauce SemiBold Bold"/>
                <a:ea typeface="+mn-ea"/>
                <a:cs typeface="+mn-cs"/>
              </a:rPr>
              <a:t>Demograhics</a:t>
            </a:r>
            <a:endParaRPr kumimoji="0" lang="en-US" sz="7200" b="0" i="0" u="none" strike="noStrike" kern="1200" cap="none" spc="0" normalizeH="0" baseline="0" noProof="0" dirty="0">
              <a:ln>
                <a:noFill/>
              </a:ln>
              <a:solidFill>
                <a:srgbClr val="373636"/>
              </a:solidFill>
              <a:effectLst/>
              <a:uLnTx/>
              <a:uFillTx/>
              <a:latin typeface="Open Sauce SemiBold Bold"/>
              <a:ea typeface="+mn-ea"/>
              <a:cs typeface="+mn-cs"/>
            </a:endParaRPr>
          </a:p>
        </p:txBody>
      </p:sp>
      <p:grpSp>
        <p:nvGrpSpPr>
          <p:cNvPr id="9" name="Group 9">
            <a:extLst>
              <a:ext uri="{C183D7F6-B498-43B3-948B-1728B52AA6E4}">
                <adec:decorative xmlns:adec="http://schemas.microsoft.com/office/drawing/2017/decorative" val="1"/>
              </a:ext>
            </a:extLst>
          </p:cNvPr>
          <p:cNvGrpSpPr/>
          <p:nvPr/>
        </p:nvGrpSpPr>
        <p:grpSpPr>
          <a:xfrm>
            <a:off x="8991600" y="777264"/>
            <a:ext cx="8426414" cy="1578189"/>
            <a:chOff x="0" y="-152400"/>
            <a:chExt cx="11235218" cy="2104253"/>
          </a:xfrm>
        </p:grpSpPr>
        <p:sp>
          <p:nvSpPr>
            <p:cNvPr id="10" name="TextBox 10"/>
            <p:cNvSpPr txBox="1"/>
            <p:nvPr/>
          </p:nvSpPr>
          <p:spPr>
            <a:xfrm>
              <a:off x="1586659" y="-152400"/>
              <a:ext cx="9648559" cy="2104253"/>
            </a:xfrm>
            <a:prstGeom prst="rect">
              <a:avLst/>
            </a:prstGeom>
          </p:spPr>
          <p:txBody>
            <a:bodyPr lIns="0" tIns="0" rIns="0" bIns="0" rtlCol="0" anchor="t">
              <a:spAutoFit/>
            </a:bodyPr>
            <a:lstStyle/>
            <a:p>
              <a:pPr>
                <a:lnSpc>
                  <a:spcPts val="6482"/>
                </a:lnSpc>
              </a:pPr>
              <a:r>
                <a:rPr lang="en-US" sz="4051" dirty="0">
                  <a:solidFill>
                    <a:srgbClr val="373636"/>
                  </a:solidFill>
                  <a:latin typeface="Open Sauce"/>
                </a:rPr>
                <a:t> Avoid </a:t>
              </a:r>
              <a:r>
                <a:rPr lang="en-US" sz="4051" dirty="0">
                  <a:solidFill>
                    <a:srgbClr val="3745F4"/>
                  </a:solidFill>
                  <a:latin typeface="Open Sauce"/>
                </a:rPr>
                <a:t>stereotyping</a:t>
              </a:r>
              <a:r>
                <a:rPr lang="en-US" sz="4051" dirty="0">
                  <a:solidFill>
                    <a:srgbClr val="373636"/>
                  </a:solidFill>
                  <a:latin typeface="Open Sauce"/>
                </a:rPr>
                <a:t> or </a:t>
              </a:r>
              <a:r>
                <a:rPr lang="en-US" sz="4051" dirty="0">
                  <a:solidFill>
                    <a:srgbClr val="3745F4"/>
                  </a:solidFill>
                  <a:latin typeface="Open Sauce"/>
                </a:rPr>
                <a:t>totalizing. </a:t>
              </a:r>
            </a:p>
          </p:txBody>
        </p:sp>
        <p:sp>
          <p:nvSpPr>
            <p:cNvPr id="11" name="AutoShape 11"/>
            <p:cNvSpPr/>
            <p:nvPr/>
          </p:nvSpPr>
          <p:spPr>
            <a:xfrm>
              <a:off x="0" y="613783"/>
              <a:ext cx="339705" cy="389740"/>
            </a:xfrm>
            <a:prstGeom prst="rect">
              <a:avLst/>
            </a:prstGeom>
            <a:solidFill>
              <a:srgbClr val="3745F4"/>
            </a:solidFill>
          </p:spPr>
        </p:sp>
      </p:grpSp>
      <p:grpSp>
        <p:nvGrpSpPr>
          <p:cNvPr id="12" name="Group 12">
            <a:extLst>
              <a:ext uri="{C183D7F6-B498-43B3-948B-1728B52AA6E4}">
                <adec:decorative xmlns:adec="http://schemas.microsoft.com/office/drawing/2017/decorative" val="1"/>
              </a:ext>
            </a:extLst>
          </p:cNvPr>
          <p:cNvGrpSpPr/>
          <p:nvPr/>
        </p:nvGrpSpPr>
        <p:grpSpPr>
          <a:xfrm>
            <a:off x="9017245" y="2937252"/>
            <a:ext cx="8412558" cy="2411750"/>
            <a:chOff x="0" y="-723690"/>
            <a:chExt cx="11216744" cy="3215668"/>
          </a:xfrm>
        </p:grpSpPr>
        <p:sp>
          <p:nvSpPr>
            <p:cNvPr id="13" name="TextBox 13"/>
            <p:cNvSpPr txBox="1"/>
            <p:nvPr/>
          </p:nvSpPr>
          <p:spPr>
            <a:xfrm>
              <a:off x="1568185" y="-723690"/>
              <a:ext cx="9648559" cy="3215668"/>
            </a:xfrm>
            <a:prstGeom prst="rect">
              <a:avLst/>
            </a:prstGeom>
          </p:spPr>
          <p:txBody>
            <a:bodyPr lIns="0" tIns="0" rIns="0" bIns="0" rtlCol="0" anchor="t">
              <a:spAutoFit/>
            </a:bodyPr>
            <a:lstStyle/>
            <a:p>
              <a:pPr>
                <a:lnSpc>
                  <a:spcPts val="6482"/>
                </a:lnSpc>
              </a:pPr>
              <a:r>
                <a:rPr lang="en-US" sz="4051" dirty="0">
                  <a:solidFill>
                    <a:srgbClr val="373636"/>
                  </a:solidFill>
                  <a:latin typeface="Open Sauce"/>
                </a:rPr>
                <a:t> Decide which demographics are </a:t>
              </a:r>
              <a:r>
                <a:rPr lang="en-US" sz="4051" dirty="0">
                  <a:solidFill>
                    <a:srgbClr val="3745F4"/>
                  </a:solidFill>
                  <a:latin typeface="Open Sauce"/>
                </a:rPr>
                <a:t>important for that speech.</a:t>
              </a:r>
            </a:p>
          </p:txBody>
        </p:sp>
        <p:sp>
          <p:nvSpPr>
            <p:cNvPr id="14" name="AutoShape 14"/>
            <p:cNvSpPr/>
            <p:nvPr/>
          </p:nvSpPr>
          <p:spPr>
            <a:xfrm>
              <a:off x="0" y="613783"/>
              <a:ext cx="339705" cy="389740"/>
            </a:xfrm>
            <a:prstGeom prst="rect">
              <a:avLst/>
            </a:prstGeom>
            <a:solidFill>
              <a:srgbClr val="3745F4"/>
            </a:solidFill>
          </p:spPr>
        </p:sp>
      </p:grpSp>
      <p:grpSp>
        <p:nvGrpSpPr>
          <p:cNvPr id="15" name="Group 15">
            <a:extLst>
              <a:ext uri="{C183D7F6-B498-43B3-948B-1728B52AA6E4}">
                <adec:decorative xmlns:adec="http://schemas.microsoft.com/office/drawing/2017/decorative" val="1"/>
              </a:ext>
            </a:extLst>
          </p:cNvPr>
          <p:cNvGrpSpPr/>
          <p:nvPr/>
        </p:nvGrpSpPr>
        <p:grpSpPr>
          <a:xfrm>
            <a:off x="9111529" y="6065074"/>
            <a:ext cx="8345984" cy="2449966"/>
            <a:chOff x="0" y="-1168360"/>
            <a:chExt cx="11127978" cy="3266621"/>
          </a:xfrm>
        </p:grpSpPr>
        <p:sp>
          <p:nvSpPr>
            <p:cNvPr id="16" name="TextBox 16"/>
            <p:cNvSpPr txBox="1"/>
            <p:nvPr/>
          </p:nvSpPr>
          <p:spPr>
            <a:xfrm>
              <a:off x="1479419" y="-1168360"/>
              <a:ext cx="9648559" cy="3266621"/>
            </a:xfrm>
            <a:prstGeom prst="rect">
              <a:avLst/>
            </a:prstGeom>
          </p:spPr>
          <p:txBody>
            <a:bodyPr lIns="0" tIns="0" rIns="0" bIns="0" rtlCol="0" anchor="t">
              <a:spAutoFit/>
            </a:bodyPr>
            <a:lstStyle/>
            <a:p>
              <a:pPr>
                <a:lnSpc>
                  <a:spcPts val="6642"/>
                </a:lnSpc>
              </a:pPr>
              <a:r>
                <a:rPr lang="en-US" sz="4151" dirty="0">
                  <a:solidFill>
                    <a:srgbClr val="373636"/>
                  </a:solidFill>
                  <a:latin typeface="Open Sauce"/>
                </a:rPr>
                <a:t>Demographics will help you </a:t>
              </a:r>
              <a:r>
                <a:rPr lang="en-US" sz="4151" dirty="0">
                  <a:solidFill>
                    <a:srgbClr val="3745F4"/>
                  </a:solidFill>
                  <a:latin typeface="Open Sauce"/>
                </a:rPr>
                <a:t>decide what to cover or avoid.</a:t>
              </a:r>
            </a:p>
          </p:txBody>
        </p:sp>
        <p:sp>
          <p:nvSpPr>
            <p:cNvPr id="17" name="AutoShape 17"/>
            <p:cNvSpPr/>
            <p:nvPr/>
          </p:nvSpPr>
          <p:spPr>
            <a:xfrm>
              <a:off x="0" y="75211"/>
              <a:ext cx="339705" cy="389740"/>
            </a:xfrm>
            <a:prstGeom prst="rect">
              <a:avLst/>
            </a:prstGeom>
            <a:solidFill>
              <a:srgbClr val="3745F4"/>
            </a:solidFill>
          </p:spPr>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a:extLst>
              <a:ext uri="{C183D7F6-B498-43B3-948B-1728B52AA6E4}">
                <adec:decorative xmlns:adec="http://schemas.microsoft.com/office/drawing/2017/decorative" val="1"/>
              </a:ext>
            </a:extLst>
          </p:cNvPr>
          <p:cNvSpPr/>
          <p:nvPr/>
        </p:nvSpPr>
        <p:spPr>
          <a:xfrm>
            <a:off x="9878222" y="-352954"/>
            <a:ext cx="9525" cy="10992908"/>
          </a:xfrm>
          <a:prstGeom prst="rect">
            <a:avLst/>
          </a:prstGeom>
          <a:solidFill>
            <a:srgbClr val="373636"/>
          </a:solidFill>
        </p:spPr>
      </p:sp>
      <p:sp>
        <p:nvSpPr>
          <p:cNvPr id="11" name="TextBox 11"/>
          <p:cNvSpPr txBox="1">
            <a:spLocks noGrp="1"/>
          </p:cNvSpPr>
          <p:nvPr>
            <p:ph type="title" idx="4294967295"/>
          </p:nvPr>
        </p:nvSpPr>
        <p:spPr>
          <a:xfrm>
            <a:off x="1716849" y="3529857"/>
            <a:ext cx="6687562" cy="161582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6344"/>
              </a:lnSpc>
              <a:spcBef>
                <a:spcPct val="0"/>
              </a:spcBef>
              <a:spcAft>
                <a:spcPts val="0"/>
              </a:spcAft>
              <a:buClrTx/>
              <a:buSzTx/>
              <a:buFontTx/>
              <a:buNone/>
              <a:tabLst/>
              <a:defRPr/>
            </a:pPr>
            <a:r>
              <a:rPr kumimoji="0" lang="en-US" sz="5767" b="0" i="0" u="none" strike="noStrike" kern="1200" cap="none" spc="0" normalizeH="0" baseline="0" noProof="0" dirty="0">
                <a:ln>
                  <a:noFill/>
                </a:ln>
                <a:solidFill>
                  <a:srgbClr val="373636"/>
                </a:solidFill>
                <a:effectLst/>
                <a:uLnTx/>
                <a:uFillTx/>
                <a:latin typeface="Open Sauce SemiBold Bold"/>
                <a:ea typeface="+mn-ea"/>
                <a:cs typeface="+mn-cs"/>
              </a:rPr>
              <a:t>Demographics </a:t>
            </a:r>
            <a:r>
              <a:rPr kumimoji="0" lang="en-US" sz="5767" b="0" i="0" u="none" strike="noStrike" kern="1200" cap="none" spc="0" normalizeH="0" baseline="0" noProof="0" dirty="0">
                <a:ln>
                  <a:noFill/>
                </a:ln>
                <a:solidFill>
                  <a:srgbClr val="3745F4"/>
                </a:solidFill>
                <a:effectLst/>
                <a:uLnTx/>
                <a:uFillTx/>
                <a:latin typeface="Open Sauce SemiBold Bold"/>
                <a:ea typeface="+mn-ea"/>
                <a:cs typeface="+mn-cs"/>
              </a:rPr>
              <a:t>Include</a:t>
            </a:r>
          </a:p>
        </p:txBody>
      </p:sp>
      <p:sp>
        <p:nvSpPr>
          <p:cNvPr id="8" name="TextBox 8"/>
          <p:cNvSpPr txBox="1"/>
          <p:nvPr/>
        </p:nvSpPr>
        <p:spPr>
          <a:xfrm>
            <a:off x="11049000" y="1530712"/>
            <a:ext cx="6141650" cy="6705618"/>
          </a:xfrm>
          <a:prstGeom prst="rect">
            <a:avLst/>
          </a:prstGeom>
        </p:spPr>
        <p:txBody>
          <a:bodyPr lIns="0" tIns="0" rIns="0" bIns="0" rtlCol="0" anchor="t">
            <a:spAutoFit/>
          </a:bodyPr>
          <a:lstStyle/>
          <a:p>
            <a:pPr marL="647700" lvl="1" indent="-323850">
              <a:lnSpc>
                <a:spcPts val="4800"/>
              </a:lnSpc>
              <a:buFont typeface="Arial"/>
              <a:buChar char="•"/>
            </a:pPr>
            <a:r>
              <a:rPr lang="en-US" sz="3000" dirty="0">
                <a:solidFill>
                  <a:srgbClr val="373636"/>
                </a:solidFill>
                <a:latin typeface="Open Sauce"/>
              </a:rPr>
              <a:t>Age</a:t>
            </a:r>
          </a:p>
          <a:p>
            <a:pPr marL="647700" lvl="1" indent="-323850">
              <a:lnSpc>
                <a:spcPts val="4800"/>
              </a:lnSpc>
              <a:buFont typeface="Arial"/>
              <a:buChar char="•"/>
            </a:pPr>
            <a:r>
              <a:rPr lang="en-US" sz="3000" dirty="0">
                <a:solidFill>
                  <a:srgbClr val="373636"/>
                </a:solidFill>
                <a:latin typeface="Open Sauce"/>
              </a:rPr>
              <a:t>Gender</a:t>
            </a:r>
          </a:p>
          <a:p>
            <a:pPr marL="647700" lvl="1" indent="-323850">
              <a:lnSpc>
                <a:spcPts val="4800"/>
              </a:lnSpc>
              <a:buFont typeface="Arial"/>
              <a:buChar char="•"/>
            </a:pPr>
            <a:r>
              <a:rPr lang="en-US" sz="3000" dirty="0">
                <a:solidFill>
                  <a:srgbClr val="373636"/>
                </a:solidFill>
                <a:latin typeface="Open Sauce"/>
              </a:rPr>
              <a:t>Race, Ethnicity, Culture</a:t>
            </a:r>
          </a:p>
          <a:p>
            <a:pPr marL="647700" lvl="1" indent="-323850">
              <a:lnSpc>
                <a:spcPts val="4800"/>
              </a:lnSpc>
              <a:buFont typeface="Arial"/>
              <a:buChar char="•"/>
            </a:pPr>
            <a:r>
              <a:rPr lang="en-US" sz="3000" dirty="0">
                <a:solidFill>
                  <a:srgbClr val="373636"/>
                </a:solidFill>
                <a:latin typeface="Open Sauce"/>
              </a:rPr>
              <a:t>Religion</a:t>
            </a:r>
          </a:p>
          <a:p>
            <a:pPr marL="647700" lvl="1" indent="-323850">
              <a:lnSpc>
                <a:spcPts val="4800"/>
              </a:lnSpc>
              <a:buFont typeface="Arial"/>
              <a:buChar char="•"/>
            </a:pPr>
            <a:r>
              <a:rPr lang="en-US" sz="3000" dirty="0">
                <a:solidFill>
                  <a:srgbClr val="373636"/>
                </a:solidFill>
                <a:latin typeface="Open Sauce"/>
              </a:rPr>
              <a:t>Group Affiliation</a:t>
            </a:r>
          </a:p>
          <a:p>
            <a:pPr marL="647700" lvl="1" indent="-323850">
              <a:lnSpc>
                <a:spcPts val="4800"/>
              </a:lnSpc>
              <a:buFont typeface="Arial"/>
              <a:buChar char="•"/>
            </a:pPr>
            <a:r>
              <a:rPr lang="en-US" sz="3000" dirty="0">
                <a:solidFill>
                  <a:srgbClr val="373636"/>
                </a:solidFill>
                <a:latin typeface="Open Sauce"/>
              </a:rPr>
              <a:t>Region</a:t>
            </a:r>
          </a:p>
          <a:p>
            <a:pPr marL="647700" lvl="1" indent="-323850">
              <a:lnSpc>
                <a:spcPts val="4800"/>
              </a:lnSpc>
              <a:buFont typeface="Arial"/>
              <a:buChar char="•"/>
            </a:pPr>
            <a:r>
              <a:rPr lang="en-US" sz="3000" dirty="0">
                <a:solidFill>
                  <a:srgbClr val="373636"/>
                </a:solidFill>
                <a:latin typeface="Open Sauce"/>
              </a:rPr>
              <a:t>Occupation</a:t>
            </a:r>
          </a:p>
          <a:p>
            <a:pPr marL="647700" lvl="1" indent="-323850">
              <a:lnSpc>
                <a:spcPts val="4800"/>
              </a:lnSpc>
              <a:buFont typeface="Arial"/>
              <a:buChar char="•"/>
            </a:pPr>
            <a:r>
              <a:rPr lang="en-US" sz="3000" dirty="0">
                <a:solidFill>
                  <a:srgbClr val="373636"/>
                </a:solidFill>
                <a:latin typeface="Open Sauce"/>
              </a:rPr>
              <a:t>Education</a:t>
            </a:r>
          </a:p>
          <a:p>
            <a:pPr marL="647700" lvl="1" indent="-323850">
              <a:lnSpc>
                <a:spcPts val="4800"/>
              </a:lnSpc>
              <a:buFont typeface="Arial"/>
              <a:buChar char="•"/>
            </a:pPr>
            <a:r>
              <a:rPr lang="en-US" sz="3000" dirty="0">
                <a:solidFill>
                  <a:srgbClr val="373636"/>
                </a:solidFill>
                <a:latin typeface="Open Sauce"/>
              </a:rPr>
              <a:t>Socio-economic level</a:t>
            </a:r>
          </a:p>
          <a:p>
            <a:pPr marL="647700" lvl="1" indent="-323850">
              <a:lnSpc>
                <a:spcPts val="4800"/>
              </a:lnSpc>
              <a:buFont typeface="Arial"/>
              <a:buChar char="•"/>
            </a:pPr>
            <a:r>
              <a:rPr lang="en-US" sz="3000" dirty="0">
                <a:solidFill>
                  <a:srgbClr val="373636"/>
                </a:solidFill>
                <a:latin typeface="Open Sauce"/>
              </a:rPr>
              <a:t>Sexual orientation</a:t>
            </a:r>
          </a:p>
          <a:p>
            <a:pPr marL="647700" lvl="1" indent="-323850">
              <a:lnSpc>
                <a:spcPts val="4800"/>
              </a:lnSpc>
              <a:buFont typeface="Arial"/>
              <a:buChar char="•"/>
            </a:pPr>
            <a:r>
              <a:rPr lang="en-US" sz="3000" dirty="0">
                <a:solidFill>
                  <a:srgbClr val="373636"/>
                </a:solidFill>
                <a:latin typeface="Open Sauce"/>
              </a:rPr>
              <a:t>Family status</a:t>
            </a:r>
          </a:p>
        </p:txBody>
      </p:sp>
      <p:sp>
        <p:nvSpPr>
          <p:cNvPr id="2" name="Rectangle 1">
            <a:extLst>
              <a:ext uri="{FF2B5EF4-FFF2-40B4-BE49-F238E27FC236}">
                <a16:creationId xmlns:a16="http://schemas.microsoft.com/office/drawing/2014/main" id="{CA2A68C2-85B5-43BE-B362-7BA81FFD843D}"/>
              </a:ext>
              <a:ext uri="{C183D7F6-B498-43B3-948B-1728B52AA6E4}">
                <adec:decorative xmlns:adec="http://schemas.microsoft.com/office/drawing/2017/decorative" val="1"/>
              </a:ext>
            </a:extLst>
          </p:cNvPr>
          <p:cNvSpPr/>
          <p:nvPr/>
        </p:nvSpPr>
        <p:spPr>
          <a:xfrm>
            <a:off x="9649622" y="4883521"/>
            <a:ext cx="457200" cy="519957"/>
          </a:xfrm>
          <a:prstGeom prst="rect">
            <a:avLst/>
          </a:prstGeom>
          <a:solidFill>
            <a:srgbClr val="3745F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7362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674C836-387B-4972-950E-A51DBE4EB652}"/>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US" dirty="0"/>
              <a:t>Psychographic Characteristics</a:t>
            </a:r>
          </a:p>
        </p:txBody>
      </p:sp>
      <p:sp>
        <p:nvSpPr>
          <p:cNvPr id="6" name="TextBox 6"/>
          <p:cNvSpPr txBox="1"/>
          <p:nvPr/>
        </p:nvSpPr>
        <p:spPr>
          <a:xfrm>
            <a:off x="708068" y="3878950"/>
            <a:ext cx="7416614" cy="2026196"/>
          </a:xfrm>
          <a:prstGeom prst="rect">
            <a:avLst/>
          </a:prstGeom>
        </p:spPr>
        <p:txBody>
          <a:bodyPr wrap="square" lIns="0" tIns="0" rIns="0" bIns="0" rtlCol="0" anchor="t">
            <a:spAutoFit/>
          </a:bodyPr>
          <a:lstStyle/>
          <a:p>
            <a:pPr algn="ctr">
              <a:lnSpc>
                <a:spcPts val="7920"/>
              </a:lnSpc>
            </a:pPr>
            <a:r>
              <a:rPr lang="en-US" sz="7200" dirty="0">
                <a:solidFill>
                  <a:srgbClr val="3745F4"/>
                </a:solidFill>
                <a:latin typeface="Open Sauce SemiBold Bold"/>
              </a:rPr>
              <a:t>Psychographic </a:t>
            </a:r>
            <a:r>
              <a:rPr lang="en-US" sz="7200" dirty="0">
                <a:solidFill>
                  <a:srgbClr val="373636"/>
                </a:solidFill>
                <a:latin typeface="Open Sauce SemiBold Bold"/>
              </a:rPr>
              <a:t> Characteristics</a:t>
            </a:r>
          </a:p>
        </p:txBody>
      </p:sp>
      <p:sp>
        <p:nvSpPr>
          <p:cNvPr id="9" name="TextBox 8">
            <a:extLst>
              <a:ext uri="{FF2B5EF4-FFF2-40B4-BE49-F238E27FC236}">
                <a16:creationId xmlns:a16="http://schemas.microsoft.com/office/drawing/2014/main" id="{F226B8F7-3B34-4044-93B3-28ADEC8D41E1}"/>
              </a:ext>
            </a:extLst>
          </p:cNvPr>
          <p:cNvSpPr txBox="1"/>
          <p:nvPr/>
        </p:nvSpPr>
        <p:spPr>
          <a:xfrm>
            <a:off x="838200" y="9105900"/>
            <a:ext cx="9144000" cy="608372"/>
          </a:xfrm>
          <a:prstGeom prst="rect">
            <a:avLst/>
          </a:prstGeom>
          <a:noFill/>
        </p:spPr>
        <p:txBody>
          <a:bodyPr wrap="square">
            <a:spAutoFit/>
          </a:bodyPr>
          <a:lstStyle/>
          <a:p>
            <a:pPr marL="0" marR="0" lvl="0" indent="0" algn="l" defTabSz="914400" rtl="0" eaLnBrk="1" fontAlgn="auto" latinLnBrk="0" hangingPunct="1">
              <a:lnSpc>
                <a:spcPts val="4409"/>
              </a:lnSpc>
              <a:spcBef>
                <a:spcPts val="0"/>
              </a:spcBef>
              <a:spcAft>
                <a:spcPts val="0"/>
              </a:spcAft>
              <a:buClrTx/>
              <a:buSzTx/>
              <a:buFontTx/>
              <a:buNone/>
              <a:tabLst/>
              <a:defRPr/>
            </a:pPr>
            <a:r>
              <a:rPr lang="en-US" sz="3150" dirty="0">
                <a:solidFill>
                  <a:srgbClr val="000000"/>
                </a:solidFill>
                <a:latin typeface="Open Sauce"/>
              </a:rPr>
              <a:t>4</a:t>
            </a:r>
            <a:r>
              <a:rPr kumimoji="0" lang="en-US" sz="3150" b="0" i="0" u="none" strike="noStrike" kern="1200" cap="none" spc="0" normalizeH="0" baseline="0" noProof="0" dirty="0">
                <a:ln>
                  <a:noFill/>
                </a:ln>
                <a:solidFill>
                  <a:srgbClr val="000000"/>
                </a:solidFill>
                <a:effectLst/>
                <a:uLnTx/>
                <a:uFillTx/>
                <a:latin typeface="Open Sauce"/>
                <a:ea typeface="+mn-ea"/>
                <a:cs typeface="+mn-cs"/>
              </a:rPr>
              <a:t>.3</a:t>
            </a:r>
          </a:p>
        </p:txBody>
      </p:sp>
      <p:pic>
        <p:nvPicPr>
          <p:cNvPr id="4" name="Picture 4" descr="Picture of a head with lots of squiggly lines coming out of the back to represent thoughts, beliefs, values. "/>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7584" r="9985"/>
          <a:stretch/>
        </p:blipFill>
        <p:spPr>
          <a:xfrm>
            <a:off x="8268038" y="1506895"/>
            <a:ext cx="9144000" cy="5916245"/>
          </a:xfrm>
          <a:prstGeom prst="rect">
            <a:avLst/>
          </a:prstGeom>
        </p:spPr>
      </p:pic>
    </p:spTree>
    <p:extLst>
      <p:ext uri="{BB962C8B-B14F-4D97-AF65-F5344CB8AC3E}">
        <p14:creationId xmlns:p14="http://schemas.microsoft.com/office/powerpoint/2010/main" val="24202377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574</TotalTime>
  <Words>923</Words>
  <Application>Microsoft Office PowerPoint</Application>
  <PresentationFormat>Custom</PresentationFormat>
  <Paragraphs>154</Paragraphs>
  <Slides>37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Open Sauce</vt:lpstr>
      <vt:lpstr>Open Sauce Bold</vt:lpstr>
      <vt:lpstr>Open Sauce SemiBold</vt:lpstr>
      <vt:lpstr>Arial</vt:lpstr>
      <vt:lpstr>Calibri</vt:lpstr>
      <vt:lpstr>Tahoma</vt:lpstr>
      <vt:lpstr>Open Sauce SemiBold Bold</vt:lpstr>
      <vt:lpstr>Office Theme</vt:lpstr>
      <vt:lpstr>Exploring Public Speaking (HACC Edition, 2021)</vt:lpstr>
      <vt:lpstr>Chapter  4 Overview</vt:lpstr>
      <vt:lpstr>The Importance of Audience Analysis</vt:lpstr>
      <vt:lpstr>Quote about Audience Analysis</vt:lpstr>
      <vt:lpstr>Demographic Characteristics</vt:lpstr>
      <vt:lpstr>Demographics Defined</vt:lpstr>
      <vt:lpstr>Three Principles  of Demograhics</vt:lpstr>
      <vt:lpstr>Demographics Include</vt:lpstr>
      <vt:lpstr>Psychographic Characteristics</vt:lpstr>
      <vt:lpstr>Beliefs</vt:lpstr>
      <vt:lpstr>Attitudes</vt:lpstr>
      <vt:lpstr>Values</vt:lpstr>
      <vt:lpstr>Needs</vt:lpstr>
      <vt:lpstr>Maslow’s Hierarchy of Needs</vt:lpstr>
      <vt:lpstr>Contextual Factors of Audience Analysis</vt:lpstr>
      <vt:lpstr>Contextual Factors In Public Speaking</vt:lpstr>
      <vt:lpstr>Quote about Public Speaking</vt:lpstr>
      <vt:lpstr>Cultural Diversity in Public Speaking</vt:lpstr>
      <vt:lpstr>Benefits and Challenges of Considering Cultural Diversity</vt:lpstr>
      <vt:lpstr>Categorizing Cultures (1)</vt:lpstr>
      <vt:lpstr>Categorizing Cultures (2)</vt:lpstr>
      <vt:lpstr>Categorizing Cultures (3)</vt:lpstr>
      <vt:lpstr>Nonverbal Communication  Categories</vt:lpstr>
      <vt:lpstr>Culture Affects Nonverbal Communication </vt:lpstr>
      <vt:lpstr>Quote from Dave Barry</vt:lpstr>
      <vt:lpstr>Expressions</vt:lpstr>
      <vt:lpstr>Narratives</vt:lpstr>
      <vt:lpstr>Values</vt:lpstr>
      <vt:lpstr>Standards</vt:lpstr>
      <vt:lpstr>Audience</vt:lpstr>
      <vt:lpstr>Humor</vt:lpstr>
      <vt:lpstr>Knowledge of Culture</vt:lpstr>
      <vt:lpstr>Marginalization</vt:lpstr>
      <vt:lpstr>Differences</vt:lpstr>
      <vt:lpstr>Terms</vt:lpstr>
      <vt:lpstr>Commonalities</vt:lpstr>
      <vt:lpstr>Chapter  4 Review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HACC Chapter 1</dc:title>
  <cp:lastModifiedBy>Linda Beck</cp:lastModifiedBy>
  <cp:revision>9</cp:revision>
  <dcterms:created xsi:type="dcterms:W3CDTF">2006-08-16T00:00:00Z</dcterms:created>
  <dcterms:modified xsi:type="dcterms:W3CDTF">2022-01-08T19:07:25Z</dcterms:modified>
  <dc:identifier>DAEw2nuEFks</dc:identifier>
</cp:coreProperties>
</file>