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9" r:id="rId6"/>
    <p:sldId id="258" r:id="rId7"/>
    <p:sldId id="314" r:id="rId8"/>
    <p:sldId id="277" r:id="rId9"/>
    <p:sldId id="315" r:id="rId10"/>
    <p:sldId id="263" r:id="rId11"/>
    <p:sldId id="316" r:id="rId12"/>
    <p:sldId id="317" r:id="rId13"/>
    <p:sldId id="319" r:id="rId14"/>
    <p:sldId id="265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uce" panose="020B0604020202020204" charset="0"/>
      <p:regular r:id="rId38"/>
    </p:embeddedFont>
    <p:embeddedFont>
      <p:font typeface="Open Sauce Bold" panose="020B0604020202020204" charset="0"/>
      <p:regular r:id="rId39"/>
    </p:embeddedFont>
    <p:embeddedFont>
      <p:font typeface="Open Sauce SemiBold" panose="020B0604020202020204" charset="0"/>
      <p:regular r:id="rId40"/>
    </p:embeddedFont>
    <p:embeddedFont>
      <p:font typeface="Open Sauce SemiBold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5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argument-and-critical-thinking/modes-of-persuasion/modes-of-persuasion-eth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curious" TargetMode="External"/><Relationship Id="rId2" Type="http://schemas.openxmlformats.org/officeDocument/2006/relationships/image" Target="../media/image4.1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fga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498781" y="1777078"/>
            <a:ext cx="7852224" cy="497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5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Speaker Credibility and Ethics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pic>
        <p:nvPicPr>
          <p:cNvPr id="6" name="Picture 6" descr="Wordle with words like credibility, ethos, persuasive, sources, argument, experience, believability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354" t="-4519" r="-12282" b="-1602"/>
          <a:stretch/>
        </p:blipFill>
        <p:spPr>
          <a:xfrm>
            <a:off x="10210800" y="1255217"/>
            <a:ext cx="7393806" cy="6019442"/>
          </a:xfrm>
          <a:prstGeom prst="rect">
            <a:avLst/>
          </a:prstGeom>
        </p:spPr>
      </p:pic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9238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003461" y="3529699"/>
            <a:ext cx="621441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Plagiarism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Includes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7245" y="1521891"/>
            <a:ext cx="8303153" cy="8226163"/>
            <a:chOff x="0" y="-2610840"/>
            <a:chExt cx="11070870" cy="10968225"/>
          </a:xfrm>
        </p:grpSpPr>
        <p:sp>
          <p:nvSpPr>
            <p:cNvPr id="13" name="TextBox 13"/>
            <p:cNvSpPr txBox="1"/>
            <p:nvPr/>
          </p:nvSpPr>
          <p:spPr>
            <a:xfrm>
              <a:off x="1422311" y="-2610840"/>
              <a:ext cx="9648559" cy="10968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745F4"/>
                  </a:solidFill>
                  <a:latin typeface="Open Sauce"/>
                </a:rPr>
                <a:t>Turning in someone else's work </a:t>
              </a: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as your own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745F4"/>
                  </a:solidFill>
                  <a:latin typeface="Open Sauce"/>
                </a:rPr>
                <a:t>Copying words or ideas </a:t>
              </a: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without giving credit or copying verbatim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 </a:t>
              </a:r>
              <a:r>
                <a:rPr lang="en-US" sz="3200" dirty="0">
                  <a:solidFill>
                    <a:srgbClr val="3745F4"/>
                  </a:solidFill>
                  <a:latin typeface="Open Sauce"/>
                </a:rPr>
                <a:t>Failing to identify </a:t>
              </a: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a quote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 </a:t>
              </a:r>
              <a:r>
                <a:rPr lang="en-US" sz="3200" dirty="0">
                  <a:solidFill>
                    <a:srgbClr val="3745F4"/>
                  </a:solidFill>
                  <a:latin typeface="Open Sauce"/>
                </a:rPr>
                <a:t>Giving incorrect information </a:t>
              </a: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about the source of material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745F4"/>
                  </a:solidFill>
                  <a:latin typeface="Open Sauce"/>
                </a:rPr>
                <a:t>Copying the structure </a:t>
              </a:r>
              <a:r>
                <a:rPr lang="en-US" sz="3200" dirty="0">
                  <a:solidFill>
                    <a:srgbClr val="373636"/>
                  </a:solidFill>
                  <a:latin typeface="Open Sauce"/>
                </a:rPr>
                <a:t>of someone else's work</a:t>
              </a:r>
            </a:p>
            <a:p>
              <a:pPr marL="571500" indent="-571500">
                <a:lnSpc>
                  <a:spcPts val="6482"/>
                </a:lnSpc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373636"/>
                </a:solidFill>
                <a:latin typeface="Open Sauce"/>
              </a:endParaRPr>
            </a:p>
            <a:p>
              <a:pPr marL="571500" indent="-571500">
                <a:lnSpc>
                  <a:spcPts val="6482"/>
                </a:lnSpc>
                <a:buFont typeface="Arial" panose="020B0604020202020204" pitchFamily="34" charset="0"/>
                <a:buChar char="•"/>
              </a:pPr>
              <a:endParaRPr lang="en-US" sz="4051" dirty="0">
                <a:solidFill>
                  <a:srgbClr val="3745F4"/>
                </a:solidFill>
                <a:latin typeface="Open Sauce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613783"/>
              <a:ext cx="339705" cy="389740"/>
            </a:xfrm>
            <a:prstGeom prst="rect">
              <a:avLst/>
            </a:prstGeom>
            <a:solidFill>
              <a:srgbClr val="3745F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Ethically Crediting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  <a:t>Sources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498370" y="4605415"/>
            <a:ext cx="480423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Provide full information about the source</a:t>
            </a:r>
          </a:p>
          <a:p>
            <a:pPr marR="0" lvl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8817" y="4605415"/>
            <a:ext cx="3667385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Ensure information is presented in context and relevant to your points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030200" y="4605415"/>
            <a:ext cx="4549891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Summarize and paraphrase correctly by putting source material into your own words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Final Words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35760" y="4123990"/>
            <a:ext cx="11247039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 Sauce" panose="020B0604020202020204" charset="0"/>
              </a:rPr>
              <a:t>“Ignorance of the law is no excuse.” </a:t>
            </a:r>
          </a:p>
          <a:p>
            <a:pPr>
              <a:lnSpc>
                <a:spcPts val="5280"/>
              </a:lnSpc>
            </a:pPr>
            <a:endParaRPr lang="en-US" sz="4800" dirty="0">
              <a:solidFill>
                <a:srgbClr val="000000"/>
              </a:solidFill>
              <a:latin typeface="Open Sauce" panose="020B0604020202020204" charset="0"/>
            </a:endParaRPr>
          </a:p>
          <a:p>
            <a:pPr algn="r">
              <a:lnSpc>
                <a:spcPts val="5280"/>
              </a:lnSpc>
            </a:pPr>
            <a:r>
              <a:rPr lang="en-US" sz="4800" dirty="0">
                <a:solidFill>
                  <a:srgbClr val="3745F4"/>
                </a:solidFill>
                <a:latin typeface="Open Sauce SemiBold"/>
              </a:rPr>
              <a:t>Common Saying</a:t>
            </a:r>
          </a:p>
        </p:txBody>
      </p:sp>
    </p:spTree>
    <p:extLst>
      <p:ext uri="{BB962C8B-B14F-4D97-AF65-F5344CB8AC3E}">
        <p14:creationId xmlns:p14="http://schemas.microsoft.com/office/powerpoint/2010/main" val="384414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Logical Fallacies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8068" y="3878950"/>
            <a:ext cx="7416614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Logical 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Fallacies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5.3</a:t>
            </a:r>
          </a:p>
        </p:txBody>
      </p:sp>
      <p:pic>
        <p:nvPicPr>
          <p:cNvPr id="11" name="Picture 10" descr="Group of people holding question marks, looking confused. 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15591" y="1981682"/>
            <a:ext cx="7716456" cy="52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False Analogy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4048615"/>
            <a:ext cx="5089453" cy="218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Two things are compared that shouldn’t be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False Cause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25200" y="3543300"/>
            <a:ext cx="5089453" cy="294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Assumes one thing causes another but there is no logical connection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6136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Slippery Slope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15675" y="2185702"/>
            <a:ext cx="531495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Assumes that taking one step will cause others to happen that can’t be prevented; fails to look at alternate factors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39461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Hasty Generalization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3448238"/>
            <a:ext cx="54864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Makes a generalization without a lot of examples that back it up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421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Straw Man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3448238"/>
            <a:ext cx="5038791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Shows the weaker side of an argument to tear it down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9905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Post hoc ergo propter hoc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2313312"/>
            <a:ext cx="5651250" cy="5972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Means “After the fact, therefore because of the act.” 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Also caused historical fallacy that wrongly attributes things that happen to a past event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37381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5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9800" y="3832522"/>
            <a:ext cx="7687026" cy="1867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Credibility and Ethics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Plagiarism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5.3 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Logical Fallacies</a:t>
            </a:r>
            <a:endParaRPr lang="en-US" sz="3549" b="1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Argument from Silence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1856883"/>
            <a:ext cx="5651250" cy="6729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Assuming that silence about an issue means something;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Example: “Knowing something is true because no one has ever proven it isn’t true”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39713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Statistical Fallacies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2535382"/>
            <a:ext cx="565125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Using too small of a sample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Unrepresentative sample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Appeal to popularity of idea rather than hard data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0770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Non Sequitur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4138149"/>
            <a:ext cx="565125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Latin for “it does not follow”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5839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206266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Inappropriate Appeal to Authority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25200" y="2691621"/>
            <a:ext cx="565125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Using a source that may be knowledgeable, experienced and credible, but not about the topic at hand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436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12991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False Dilemma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4793820"/>
            <a:ext cx="5651250" cy="676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Either/Or Fallacy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24933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32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Appeal to Tradition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4505044"/>
            <a:ext cx="565125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“We’ve always done it this way”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9801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4095" y="495005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Bandwagon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399" y="4793820"/>
            <a:ext cx="6136275" cy="676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“Everybody is doing it”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8929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4095" y="495005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Red Herring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0920" y="4583163"/>
            <a:ext cx="61362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Using a distraction to avoid the topic at hand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35878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4095" y="495005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Ad </a:t>
            </a:r>
            <a:r>
              <a:rPr lang="en-US" sz="4800" dirty="0" err="1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Hominen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4381500"/>
            <a:ext cx="61362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Attacking the person rather than the argument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504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219327" y="4950059"/>
            <a:ext cx="5563560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Ad </a:t>
            </a:r>
            <a:r>
              <a:rPr lang="en-US" sz="4800" dirty="0" err="1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Misericordium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4583163"/>
            <a:ext cx="61362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Latin term for “appeal to pity”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6210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Credibility and  Ethics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2586" y="2400300"/>
            <a:ext cx="57912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Credibility </a:t>
            </a:r>
            <a:r>
              <a:rPr lang="en-US" sz="7200" dirty="0">
                <a:latin typeface="Open Sauce SemiBold Bold"/>
              </a:rPr>
              <a:t>and Ethics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5.1</a:t>
            </a:r>
          </a:p>
        </p:txBody>
      </p:sp>
      <p:pic>
        <p:nvPicPr>
          <p:cNvPr id="4" name="Picture 4" descr="Blue background with the word right on top with an arrow pointing right and the word wrong on the bottom with an arrow pointing to the left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" t="-2614" r="-10591" b="2614"/>
          <a:stretch/>
        </p:blipFill>
        <p:spPr>
          <a:xfrm>
            <a:off x="7924800" y="1438717"/>
            <a:ext cx="10144448" cy="64813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219327" y="4950059"/>
            <a:ext cx="5563560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Plain Folks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15675" y="3872493"/>
            <a:ext cx="4943473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Making a person appear to be more “common” than they are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25575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685925" y="4950059"/>
            <a:ext cx="609696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Guilt by Association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06150" y="3698936"/>
            <a:ext cx="5191125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False idea that if two things are related in any way, they are alike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Logical Fallacies</a:t>
            </a:r>
          </a:p>
        </p:txBody>
      </p:sp>
    </p:spTree>
    <p:extLst>
      <p:ext uri="{BB962C8B-B14F-4D97-AF65-F5344CB8AC3E}">
        <p14:creationId xmlns:p14="http://schemas.microsoft.com/office/powerpoint/2010/main" val="16952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5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9800" y="3832522"/>
            <a:ext cx="7687026" cy="1867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Credibility and Ethics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Plagiarism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5.3 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Logical Fallacies</a:t>
            </a:r>
            <a:endParaRPr lang="en-US" sz="3549" b="1" dirty="0">
              <a:solidFill>
                <a:srgbClr val="00000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424576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Credibilty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Then vs. Now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745F4"/>
              </a:solidFill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5256" y="4021519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4600" y="3964995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42318" y="5026905"/>
            <a:ext cx="638248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3960"/>
              </a:lnSpc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According to Aristotle</a:t>
            </a:r>
          </a:p>
          <a:p>
            <a:pPr marL="960120" lvl="1" indent="-571500">
              <a:lnSpc>
                <a:spcPts val="396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Wisdom, sagacity and character of the speaker.</a:t>
            </a:r>
          </a:p>
          <a:p>
            <a:pPr marL="960120" lvl="1" indent="-571500">
              <a:lnSpc>
                <a:spcPts val="396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73636"/>
              </a:solidFill>
              <a:latin typeface="Open Sauce"/>
            </a:endParaRPr>
          </a:p>
          <a:p>
            <a:pPr marL="571500" indent="-571500">
              <a:lnSpc>
                <a:spcPts val="396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711F255-5547-4F19-8472-E3B45AEBF599}"/>
              </a:ext>
            </a:extLst>
          </p:cNvPr>
          <p:cNvSpPr txBox="1"/>
          <p:nvPr/>
        </p:nvSpPr>
        <p:spPr>
          <a:xfrm>
            <a:off x="10402165" y="5002660"/>
            <a:ext cx="6382481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3960"/>
              </a:lnSpc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Today</a:t>
            </a:r>
          </a:p>
          <a:p>
            <a:pPr marL="960120" lvl="1" indent="-571500">
              <a:lnSpc>
                <a:spcPts val="396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Attitude of the audience toward the speaker based on reality and perception</a:t>
            </a:r>
          </a:p>
          <a:p>
            <a:pPr marL="388620" lvl="1">
              <a:lnSpc>
                <a:spcPts val="3960"/>
              </a:lnSpc>
            </a:pPr>
            <a:endParaRPr lang="en-US" sz="3600" dirty="0">
              <a:solidFill>
                <a:srgbClr val="373636"/>
              </a:solidFill>
              <a:latin typeface="Open Sauce"/>
            </a:endParaRPr>
          </a:p>
          <a:p>
            <a:pPr marL="571500" indent="-571500">
              <a:lnSpc>
                <a:spcPts val="396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73636"/>
              </a:solidFill>
              <a:latin typeface="Open Sau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Sources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of Credibility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49000" y="2454041"/>
            <a:ext cx="6141650" cy="48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Similarity between speaker and audience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Character of the speaker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Competence of the speaker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Goodwill towards the speaker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Things like likeability, poise, appearance, humor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Quote about Audience Analysis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90800" y="2424807"/>
            <a:ext cx="10302078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 Sauce" panose="020B0604020202020204" charset="0"/>
              </a:rPr>
              <a:t>“Not only does a speaker’s level of credibility change or vary from audience to audience, it is also likely to change even during the presentation.” </a:t>
            </a:r>
            <a:r>
              <a:rPr lang="en-US" sz="4800" dirty="0">
                <a:solidFill>
                  <a:srgbClr val="373636"/>
                </a:solidFill>
                <a:latin typeface="Open Sauce" panose="020B0604020202020204" charset="0"/>
              </a:rPr>
              <a:t> </a:t>
            </a:r>
          </a:p>
          <a:p>
            <a:pPr algn="r">
              <a:lnSpc>
                <a:spcPts val="5280"/>
              </a:lnSpc>
            </a:pPr>
            <a:r>
              <a:rPr lang="en-US" sz="4800" dirty="0">
                <a:solidFill>
                  <a:srgbClr val="3745F4"/>
                </a:solidFill>
                <a:latin typeface="Open Sauce SemiBold"/>
              </a:rPr>
              <a:t>From the 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Types of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  <a:t>Credibility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498370" y="4605415"/>
            <a:ext cx="4804235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Initial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Beginning or before the speech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Will influence the audience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Why speech introduction matters</a:t>
            </a: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8817" y="4605415"/>
            <a:ext cx="3667385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Derived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During the speech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Can be based on perceptions of open-mindedness, honesty, etc.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30200" y="4605415"/>
            <a:ext cx="454989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Terminal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End of the speech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Factors into speaker’s persuasiveness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Goal is to have higher than initial thoughts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Plagiarism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8068" y="3878950"/>
            <a:ext cx="7416614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Plagiarism</a:t>
            </a:r>
            <a:endParaRPr lang="en-US" sz="7200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5.2</a:t>
            </a:r>
          </a:p>
        </p:txBody>
      </p:sp>
      <p:pic>
        <p:nvPicPr>
          <p:cNvPr id="11" name="Picture 10" descr="A picture of Abraham Lincoln with the quote, &quot;The problem with quotes on the internet is that it is difficult to verify their authenticity&quot; attributed to him.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91" y="1562100"/>
            <a:ext cx="771645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Plagiarism Definition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90800" y="2424807"/>
            <a:ext cx="10302078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 Sauce" panose="020B0604020202020204" charset="0"/>
              </a:rPr>
              <a:t>Plagiarism is “the act of using another person’s words or ideas without giving credit to that person”</a:t>
            </a:r>
          </a:p>
          <a:p>
            <a:pPr>
              <a:lnSpc>
                <a:spcPts val="5280"/>
              </a:lnSpc>
            </a:pPr>
            <a:endParaRPr lang="en-US" sz="4800" dirty="0">
              <a:solidFill>
                <a:srgbClr val="000000"/>
              </a:solidFill>
              <a:latin typeface="Open Sauce" panose="020B0604020202020204" charset="0"/>
            </a:endParaRPr>
          </a:p>
          <a:p>
            <a:pPr algn="r">
              <a:lnSpc>
                <a:spcPts val="5280"/>
              </a:lnSpc>
            </a:pPr>
            <a:r>
              <a:rPr lang="en-US" sz="4800" dirty="0">
                <a:solidFill>
                  <a:srgbClr val="3745F4"/>
                </a:solidFill>
                <a:latin typeface="Open Sauce SemiBold"/>
              </a:rPr>
              <a:t>Merriam-Webster, 2015</a:t>
            </a:r>
          </a:p>
        </p:txBody>
      </p:sp>
    </p:spTree>
    <p:extLst>
      <p:ext uri="{BB962C8B-B14F-4D97-AF65-F5344CB8AC3E}">
        <p14:creationId xmlns:p14="http://schemas.microsoft.com/office/powerpoint/2010/main" val="411871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621</Words>
  <Application>Microsoft Office PowerPoint</Application>
  <PresentationFormat>Custom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Open Sauce</vt:lpstr>
      <vt:lpstr>Open Sauce Bold</vt:lpstr>
      <vt:lpstr>Open Sauce SemiBold</vt:lpstr>
      <vt:lpstr>Open Sauce SemiBold Bold</vt:lpstr>
      <vt:lpstr>Arial</vt:lpstr>
      <vt:lpstr>Calibri</vt:lpstr>
      <vt:lpstr>Office Theme</vt:lpstr>
      <vt:lpstr>Exploring Public Speaking (HACC Edition, 2021)</vt:lpstr>
      <vt:lpstr>Chapter  5 Overview</vt:lpstr>
      <vt:lpstr>Credibility and  Ethics</vt:lpstr>
      <vt:lpstr>Credibilty Then vs. Now</vt:lpstr>
      <vt:lpstr>Sources of Credibility</vt:lpstr>
      <vt:lpstr>Quote about Audience Analysis</vt:lpstr>
      <vt:lpstr>Types of Credibility</vt:lpstr>
      <vt:lpstr>Plagiarism</vt:lpstr>
      <vt:lpstr>Plagiarism Definition</vt:lpstr>
      <vt:lpstr>Plagiarism Includes</vt:lpstr>
      <vt:lpstr>Ethically Crediting Sources</vt:lpstr>
      <vt:lpstr>Final Words</vt:lpstr>
      <vt:lpstr>Logical Fallacies</vt:lpstr>
      <vt:lpstr>False Analogy</vt:lpstr>
      <vt:lpstr>False Cause</vt:lpstr>
      <vt:lpstr>Slippery Slope</vt:lpstr>
      <vt:lpstr>Hasty Generalization</vt:lpstr>
      <vt:lpstr>Straw Man</vt:lpstr>
      <vt:lpstr>Post hoc ergo propter hoc</vt:lpstr>
      <vt:lpstr>Argument from Silence</vt:lpstr>
      <vt:lpstr>Statistical Fallacies</vt:lpstr>
      <vt:lpstr>Non Sequitur</vt:lpstr>
      <vt:lpstr>Inappropriate Appeal to Authority</vt:lpstr>
      <vt:lpstr>False Dilemma</vt:lpstr>
      <vt:lpstr>Appeal to Tradition</vt:lpstr>
      <vt:lpstr>Bandwagon</vt:lpstr>
      <vt:lpstr>Red Herring</vt:lpstr>
      <vt:lpstr>Ad Hominen</vt:lpstr>
      <vt:lpstr>Ad Misericordium</vt:lpstr>
      <vt:lpstr>Plain Folks</vt:lpstr>
      <vt:lpstr>Guilt by Association</vt:lpstr>
      <vt:lpstr>Chapter  5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11</cp:revision>
  <dcterms:created xsi:type="dcterms:W3CDTF">2006-08-16T00:00:00Z</dcterms:created>
  <dcterms:modified xsi:type="dcterms:W3CDTF">2021-12-20T22:39:44Z</dcterms:modified>
  <dc:identifier>DAEw2nuEFks</dc:identifier>
</cp:coreProperties>
</file>