
<file path=[Content_Types].xml><?xml version="1.0" encoding="utf-8"?>
<Types xmlns="http://schemas.openxmlformats.org/package/2006/content-types">
  <Default Extension="1" ContentType="image/jpeg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316" r:id="rId5"/>
    <p:sldId id="277" r:id="rId6"/>
    <p:sldId id="279" r:id="rId7"/>
    <p:sldId id="339" r:id="rId8"/>
    <p:sldId id="288" r:id="rId9"/>
    <p:sldId id="340" r:id="rId10"/>
    <p:sldId id="319" r:id="rId11"/>
    <p:sldId id="341" r:id="rId12"/>
    <p:sldId id="265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15" r:id="rId27"/>
    <p:sldId id="355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uce" panose="020B0604020202020204" charset="0"/>
      <p:regular r:id="rId33"/>
    </p:embeddedFont>
    <p:embeddedFont>
      <p:font typeface="Open Sauce Bold" panose="020B0604020202020204" charset="0"/>
      <p:regular r:id="rId34"/>
    </p:embeddedFont>
    <p:embeddedFont>
      <p:font typeface="Open Sauce SemiBold" panose="020B0604020202020204" charset="0"/>
      <p:regular r:id="rId35"/>
    </p:embeddedFont>
    <p:embeddedFont>
      <p:font typeface="Open Sauce SemiBold 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595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scpl.org/parents/study-for-the-act-at-hom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4/11/07/50-new-internet-of-things-start-ups-launched-in-2014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cam.ac.uk/research/news/overcrowded-internet-domain-space-is-stifling-demand-suggesting-a-future-not-com-bo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survey" TargetMode="External"/><Relationship Id="rId2" Type="http://schemas.openxmlformats.org/officeDocument/2006/relationships/image" Target="../media/image7.1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lop.eu/do-you-want-to-participate-in-our-study-take-our-surve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nccsdv100.pressbooks.com/chapter/interviewin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skilling/critical-thinking-learning-journey-cactus-1130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research/research-proces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r/photo/86347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498781" y="1777078"/>
            <a:ext cx="7852224" cy="497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6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Researching Your Speech Topic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pic>
        <p:nvPicPr>
          <p:cNvPr id="6" name="Picture 6" descr="Person looking at laptop and taking note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21" r="3221"/>
          <a:stretch/>
        </p:blipFill>
        <p:spPr>
          <a:xfrm>
            <a:off x="10210800" y="1255217"/>
            <a:ext cx="7393806" cy="6019442"/>
          </a:xfrm>
          <a:prstGeom prst="rect">
            <a:avLst/>
          </a:prstGeom>
        </p:spPr>
      </p:pic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E3988-9577-4780-B72B-C874C92E525F}"/>
              </a:ext>
            </a:extLst>
          </p:cNvPr>
          <p:cNvSpPr txBox="1"/>
          <p:nvPr/>
        </p:nvSpPr>
        <p:spPr>
          <a:xfrm>
            <a:off x="10210800" y="7274659"/>
            <a:ext cx="73938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scpl.org/parents/study-for-the-act-at-hom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Logical Fallacies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8068" y="3878950"/>
            <a:ext cx="7416614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Research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On the Internet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6</a:t>
            </a: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.3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8EFAC9-B9B1-4902-9847-431B425D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515591" y="2003653"/>
            <a:ext cx="7716456" cy="5212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F77C5-2214-428E-975B-355BDA3BAA9C}"/>
              </a:ext>
            </a:extLst>
          </p:cNvPr>
          <p:cNvSpPr txBox="1"/>
          <p:nvPr/>
        </p:nvSpPr>
        <p:spPr>
          <a:xfrm>
            <a:off x="9745401" y="7238517"/>
            <a:ext cx="5256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cam.ac.uk/research/news/overcrowded-internet-domain-space-is-stifling-demand-suggesting-a-future-not-com-boo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F4D5C-0FA8-4841-A368-ED7D958364F2}"/>
              </a:ext>
            </a:extLst>
          </p:cNvPr>
          <p:cNvSpPr txBox="1"/>
          <p:nvPr/>
        </p:nvSpPr>
        <p:spPr>
          <a:xfrm>
            <a:off x="8515591" y="7216547"/>
            <a:ext cx="7716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eobrava.wordpress.com/2014/11/07/50-new-internet-of-things-start-ups-launched-in-201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6818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22217" y="3527672"/>
            <a:ext cx="6687562" cy="32316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Know what you are looking for </a:t>
            </a: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and at on the Internet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25200" y="2933700"/>
            <a:ext cx="6141650" cy="424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Is the information </a:t>
            </a:r>
            <a:r>
              <a:rPr lang="en-US" sz="3000" dirty="0">
                <a:solidFill>
                  <a:srgbClr val="3745F4"/>
                </a:solidFill>
                <a:latin typeface="Open Sauce"/>
              </a:rPr>
              <a:t>current and relative </a:t>
            </a:r>
            <a:r>
              <a:rPr lang="en-US" sz="3000" dirty="0">
                <a:solidFill>
                  <a:srgbClr val="373636"/>
                </a:solidFill>
                <a:latin typeface="Open Sauce"/>
              </a:rPr>
              <a:t>to your needs?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Does it </a:t>
            </a:r>
            <a:r>
              <a:rPr lang="en-US" sz="3000" dirty="0">
                <a:solidFill>
                  <a:srgbClr val="3745F4"/>
                </a:solidFill>
                <a:latin typeface="Open Sauce"/>
              </a:rPr>
              <a:t>address your topic</a:t>
            </a:r>
            <a:r>
              <a:rPr lang="en-US" sz="3000" dirty="0">
                <a:solidFill>
                  <a:srgbClr val="373636"/>
                </a:solidFill>
                <a:latin typeface="Open Sauce"/>
              </a:rPr>
              <a:t>?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What is the </a:t>
            </a:r>
            <a:r>
              <a:rPr lang="en-US" sz="3000" dirty="0">
                <a:solidFill>
                  <a:srgbClr val="3745F4"/>
                </a:solidFill>
                <a:latin typeface="Open Sauce"/>
              </a:rPr>
              <a:t>source</a:t>
            </a:r>
            <a:r>
              <a:rPr lang="en-US" sz="3000" dirty="0">
                <a:solidFill>
                  <a:srgbClr val="373636"/>
                </a:solidFill>
                <a:latin typeface="Open Sauce"/>
              </a:rPr>
              <a:t> of the information?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45F4"/>
                </a:solidFill>
                <a:latin typeface="Open Sauce"/>
              </a:rPr>
              <a:t>Why</a:t>
            </a:r>
            <a:r>
              <a:rPr lang="en-US" sz="3000" dirty="0">
                <a:solidFill>
                  <a:srgbClr val="373636"/>
                </a:solidFill>
                <a:latin typeface="Open Sauce"/>
              </a:rPr>
              <a:t> was the information </a:t>
            </a:r>
            <a:r>
              <a:rPr lang="en-US" sz="3000" dirty="0">
                <a:solidFill>
                  <a:srgbClr val="3745F4"/>
                </a:solidFill>
                <a:latin typeface="Open Sauce"/>
              </a:rPr>
              <a:t>created?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A68C2-85B5-43BE-B362-7BA81FFD8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9622" y="4883521"/>
            <a:ext cx="457200" cy="519957"/>
          </a:xfrm>
          <a:prstGeom prst="rect">
            <a:avLst/>
          </a:prstGeom>
          <a:solidFill>
            <a:srgbClr val="374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Check for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"/>
                <a:ea typeface="+mn-ea"/>
                <a:cs typeface="+mn-cs"/>
              </a:rPr>
              <a:t>Previous Work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49000" y="3448238"/>
            <a:ext cx="5562600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Has someone else already fact-checked the claim or provided a synthesis of research?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Tips for Evaluating Information on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Go Upstream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"/>
                <a:ea typeface="+mn-ea"/>
                <a:cs typeface="+mn-cs"/>
              </a:rPr>
              <a:t>to the Source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49000" y="3448238"/>
            <a:ext cx="5562600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Most web content is not original. Find the original source to determine trustworthiness.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Tips for Evaluating Information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21619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016131" y="452484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Read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"/>
                <a:ea typeface="+mn-ea"/>
                <a:cs typeface="+mn-cs"/>
              </a:rPr>
              <a:t>Laterally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49000" y="4151533"/>
            <a:ext cx="5562600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Read what others say about the publication and author.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Tips for Evaluating Information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39883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016131" y="452484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Use a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"/>
                <a:ea typeface="+mn-ea"/>
                <a:cs typeface="+mn-cs"/>
              </a:rPr>
              <a:t>Test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125200" y="2691621"/>
            <a:ext cx="5562600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CRAP (currency, reliability, authority and purpose)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SIFT (stop, investigate, find better coverage, trace claims)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Tips for Evaluating Information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37437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016131" y="452484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What About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"/>
                <a:ea typeface="+mn-ea"/>
                <a:cs typeface="+mn-cs"/>
              </a:rPr>
              <a:t>Wikipedia?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125200" y="2691621"/>
            <a:ext cx="5562600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Generally, not considered an academic source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BUT can give you a place to obtain basic information and/or references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Tips for Evaluating Information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22736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Conducting Your Own Research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693" y="3090453"/>
            <a:ext cx="7416614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Conducting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Your Own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6</a:t>
            </a: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.4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8EFAC9-B9B1-4902-9847-431B425D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974690" y="2120238"/>
            <a:ext cx="6798257" cy="49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0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Conducting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Surveys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503604" cy="5787856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Open Sauce" panose="020B0604020202020204" charset="0"/>
              </a:rPr>
              <a:t>Use objective questions</a:t>
            </a:r>
          </a:p>
          <a:p>
            <a:r>
              <a:rPr lang="en-US" sz="3000" dirty="0">
                <a:latin typeface="Open Sauce" panose="020B0604020202020204" charset="0"/>
              </a:rPr>
              <a:t>Keep it short</a:t>
            </a:r>
          </a:p>
          <a:p>
            <a:r>
              <a:rPr lang="en-US" sz="3000" dirty="0">
                <a:latin typeface="Open Sauce" panose="020B0604020202020204" charset="0"/>
              </a:rPr>
              <a:t>Be specific, not vague</a:t>
            </a:r>
          </a:p>
          <a:p>
            <a:r>
              <a:rPr lang="en-US" sz="3000" dirty="0">
                <a:latin typeface="Open Sauce" panose="020B0604020202020204" charset="0"/>
              </a:rPr>
              <a:t>Avoid personal questions</a:t>
            </a:r>
          </a:p>
          <a:p>
            <a:r>
              <a:rPr lang="en-US" sz="3000" dirty="0">
                <a:latin typeface="Open Sauce" panose="020B0604020202020204" charset="0"/>
              </a:rPr>
              <a:t>Consider what tool you might use (survey monkey, google forms, etc.)</a:t>
            </a:r>
          </a:p>
          <a:p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EC6BB-BD80-4D57-B9AF-721B7039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604946" y="666927"/>
            <a:ext cx="11530654" cy="84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2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Conducting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Interviews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503604" cy="5787856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Open Sauce" panose="020B0604020202020204" charset="0"/>
              </a:rPr>
              <a:t>Use objective questions</a:t>
            </a:r>
          </a:p>
          <a:p>
            <a:r>
              <a:rPr lang="en-US" sz="3000" dirty="0">
                <a:latin typeface="Open Sauce" panose="020B0604020202020204" charset="0"/>
              </a:rPr>
              <a:t>Keep it short</a:t>
            </a:r>
          </a:p>
          <a:p>
            <a:r>
              <a:rPr lang="en-US" sz="3000" dirty="0">
                <a:latin typeface="Open Sauce" panose="020B0604020202020204" charset="0"/>
              </a:rPr>
              <a:t>Be specific, not vague</a:t>
            </a:r>
          </a:p>
          <a:p>
            <a:r>
              <a:rPr lang="en-US" sz="3000" dirty="0">
                <a:latin typeface="Open Sauce" panose="020B0604020202020204" charset="0"/>
              </a:rPr>
              <a:t>Avoid personal questions</a:t>
            </a:r>
          </a:p>
          <a:p>
            <a:r>
              <a:rPr lang="en-US" sz="3000" dirty="0">
                <a:latin typeface="Open Sauce" panose="020B0604020202020204" charset="0"/>
              </a:rPr>
              <a:t>Consider what tool you might use (survey monkey, google forms, etc.)</a:t>
            </a:r>
          </a:p>
          <a:p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EC6BB-BD80-4D57-B9AF-721B70392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686800" y="2009102"/>
            <a:ext cx="8312087" cy="5564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8FCD4-BC11-4E5D-A33F-E9EB566C8535}"/>
              </a:ext>
            </a:extLst>
          </p:cNvPr>
          <p:cNvSpPr txBox="1"/>
          <p:nvPr/>
        </p:nvSpPr>
        <p:spPr>
          <a:xfrm>
            <a:off x="6604946" y="8745917"/>
            <a:ext cx="11530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nccsdv100.pressbooks.com/chapter/interview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5601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6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2875850"/>
            <a:ext cx="7687026" cy="3781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6.1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Research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6.2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Accessing Information Through a 	Library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6.3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Research on the Internet</a:t>
            </a:r>
          </a:p>
          <a:p>
            <a:pPr>
              <a:lnSpc>
                <a:spcPts val="4969"/>
              </a:lnSpc>
            </a:pPr>
            <a:r>
              <a:rPr lang="en-US" sz="3200" b="1" dirty="0">
                <a:solidFill>
                  <a:srgbClr val="000000"/>
                </a:solidFill>
                <a:latin typeface="Open Sauce"/>
              </a:rPr>
              <a:t>6.4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Conducting Your Own Research</a:t>
            </a:r>
          </a:p>
          <a:p>
            <a:pPr>
              <a:lnSpc>
                <a:spcPts val="4969"/>
              </a:lnSpc>
            </a:pPr>
            <a:r>
              <a:rPr lang="en-US" sz="3200" b="1" dirty="0">
                <a:solidFill>
                  <a:srgbClr val="000000"/>
                </a:solidFill>
                <a:latin typeface="Open Sauce"/>
              </a:rPr>
              <a:t>6.5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Decide When to Cite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What to Do With 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  <a:t>All These Sources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498370" y="4605415"/>
            <a:ext cx="4804235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"/>
                <a:ea typeface="+mn-ea"/>
                <a:cs typeface="+mn-cs"/>
              </a:rPr>
              <a:t>KEEP TRACK of where you found the information.</a:t>
            </a:r>
          </a:p>
          <a:p>
            <a:pPr marR="0" lvl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51471" y="4605415"/>
            <a:ext cx="4794710" cy="427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3200" spc="24" dirty="0">
                <a:latin typeface="Open Sauce" panose="020B0604020202020204" charset="0"/>
              </a:rPr>
              <a:t>Recognize the difference between "common knowledge" information and unique knowledge (cited).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030200" y="4605415"/>
            <a:ext cx="4721456" cy="379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373636"/>
                </a:solidFill>
                <a:latin typeface="Open Sauce"/>
              </a:rPr>
              <a:t>If you find multiple sources, find WHO or WHAT those sources are citing (example, government agency).</a:t>
            </a:r>
          </a:p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3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Decide When to Cite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693" y="3090453"/>
            <a:ext cx="7416614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Decide 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When to Cite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6</a:t>
            </a: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.5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8EFAC9-B9B1-4902-9847-431B425D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72400" y="1104900"/>
            <a:ext cx="11391664" cy="64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9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22217" y="4479564"/>
            <a:ext cx="6687562" cy="8079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Paraphrase</a:t>
            </a:r>
            <a:endParaRPr kumimoji="0" lang="en-US" sz="5767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01400" y="3921237"/>
            <a:ext cx="6141650" cy="1781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>
              <a:lnSpc>
                <a:spcPts val="4800"/>
              </a:lnSpc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Sentence or string of sentences that shares learned information in your own words</a:t>
            </a:r>
            <a:endParaRPr lang="en-US" sz="3000" dirty="0">
              <a:solidFill>
                <a:srgbClr val="3745F4"/>
              </a:solidFill>
              <a:latin typeface="Open Sauc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A68C2-85B5-43BE-B362-7BA81FFD8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9622" y="4883521"/>
            <a:ext cx="457200" cy="519957"/>
          </a:xfrm>
          <a:prstGeom prst="rect">
            <a:avLst/>
          </a:prstGeom>
          <a:solidFill>
            <a:srgbClr val="374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22217" y="4479564"/>
            <a:ext cx="6687562" cy="8079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Direct Quote</a:t>
            </a:r>
            <a:endParaRPr kumimoji="0" lang="en-US" sz="5767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01400" y="3921237"/>
            <a:ext cx="6141650" cy="1781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>
              <a:lnSpc>
                <a:spcPts val="4800"/>
              </a:lnSpc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Sentence or string of sentences that conveys an author’s idea word-for-word</a:t>
            </a:r>
            <a:endParaRPr lang="en-US" sz="3000" dirty="0">
              <a:solidFill>
                <a:srgbClr val="3745F4"/>
              </a:solidFill>
              <a:latin typeface="Open Sauc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A68C2-85B5-43BE-B362-7BA81FFD8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9622" y="4883521"/>
            <a:ext cx="457200" cy="519957"/>
          </a:xfrm>
          <a:prstGeom prst="rect">
            <a:avLst/>
          </a:prstGeom>
          <a:solidFill>
            <a:srgbClr val="374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Oral Citations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  <a:t>Include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498370" y="4605415"/>
            <a:ext cx="4804235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"/>
                <a:ea typeface="+mn-ea"/>
                <a:cs typeface="+mn-cs"/>
              </a:rPr>
              <a:t>Author’s name and credibility (if not known by the audience) </a:t>
            </a:r>
          </a:p>
          <a:p>
            <a:pPr marR="0" lvl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51471" y="4605415"/>
            <a:ext cx="4794710" cy="237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3200" spc="24" dirty="0">
                <a:latin typeface="Open Sauce" panose="020B0604020202020204" charset="0"/>
              </a:rPr>
              <a:t>Source of the information, including publication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030200" y="4605415"/>
            <a:ext cx="4721456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373636"/>
                </a:solidFill>
                <a:latin typeface="Open Sauce"/>
              </a:rPr>
              <a:t>Date of publication</a:t>
            </a:r>
          </a:p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FD023-4FD8-44FC-867B-32774A19B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3619500"/>
            <a:ext cx="1592580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03942" y="0"/>
            <a:ext cx="2474533" cy="224752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69B466-8470-4C97-9876-E4D089C3B1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Plagiarism Definition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92960" y="3444317"/>
            <a:ext cx="10713639" cy="3398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800" b="1" i="0" dirty="0">
                <a:solidFill>
                  <a:srgbClr val="000000"/>
                </a:solidFill>
                <a:effectLst/>
                <a:latin typeface="Open Sauce" panose="020B0604020202020204" charset="0"/>
              </a:rPr>
              <a:t>“Ethics and equity and the principles of justice do not change with the calendar.”</a:t>
            </a:r>
          </a:p>
          <a:p>
            <a:pPr>
              <a:lnSpc>
                <a:spcPts val="5280"/>
              </a:lnSpc>
            </a:pPr>
            <a:endParaRPr lang="en-US" sz="4800" dirty="0">
              <a:solidFill>
                <a:srgbClr val="000000"/>
              </a:solidFill>
              <a:latin typeface="Open Sauce" panose="020B0604020202020204" charset="0"/>
            </a:endParaRPr>
          </a:p>
          <a:p>
            <a:pPr algn="r">
              <a:lnSpc>
                <a:spcPts val="5280"/>
              </a:lnSpc>
            </a:pPr>
            <a:r>
              <a:rPr lang="en-US" sz="4800" dirty="0">
                <a:solidFill>
                  <a:srgbClr val="3745F4"/>
                </a:solidFill>
                <a:latin typeface="Open Sauce SemiBold"/>
              </a:rPr>
              <a:t>David Herbert Lawrence</a:t>
            </a:r>
          </a:p>
        </p:txBody>
      </p:sp>
    </p:spTree>
    <p:extLst>
      <p:ext uri="{BB962C8B-B14F-4D97-AF65-F5344CB8AC3E}">
        <p14:creationId xmlns:p14="http://schemas.microsoft.com/office/powerpoint/2010/main" val="411871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6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Review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2875850"/>
            <a:ext cx="7687026" cy="3781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6.1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Research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6.2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Accessing Information Through a 	Library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6.3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Research on the Internet</a:t>
            </a:r>
          </a:p>
          <a:p>
            <a:pPr>
              <a:lnSpc>
                <a:spcPts val="4969"/>
              </a:lnSpc>
            </a:pPr>
            <a:r>
              <a:rPr lang="en-US" sz="3200" b="1" dirty="0">
                <a:solidFill>
                  <a:srgbClr val="000000"/>
                </a:solidFill>
                <a:latin typeface="Open Sauce"/>
              </a:rPr>
              <a:t>6.4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Conducting Your Own Research</a:t>
            </a:r>
          </a:p>
          <a:p>
            <a:pPr>
              <a:lnSpc>
                <a:spcPts val="4969"/>
              </a:lnSpc>
            </a:pPr>
            <a:r>
              <a:rPr lang="en-US" sz="3200" b="1" dirty="0">
                <a:solidFill>
                  <a:srgbClr val="000000"/>
                </a:solidFill>
                <a:latin typeface="Open Sauce"/>
              </a:rPr>
              <a:t>6.5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Decide When to Cite</a:t>
            </a:r>
          </a:p>
        </p:txBody>
      </p:sp>
    </p:spTree>
    <p:extLst>
      <p:ext uri="{BB962C8B-B14F-4D97-AF65-F5344CB8AC3E}">
        <p14:creationId xmlns:p14="http://schemas.microsoft.com/office/powerpoint/2010/main" val="80494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" y="4636951"/>
            <a:ext cx="5791200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Research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6.1</a:t>
            </a:r>
          </a:p>
        </p:txBody>
      </p:sp>
      <p:pic>
        <p:nvPicPr>
          <p:cNvPr id="4" name="Picture 4" descr="Magnifying glass looking at the word RESEA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18" r="10718"/>
          <a:stretch/>
        </p:blipFill>
        <p:spPr>
          <a:xfrm>
            <a:off x="7467600" y="1414472"/>
            <a:ext cx="10144448" cy="6481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45738D-A17E-4F73-BCAD-A57093425CF3}"/>
              </a:ext>
            </a:extLst>
          </p:cNvPr>
          <p:cNvSpPr txBox="1"/>
          <p:nvPr/>
        </p:nvSpPr>
        <p:spPr>
          <a:xfrm>
            <a:off x="7924800" y="7920090"/>
            <a:ext cx="10144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research/research-proces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Primary vs. Secondary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  <a:t>Research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498370" y="4605415"/>
            <a:ext cx="4804235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Primary Research</a:t>
            </a:r>
          </a:p>
          <a:p>
            <a:pPr marL="457200" marR="0" lvl="0" indent="-4572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"/>
                <a:ea typeface="+mn-ea"/>
                <a:cs typeface="+mn-cs"/>
              </a:rPr>
              <a:t>New Research carried out to acquire data first-hand rather than from previously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published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51471" y="4605415"/>
            <a:ext cx="4794710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Primary Sources</a:t>
            </a:r>
          </a:p>
          <a:p>
            <a:pPr marL="571500" indent="-5715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3200" spc="24" dirty="0">
                <a:latin typeface="Open Sauce" panose="020B0604020202020204" charset="0"/>
              </a:rPr>
              <a:t>Information that is first-hand or straight from the source; information that is unfiltered by interpretation or editing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030200" y="4605415"/>
            <a:ext cx="4721456" cy="521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Secondary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373636"/>
                </a:solidFill>
                <a:latin typeface="Open Sauce"/>
              </a:rPr>
              <a:t>Information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that is not directly from the first-hand source; information that has been compiled, filtered, edited or interpreted in some way</a:t>
            </a:r>
          </a:p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Accessing Information </a:t>
            </a:r>
            <a:br>
              <a:rPr lang="en-US" dirty="0"/>
            </a:br>
            <a:r>
              <a:rPr lang="en-US" dirty="0"/>
              <a:t>Through a Library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693" y="2583904"/>
            <a:ext cx="7416614" cy="4052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Accessing Information</a:t>
            </a:r>
          </a:p>
          <a:p>
            <a:pPr algn="ctr">
              <a:lnSpc>
                <a:spcPts val="7920"/>
              </a:lnSpc>
            </a:pPr>
            <a:r>
              <a:rPr lang="en-US" sz="7200" dirty="0">
                <a:latin typeface="Open Sauce SemiBold Bold"/>
              </a:rPr>
              <a:t>Through a Library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6</a:t>
            </a: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.2</a:t>
            </a:r>
          </a:p>
        </p:txBody>
      </p:sp>
      <p:pic>
        <p:nvPicPr>
          <p:cNvPr id="11" name="Picture 10" descr="Picture showing a library with bookshelves filled with books in the background and computer screens on desks in the foreground. ">
            <a:extLst>
              <a:ext uri="{FF2B5EF4-FFF2-40B4-BE49-F238E27FC236}">
                <a16:creationId xmlns:a16="http://schemas.microsoft.com/office/drawing/2014/main" id="{EC8EFAC9-B9B1-4902-9847-431B425D0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515591" y="2037948"/>
            <a:ext cx="7716456" cy="51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16158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Library</a:t>
            </a:r>
            <a:b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</a:b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Catalog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49000" y="2454041"/>
            <a:ext cx="6141650" cy="48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Good place to begin searching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Will allow you to search the library’s collection of books, periodicals and media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Also links to electronic books, videos and other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A68C2-85B5-43BE-B362-7BA81FFD8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9622" y="4883521"/>
            <a:ext cx="457200" cy="519957"/>
          </a:xfrm>
          <a:prstGeom prst="rect">
            <a:avLst/>
          </a:prstGeom>
          <a:solidFill>
            <a:srgbClr val="374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600200" y="4585174"/>
            <a:ext cx="6687562" cy="8079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Databases</a:t>
            </a:r>
            <a:endParaRPr kumimoji="0" lang="en-US" sz="5767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201400" y="1222935"/>
            <a:ext cx="6141650" cy="732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Google search engines only give you access to information that’s been shared for free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Online library databases give you access to full-text information behind a paywall (Libraries have paid!)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You can find information from eBooks and periodicals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Can also access peer-reviewed information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A68C2-85B5-43BE-B362-7BA81FFD8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9622" y="4883521"/>
            <a:ext cx="457200" cy="519957"/>
          </a:xfrm>
          <a:prstGeom prst="rect">
            <a:avLst/>
          </a:prstGeom>
          <a:solidFill>
            <a:srgbClr val="374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Filter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Your Results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503604" cy="5787856"/>
          </a:xfrm>
        </p:spPr>
        <p:txBody>
          <a:bodyPr>
            <a:normAutofit/>
          </a:bodyPr>
          <a:lstStyle/>
          <a:p>
            <a:r>
              <a:rPr lang="en-US" sz="4000" dirty="0"/>
              <a:t>Put search phrases in quotation marks, </a:t>
            </a:r>
            <a:r>
              <a:rPr lang="en-US" sz="4000" dirty="0" err="1"/>
              <a:t>e.g</a:t>
            </a:r>
            <a:r>
              <a:rPr lang="en-US" sz="4000" dirty="0"/>
              <a:t> “attention deficit disorder” </a:t>
            </a:r>
            <a:endParaRPr lang="en-US" sz="3600" dirty="0"/>
          </a:p>
          <a:p>
            <a:pPr lvl="1"/>
            <a:endParaRPr lang="en-US" sz="3600" dirty="0"/>
          </a:p>
          <a:p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screenshot of EBSCO Host database">
            <a:extLst>
              <a:ext uri="{FF2B5EF4-FFF2-40B4-BE49-F238E27FC236}">
                <a16:creationId xmlns:a16="http://schemas.microsoft.com/office/drawing/2014/main" id="{3B7CC499-2CC7-4B6A-8AA1-0D996EF26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58" b="5631"/>
          <a:stretch/>
        </p:blipFill>
        <p:spPr>
          <a:xfrm>
            <a:off x="8642487" y="1187281"/>
            <a:ext cx="7961609" cy="77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6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Combine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Search Terms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503604" cy="5787856"/>
          </a:xfrm>
        </p:spPr>
        <p:txBody>
          <a:bodyPr>
            <a:normAutofit/>
          </a:bodyPr>
          <a:lstStyle/>
          <a:p>
            <a:r>
              <a:rPr lang="en-US" sz="4000" dirty="0"/>
              <a:t>Use Boolean operators (AND, OR, and NOT)</a:t>
            </a:r>
          </a:p>
          <a:p>
            <a:r>
              <a:rPr lang="en-US" sz="4000" dirty="0"/>
              <a:t>Use truncation to find similar words with the same root. ( Typing “medica*” will give results including medical, medication, etc. </a:t>
            </a:r>
            <a:endParaRPr lang="en-US" sz="3600" dirty="0"/>
          </a:p>
          <a:p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EC6BB-BD80-4D57-B9AF-721B7039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242" y="3467100"/>
            <a:ext cx="9803437" cy="24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736</Words>
  <Application>Microsoft Office PowerPoint</Application>
  <PresentationFormat>Custom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Open Sauce</vt:lpstr>
      <vt:lpstr>Open Sauce Bold</vt:lpstr>
      <vt:lpstr>Open Sauce SemiBold</vt:lpstr>
      <vt:lpstr>Open Sauce SemiBold Bold</vt:lpstr>
      <vt:lpstr>Arial</vt:lpstr>
      <vt:lpstr>Calibri</vt:lpstr>
      <vt:lpstr>Office Theme</vt:lpstr>
      <vt:lpstr>Exploring Public Speaking (HACC Edition, 2021)</vt:lpstr>
      <vt:lpstr>Chapter  6 Overview</vt:lpstr>
      <vt:lpstr>Research</vt:lpstr>
      <vt:lpstr>Primary vs. Secondary Research</vt:lpstr>
      <vt:lpstr>Accessing Information  Through a Library</vt:lpstr>
      <vt:lpstr>Library Catalog</vt:lpstr>
      <vt:lpstr>Databases</vt:lpstr>
      <vt:lpstr>Filter Your Results</vt:lpstr>
      <vt:lpstr>Combine Search Terms</vt:lpstr>
      <vt:lpstr>Logical Fallacies</vt:lpstr>
      <vt:lpstr>Know what you are looking for and at on the Internet</vt:lpstr>
      <vt:lpstr>Check for Previous Work</vt:lpstr>
      <vt:lpstr>Go Upstream to the Source</vt:lpstr>
      <vt:lpstr>Read Laterally</vt:lpstr>
      <vt:lpstr>Use a  Test</vt:lpstr>
      <vt:lpstr>What About Wikipedia?</vt:lpstr>
      <vt:lpstr>Conducting Your Own Research</vt:lpstr>
      <vt:lpstr>Conducting  Surveys</vt:lpstr>
      <vt:lpstr>Conducting  Interviews</vt:lpstr>
      <vt:lpstr>What to Do With  All These Sources</vt:lpstr>
      <vt:lpstr>Decide When to Cite</vt:lpstr>
      <vt:lpstr>Paraphrase</vt:lpstr>
      <vt:lpstr>Direct Quote</vt:lpstr>
      <vt:lpstr>Oral Citations Include</vt:lpstr>
      <vt:lpstr>PowerPoint Presentation</vt:lpstr>
      <vt:lpstr>Plagiarism Definition</vt:lpstr>
      <vt:lpstr>Chapter  6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10</cp:revision>
  <dcterms:created xsi:type="dcterms:W3CDTF">2006-08-16T00:00:00Z</dcterms:created>
  <dcterms:modified xsi:type="dcterms:W3CDTF">2021-12-20T22:37:52Z</dcterms:modified>
  <dc:identifier>DAEw2nuEFks</dc:identifier>
</cp:coreProperties>
</file>