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316" r:id="rId5"/>
    <p:sldId id="369" r:id="rId6"/>
    <p:sldId id="385" r:id="rId7"/>
    <p:sldId id="370" r:id="rId8"/>
    <p:sldId id="265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277" r:id="rId23"/>
    <p:sldId id="384" r:id="rId24"/>
    <p:sldId id="288" r:id="rId25"/>
    <p:sldId id="296" r:id="rId26"/>
    <p:sldId id="386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Open Sauce" panose="020B0604020202020204" charset="0"/>
      <p:regular r:id="rId44"/>
    </p:embeddedFont>
    <p:embeddedFont>
      <p:font typeface="Open Sauce Bold" panose="020B0604020202020204" charset="0"/>
      <p:regular r:id="rId45"/>
    </p:embeddedFont>
    <p:embeddedFont>
      <p:font typeface="Open Sauce SemiBold" panose="020B0604020202020204" charset="0"/>
      <p:regular r:id="rId46"/>
    </p:embeddedFont>
    <p:embeddedFont>
      <p:font typeface="Open Sauce SemiBold Bold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94595" autoAdjust="0"/>
  </p:normalViewPr>
  <p:slideViewPr>
    <p:cSldViewPr>
      <p:cViewPr varScale="1">
        <p:scale>
          <a:sx n="54" d="100"/>
          <a:sy n="54" d="100"/>
        </p:scale>
        <p:origin x="81" y="4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s/support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_zero/514456044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stry.stackexchange.com/questions/22228/molecular-structure-of-all-periodic-table-element-molecules-exceptional-cases-et/5939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oolkit.me/123-method/metrics-based-evaluation/worked-exampl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498781" y="1777078"/>
            <a:ext cx="7852224" cy="373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8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Supporting Materials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pic>
        <p:nvPicPr>
          <p:cNvPr id="6" name="Picture 6" descr="Hand drawing the word &quot;support&quot; with a light blue mark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817" b="-1642"/>
          <a:stretch/>
        </p:blipFill>
        <p:spPr>
          <a:xfrm>
            <a:off x="9982200" y="1409700"/>
            <a:ext cx="7585886" cy="5181600"/>
          </a:xfrm>
          <a:prstGeom prst="rect">
            <a:avLst/>
          </a:prstGeom>
        </p:spPr>
      </p:pic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Historical Narratives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0" y="4126735"/>
            <a:ext cx="5562600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Something that has happened in the past (at any point)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35451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Hypothetical Narratives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0" y="4126735"/>
            <a:ext cx="5562600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Something that </a:t>
            </a:r>
            <a:r>
              <a:rPr lang="en-US" sz="3700" u="sng" dirty="0">
                <a:latin typeface="Open Sauce"/>
              </a:rPr>
              <a:t>could</a:t>
            </a:r>
            <a:r>
              <a:rPr lang="en-US" sz="3700" dirty="0">
                <a:latin typeface="Open Sauce"/>
              </a:rPr>
              <a:t> happen, but has not occurred yet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28611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Definitions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15600" y="3069929"/>
            <a:ext cx="5562600" cy="4459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NOT ones from a dictionary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Jargon and terms that your audience might need to have defined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30439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Stipulated Definitions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3748427"/>
            <a:ext cx="5562600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Tells how speaker will use a word or phrase in their  speech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24495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57409" y="39243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Classification and Differentiation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3748427"/>
            <a:ext cx="5562600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“X is a type of Y, but is different from the other Y’s in that….”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27435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57409" y="392430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Operational Definitions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2913690"/>
            <a:ext cx="5562600" cy="4459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Give examples of an action or idea to define it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Answers--What does it look like in real life?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10565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57409" y="39243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Definition by Contrast or Comparison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22280" y="3370118"/>
            <a:ext cx="5562600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Defines a term or concept by telling audience what it is similar to or different than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9695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Descriptions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22280" y="3370118"/>
            <a:ext cx="55626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Explains something according to five senses (sight, hearing, taste, smell, feel)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15589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Historic and Scientific Fact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15599" y="1051746"/>
            <a:ext cx="6153149" cy="7486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In science, an observation that has been repeatedly confirmed and, for all practical purposes, is accepted or true; never “final”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A truth known by actual experience or observation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276536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Statistics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22280" y="2691621"/>
            <a:ext cx="6153149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Collection, analysis, comparison and interpretation of numerical data, understanding its comparison with other numerical data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30351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8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3196451"/>
            <a:ext cx="7687026" cy="3140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8.1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Why Supporting Materials are Needed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8.2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Types of Supporting Materials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8.3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Attention Factors and Supporting Materials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Expert Testimony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22280" y="1778764"/>
            <a:ext cx="6153149" cy="6729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Someone with recognized credentials, knowledge, education and/or experience in a subject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They spend time studying the facts and putting facts together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27346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Peer Testimony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05715" y="3819394"/>
            <a:ext cx="6153149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A quotation from a friend, family member or classmate about a topic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19580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Attention Factors and Supporting Material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693" y="2583904"/>
            <a:ext cx="7416614" cy="4052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Attention Factors And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Supporting Materials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8.3</a:t>
            </a:r>
            <a:endParaRPr kumimoji="0" lang="en-US" sz="3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1" name="Picture 10" descr="The words &quot;Please pay attention&quot; in an unlit neon sign. ">
            <a:extLst>
              <a:ext uri="{FF2B5EF4-FFF2-40B4-BE49-F238E27FC236}">
                <a16:creationId xmlns:a16="http://schemas.microsoft.com/office/drawing/2014/main" id="{EC8EFAC9-B9B1-4902-9847-431B425D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39" b="1539"/>
          <a:stretch/>
        </p:blipFill>
        <p:spPr>
          <a:xfrm>
            <a:off x="9251710" y="2439845"/>
            <a:ext cx="7716456" cy="4340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BBE86-9EF6-4F04-9E65-62E8E9B82577}"/>
              </a:ext>
            </a:extLst>
          </p:cNvPr>
          <p:cNvSpPr txBox="1"/>
          <p:nvPr/>
        </p:nvSpPr>
        <p:spPr>
          <a:xfrm>
            <a:off x="9251710" y="6780351"/>
            <a:ext cx="7716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t_zero/5144560440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25095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30392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What IS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Attention?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474" y="4127787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0" y="4005931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926562" y="5143500"/>
            <a:ext cx="5921605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Perception</a:t>
            </a:r>
          </a:p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How we organize and interpret patterns of stimuli around us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63400" y="5207052"/>
            <a:ext cx="4794710" cy="379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Attention</a:t>
            </a:r>
          </a:p>
          <a:p>
            <a:pPr marR="0" lvl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Focus on one stimulus while ignoring or suppressing reactions to another</a:t>
            </a: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Why Do We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Pay Attention?</a:t>
            </a:r>
            <a:br>
              <a:rPr lang="en-US" dirty="0">
                <a:latin typeface="Open Sauce Bold" panose="020B0604020202020204" charset="0"/>
              </a:rPr>
            </a:b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19" y="2834847"/>
            <a:ext cx="525824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We choose to focus on one thing over another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We expect to hear something and tune in for it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The information fills a personal need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Past training has prepared us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Certain things that attract our attention</a:t>
            </a:r>
          </a:p>
        </p:txBody>
      </p:sp>
      <p:pic>
        <p:nvPicPr>
          <p:cNvPr id="11" name="Picture 4" descr="A picture of a funnel with two openings at the top and a drawing of a ball in each to demonstrate filtering.">
            <a:extLst>
              <a:ext uri="{FF2B5EF4-FFF2-40B4-BE49-F238E27FC236}">
                <a16:creationId xmlns:a16="http://schemas.microsoft.com/office/drawing/2014/main" id="{40FF1E7D-1BA7-45C1-80A2-B81C31471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15" r="8115"/>
          <a:stretch>
            <a:fillRect/>
          </a:stretch>
        </p:blipFill>
        <p:spPr>
          <a:xfrm>
            <a:off x="9829800" y="1409700"/>
            <a:ext cx="6069367" cy="69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16158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Attention</a:t>
            </a:r>
            <a:b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</a:b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Factors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49000" y="3529857"/>
            <a:ext cx="6141650" cy="239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 Bold"/>
              </a:rPr>
              <a:t>Speaker must work to keep the audience engaged by using a variety of strategies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8AA43F-1E4D-4ACB-9004-823C222F9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934" y="4066474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Movement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15600" y="3069929"/>
            <a:ext cx="6153149" cy="4459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Moving object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Story with moving plot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Physical movement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Transitions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Animation of words and graphics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17907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13960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Conflict</a:t>
            </a:r>
            <a:b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363200" y="4204855"/>
            <a:ext cx="6153149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Showing ideas, groups, teams, etc. in conflicts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27992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Novelty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36087" y="4793820"/>
            <a:ext cx="6898275" cy="676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Using new and fresh ideas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27111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Humor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39400" y="3641678"/>
            <a:ext cx="6153149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Should be well-placed and intentional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Appropriate to the topic and well-practiced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39605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Why Supporting Materials are Needed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2705100"/>
            <a:ext cx="5791200" cy="4052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Why Supporting Materials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Are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8.1</a:t>
            </a:r>
          </a:p>
        </p:txBody>
      </p:sp>
      <p:pic>
        <p:nvPicPr>
          <p:cNvPr id="4" name="Picture 4" descr="Picture of a structure with three gold balls and connectors holding one ball above it via connectors to demonstrate structure.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5979" t="-9645" r="-16979" b="-25140"/>
          <a:stretch/>
        </p:blipFill>
        <p:spPr>
          <a:xfrm>
            <a:off x="7848600" y="678180"/>
            <a:ext cx="10144448" cy="9601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Familiarity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39400" y="3641678"/>
            <a:ext cx="6153149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We like things that we are already comfortable with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Can be used to explain a new concept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32349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Contrast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39400" y="3641678"/>
            <a:ext cx="6153149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Visual aids that stand out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Or using voice contrasts (to avoid monotone)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5950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Repetition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39400" y="4623207"/>
            <a:ext cx="6153149" cy="676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Repeated key points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39050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Suspense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3641678"/>
            <a:ext cx="6153149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Can be useful in an introduction to have audience pay attention (for what they expect to hear)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21713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Proximity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07040" y="4505044"/>
            <a:ext cx="6153149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Physical closeness during delivery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196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Need-oriented Subjects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07040" y="4505044"/>
            <a:ext cx="6153149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What appeals to audience needs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19405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Intensity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22280" y="4816647"/>
            <a:ext cx="6153149" cy="676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Raising or lowering voice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15190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2692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Concreteness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" panose="020B0604020202020204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07040" y="4505044"/>
            <a:ext cx="6153149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All factors tied to real or concrete experience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Attention Factors</a:t>
            </a:r>
          </a:p>
        </p:txBody>
      </p:sp>
    </p:spTree>
    <p:extLst>
      <p:ext uri="{BB962C8B-B14F-4D97-AF65-F5344CB8AC3E}">
        <p14:creationId xmlns:p14="http://schemas.microsoft.com/office/powerpoint/2010/main" val="30992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8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Review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3196451"/>
            <a:ext cx="7687026" cy="3140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8.1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Why Supporting Materials are Needed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8.2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Types of Supporting Materials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8.3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Attention Factors and Supporting Materials</a:t>
            </a:r>
          </a:p>
        </p:txBody>
      </p:sp>
    </p:spTree>
    <p:extLst>
      <p:ext uri="{BB962C8B-B14F-4D97-AF65-F5344CB8AC3E}">
        <p14:creationId xmlns:p14="http://schemas.microsoft.com/office/powerpoint/2010/main" val="152491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40523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Why Supporting Materials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Are Needed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474" y="4127787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0" y="3983419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926562" y="5143500"/>
            <a:ext cx="5921605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Answer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our questions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a</a:t>
            </a:r>
            <a:r>
              <a:rPr lang="en-US" sz="3600" b="1" noProof="0" dirty="0" err="1">
                <a:solidFill>
                  <a:srgbClr val="373636"/>
                </a:solidFill>
                <a:latin typeface="Open Sauce"/>
              </a:rPr>
              <a:t>nd</a:t>
            </a:r>
            <a:r>
              <a:rPr lang="en-US" sz="3600" b="1" noProof="0" dirty="0">
                <a:solidFill>
                  <a:srgbClr val="373636"/>
                </a:solidFill>
                <a:latin typeface="Open Sauce"/>
              </a:rPr>
              <a:t> desires for specific </a:t>
            </a:r>
            <a:r>
              <a:rPr lang="en-US" sz="3600" b="1" dirty="0">
                <a:solidFill>
                  <a:srgbClr val="373636"/>
                </a:solidFill>
                <a:latin typeface="Open Sauce"/>
              </a:rPr>
              <a:t>i</a:t>
            </a:r>
            <a:r>
              <a:rPr lang="en-US" sz="3600" b="1" noProof="0" dirty="0" err="1">
                <a:solidFill>
                  <a:srgbClr val="373636"/>
                </a:solidFill>
                <a:latin typeface="Open Sauce"/>
              </a:rPr>
              <a:t>nformation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63400" y="5207052"/>
            <a:ext cx="479471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They draw the difference between general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and specific details.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30392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Two Roles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of Supporting Material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474" y="4127787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0" y="3992943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926562" y="5143500"/>
            <a:ext cx="5921605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Inform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Clarify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Explain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Illustrate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Give examples</a:t>
            </a:r>
          </a:p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63400" y="5207052"/>
            <a:ext cx="479471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Persuade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Prove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Back up arguments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483" y="3924325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Think of Them as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 err="1">
                <a:latin typeface="Open Sauce Bold" panose="020B0604020202020204" charset="0"/>
              </a:rPr>
              <a:t>As</a:t>
            </a:r>
            <a:r>
              <a:rPr lang="en-US" dirty="0">
                <a:latin typeface="Open Sauce Bold" panose="020B0604020202020204" charset="0"/>
              </a:rPr>
              <a:t> Supports for a Bridge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A drawing of a car going across a bridge being supported by the words statistics, expert testimony, examples, narratives, as well as scientific and historical fact.">
            <a:extLst>
              <a:ext uri="{FF2B5EF4-FFF2-40B4-BE49-F238E27FC236}">
                <a16:creationId xmlns:a16="http://schemas.microsoft.com/office/drawing/2014/main" id="{E7413474-0963-4303-B08D-C0AF155D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" r="318"/>
          <a:stretch>
            <a:fillRect/>
          </a:stretch>
        </p:blipFill>
        <p:spPr>
          <a:xfrm>
            <a:off x="7960479" y="2933700"/>
            <a:ext cx="9601200" cy="38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9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Types of Supporting Material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2705100"/>
            <a:ext cx="5791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Types Of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Supporting Material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8.2</a:t>
            </a:r>
          </a:p>
        </p:txBody>
      </p:sp>
      <p:pic>
        <p:nvPicPr>
          <p:cNvPr id="4" name="Picture 4" descr="The word example typed on a typewriter.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831" t="-1202" r="-1" b="1202"/>
          <a:stretch/>
        </p:blipFill>
        <p:spPr>
          <a:xfrm>
            <a:off x="7848600" y="2101448"/>
            <a:ext cx="9372600" cy="4857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B6EAE-B8FE-467B-9EC5-907FED76543B}"/>
              </a:ext>
            </a:extLst>
          </p:cNvPr>
          <p:cNvSpPr txBox="1"/>
          <p:nvPr/>
        </p:nvSpPr>
        <p:spPr>
          <a:xfrm>
            <a:off x="7848600" y="10279380"/>
            <a:ext cx="10144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hetoolkit.me/123-method/metrics-based-evaluation/worked-exampl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4813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Examples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0" y="4229100"/>
            <a:ext cx="5562600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Short but concrete specific instances to illuminate a concept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Narratives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44200" y="1856883"/>
            <a:ext cx="5562600" cy="6729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Stories and anecdotes to interest the audience and clarify, dramatize and emphasize ideas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Can have strong, emotional power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Supporting Material</a:t>
            </a:r>
          </a:p>
        </p:txBody>
      </p:sp>
    </p:spTree>
    <p:extLst>
      <p:ext uri="{BB962C8B-B14F-4D97-AF65-F5344CB8AC3E}">
        <p14:creationId xmlns:p14="http://schemas.microsoft.com/office/powerpoint/2010/main" val="2142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726</Words>
  <Application>Microsoft Office PowerPoint</Application>
  <PresentationFormat>Custom</PresentationFormat>
  <Paragraphs>142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Open Sauce</vt:lpstr>
      <vt:lpstr>Open Sauce Bold</vt:lpstr>
      <vt:lpstr>Arial</vt:lpstr>
      <vt:lpstr>Open Sauce SemiBold</vt:lpstr>
      <vt:lpstr>Calibri</vt:lpstr>
      <vt:lpstr>Open Sauce SemiBold Bold</vt:lpstr>
      <vt:lpstr>Office Theme</vt:lpstr>
      <vt:lpstr>Exploring Public Speaking (HACC Edition, 2021)</vt:lpstr>
      <vt:lpstr>Chapter  8 Overview</vt:lpstr>
      <vt:lpstr>Why Supporting Materials are Needed</vt:lpstr>
      <vt:lpstr>Why Supporting Materials Are Needed </vt:lpstr>
      <vt:lpstr>Two Roles of Supporting Material </vt:lpstr>
      <vt:lpstr>Think of Them as As Supports for a Bridge</vt:lpstr>
      <vt:lpstr>Types of Supporting Material</vt:lpstr>
      <vt:lpstr>Examples</vt:lpstr>
      <vt:lpstr>Narratives</vt:lpstr>
      <vt:lpstr>Historical Narratives</vt:lpstr>
      <vt:lpstr>Hypothetical Narratives</vt:lpstr>
      <vt:lpstr>Definitions</vt:lpstr>
      <vt:lpstr>Stipulated Definitions</vt:lpstr>
      <vt:lpstr>Classification and Differentiation</vt:lpstr>
      <vt:lpstr>Operational Definitions</vt:lpstr>
      <vt:lpstr>Definition by Contrast or Comparison</vt:lpstr>
      <vt:lpstr>Descriptions</vt:lpstr>
      <vt:lpstr>Historic and Scientific Fact</vt:lpstr>
      <vt:lpstr>Statistics</vt:lpstr>
      <vt:lpstr>Expert Testimony</vt:lpstr>
      <vt:lpstr>Peer Testimony</vt:lpstr>
      <vt:lpstr>Attention Factors and Supporting Material</vt:lpstr>
      <vt:lpstr>What IS Attention? </vt:lpstr>
      <vt:lpstr>Why Do We  Pay Attention? </vt:lpstr>
      <vt:lpstr>Attention Factors</vt:lpstr>
      <vt:lpstr>Movement</vt:lpstr>
      <vt:lpstr>Conflict </vt:lpstr>
      <vt:lpstr>Novelty</vt:lpstr>
      <vt:lpstr>Humor</vt:lpstr>
      <vt:lpstr>Familiarity</vt:lpstr>
      <vt:lpstr>Contrast</vt:lpstr>
      <vt:lpstr>Repetition</vt:lpstr>
      <vt:lpstr>Suspense</vt:lpstr>
      <vt:lpstr>Proximity</vt:lpstr>
      <vt:lpstr>Need-oriented Subjects</vt:lpstr>
      <vt:lpstr>Intensity</vt:lpstr>
      <vt:lpstr>Concreteness</vt:lpstr>
      <vt:lpstr>Chapter  8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16</cp:revision>
  <dcterms:created xsi:type="dcterms:W3CDTF">2006-08-16T00:00:00Z</dcterms:created>
  <dcterms:modified xsi:type="dcterms:W3CDTF">2022-01-08T19:12:14Z</dcterms:modified>
  <dc:identifier>DAEw2nuEFks</dc:identifier>
</cp:coreProperties>
</file>