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96" r:id="rId6"/>
    <p:sldId id="400" r:id="rId7"/>
    <p:sldId id="401" r:id="rId8"/>
    <p:sldId id="288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428" r:id="rId35"/>
    <p:sldId id="416" r:id="rId36"/>
    <p:sldId id="429" r:id="rId37"/>
    <p:sldId id="384" r:id="rId38"/>
    <p:sldId id="430" r:id="rId39"/>
    <p:sldId id="371" r:id="rId40"/>
    <p:sldId id="431" r:id="rId41"/>
    <p:sldId id="432" r:id="rId42"/>
    <p:sldId id="433" r:id="rId43"/>
    <p:sldId id="434" r:id="rId44"/>
    <p:sldId id="435" r:id="rId45"/>
  </p:sldIdLst>
  <p:sldSz cx="18288000" cy="10287000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Open Sauce" panose="020B0604020202020204" charset="0"/>
      <p:regular r:id="rId50"/>
    </p:embeddedFont>
    <p:embeddedFont>
      <p:font typeface="Open Sauce Bold" panose="020B0604020202020204" charset="0"/>
      <p:regular r:id="rId51"/>
    </p:embeddedFont>
    <p:embeddedFont>
      <p:font typeface="Open Sauce SemiBold" panose="020B0604020202020204" charset="0"/>
      <p:regular r:id="rId52"/>
    </p:embeddedFont>
    <p:embeddedFont>
      <p:font typeface="Open Sauce SemiBold Bold" panose="020B0604020202020204" charset="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595" autoAdjust="0"/>
  </p:normalViewPr>
  <p:slideViewPr>
    <p:cSldViewPr>
      <p:cViewPr varScale="1">
        <p:scale>
          <a:sx n="69" d="100"/>
          <a:sy n="69" d="100"/>
        </p:scale>
        <p:origin x="90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lpp.pressbooks.pub/publicspeakingresouceproject/chapter/special-occasion-speeches-introduction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argument-and-critical-thinking/modes-of-persuasion/modes-of-persuasion-etho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5116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atmedia.blogspot.com/2009_06_01_archive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boundless-communications/chapter/main-points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server.org/photo/32177/Example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wl.excelsior.edu/writing-process/introductions-and-conclusions/conclusions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tema.cl/por-que-es-mas-seguro-signal-la-app-que-recomienda-la-union-europea-en-vez-de-whatsapp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adorablesmalltownlife.com/2013/11/on-repeat-ill-wait-by-sweet-alibi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wow-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e-commons-images.com/clipboard/guidelines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server.org/photo/32177/Example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herapy.org/2017/02/09/new-databasic-tool-lets-you-connect-the-dots-in-data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valanglia.blogspot.com/2016/01/connectors-and-transitional-words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boundless-communications/chapter/introductio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agingnonviolence.org/feature/take-activists-get-attentio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371600" y="1111241"/>
            <a:ext cx="9631091" cy="6219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79"/>
              </a:lnSpc>
            </a:pPr>
            <a:r>
              <a:rPr lang="en-US" sz="8799" dirty="0">
                <a:solidFill>
                  <a:srgbClr val="373636"/>
                </a:solidFill>
                <a:latin typeface="Open Sauce SemiBold Bold"/>
              </a:rPr>
              <a:t>Chapter 9</a:t>
            </a:r>
            <a:r>
              <a:rPr lang="en-US" sz="8800" dirty="0">
                <a:solidFill>
                  <a:srgbClr val="373636"/>
                </a:solidFill>
                <a:latin typeface="Open Sauce SemiBold Bold"/>
              </a:rPr>
              <a:t> </a:t>
            </a:r>
          </a:p>
          <a:p>
            <a:pPr>
              <a:lnSpc>
                <a:spcPts val="9680"/>
              </a:lnSpc>
            </a:pPr>
            <a:r>
              <a:rPr lang="en-US" sz="8799" dirty="0">
                <a:solidFill>
                  <a:srgbClr val="3745F4"/>
                </a:solidFill>
                <a:latin typeface="Open Sauce SemiBold Bold"/>
              </a:rPr>
              <a:t>Introductions, Conclusions &amp; Connective Statements</a:t>
            </a:r>
            <a:endParaRPr lang="en-US" sz="8799" dirty="0">
              <a:solidFill>
                <a:srgbClr val="373636"/>
              </a:solidFill>
              <a:latin typeface="Open Sauce SemiBold Bold"/>
            </a:endParaRPr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2498781" y="8977404"/>
            <a:ext cx="7852224" cy="4133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Exploring Public Speaking (HACC Edition, 2021)</a:t>
            </a:r>
          </a:p>
        </p:txBody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12990" y="9186907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242105"/>
            <a:ext cx="18288000" cy="9525"/>
          </a:xfrm>
          <a:prstGeom prst="rect">
            <a:avLst/>
          </a:prstGeom>
          <a:solidFill>
            <a:srgbClr val="373636"/>
          </a:solidFill>
        </p:spPr>
      </p:sp>
      <p:pic>
        <p:nvPicPr>
          <p:cNvPr id="3" name="Picture 2" descr="A person with the hand up in front of a crowd&#10;&#10;">
            <a:extLst>
              <a:ext uri="{FF2B5EF4-FFF2-40B4-BE49-F238E27FC236}">
                <a16:creationId xmlns:a16="http://schemas.microsoft.com/office/drawing/2014/main" id="{00A24580-779E-40EC-9F6A-B9F1306BF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9980543" y="1866900"/>
            <a:ext cx="7315200" cy="487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1F5923-AF92-43F0-B83B-A4BE9917AC61}"/>
              </a:ext>
            </a:extLst>
          </p:cNvPr>
          <p:cNvSpPr txBox="1"/>
          <p:nvPr/>
        </p:nvSpPr>
        <p:spPr>
          <a:xfrm>
            <a:off x="9980543" y="6743700"/>
            <a:ext cx="731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mlpp.pressbooks.pub/publicspeakingresouceproject/chapter/special-occasion-speeches-introduction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19400" y="4128146"/>
            <a:ext cx="5038791" cy="21869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Startling Statement/ Statistic/ Fact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72800" y="3448238"/>
            <a:ext cx="5867400" cy="2946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Use a surprising statistic or strange fact but make sure you use factual information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Attention Getters</a:t>
            </a:r>
          </a:p>
        </p:txBody>
      </p:sp>
    </p:spTree>
    <p:extLst>
      <p:ext uri="{BB962C8B-B14F-4D97-AF65-F5344CB8AC3E}">
        <p14:creationId xmlns:p14="http://schemas.microsoft.com/office/powerpoint/2010/main" val="389320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19400" y="4128146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Rhetorical Question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20400" y="4124365"/>
            <a:ext cx="5781675" cy="1433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One in which it doesn’t require an answer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Attention Getters</a:t>
            </a:r>
          </a:p>
        </p:txBody>
      </p:sp>
    </p:spTree>
    <p:extLst>
      <p:ext uri="{BB962C8B-B14F-4D97-AF65-F5344CB8AC3E}">
        <p14:creationId xmlns:p14="http://schemas.microsoft.com/office/powerpoint/2010/main" val="46423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19400" y="4128146"/>
            <a:ext cx="5038791" cy="21869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Immediate Reference to Subject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20400" y="3069929"/>
            <a:ext cx="5562600" cy="4459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Explicitly tells the audience their subject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This is not the most entertaining or interesting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Attention Getters</a:t>
            </a:r>
          </a:p>
        </p:txBody>
      </p:sp>
    </p:spTree>
    <p:extLst>
      <p:ext uri="{BB962C8B-B14F-4D97-AF65-F5344CB8AC3E}">
        <p14:creationId xmlns:p14="http://schemas.microsoft.com/office/powerpoint/2010/main" val="86772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3834368"/>
            <a:ext cx="5038791" cy="29307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Reference to Audience or Appeal to Self-Interest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91799" y="3670308"/>
            <a:ext cx="5934075" cy="2946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Direct reference to the audience and points out what it unique about them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Attention Getters</a:t>
            </a:r>
          </a:p>
        </p:txBody>
      </p:sp>
    </p:spTree>
    <p:extLst>
      <p:ext uri="{BB962C8B-B14F-4D97-AF65-F5344CB8AC3E}">
        <p14:creationId xmlns:p14="http://schemas.microsoft.com/office/powerpoint/2010/main" val="171963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4950059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Quotation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0" y="4204854"/>
            <a:ext cx="6248400" cy="2189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Words of someone else that directly relate to the presentation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Attention Getters</a:t>
            </a:r>
          </a:p>
        </p:txBody>
      </p:sp>
    </p:spTree>
    <p:extLst>
      <p:ext uri="{BB962C8B-B14F-4D97-AF65-F5344CB8AC3E}">
        <p14:creationId xmlns:p14="http://schemas.microsoft.com/office/powerpoint/2010/main" val="316098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4578163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Reference to Current Events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91800" y="3748427"/>
            <a:ext cx="6172200" cy="2946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Refer to a current news event to show the audience how relevant your topic is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Attention Getters</a:t>
            </a:r>
          </a:p>
        </p:txBody>
      </p:sp>
    </p:spTree>
    <p:extLst>
      <p:ext uri="{BB962C8B-B14F-4D97-AF65-F5344CB8AC3E}">
        <p14:creationId xmlns:p14="http://schemas.microsoft.com/office/powerpoint/2010/main" val="395283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4578163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Historical Reference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15600" y="4426925"/>
            <a:ext cx="6629400" cy="1433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Refer to a previous news event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Attention Getters</a:t>
            </a:r>
          </a:p>
        </p:txBody>
      </p:sp>
    </p:spTree>
    <p:extLst>
      <p:ext uri="{BB962C8B-B14F-4D97-AF65-F5344CB8AC3E}">
        <p14:creationId xmlns:p14="http://schemas.microsoft.com/office/powerpoint/2010/main" val="74396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4578163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Humor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91800" y="2691621"/>
            <a:ext cx="5848349" cy="5216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Can be a funny story, quotation, current event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Only use when you know what your audience will find humorous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Attention Getters</a:t>
            </a:r>
          </a:p>
        </p:txBody>
      </p:sp>
    </p:spTree>
    <p:extLst>
      <p:ext uri="{BB962C8B-B14F-4D97-AF65-F5344CB8AC3E}">
        <p14:creationId xmlns:p14="http://schemas.microsoft.com/office/powerpoint/2010/main" val="272210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Establish or Enhance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Your Credibility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258243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Let your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audience know you are a credible source by</a:t>
            </a:r>
          </a:p>
          <a:p>
            <a:pPr marL="1028700" lvl="1" indent="-571500">
              <a:lnSpc>
                <a:spcPts val="396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Experience</a:t>
            </a:r>
          </a:p>
          <a:p>
            <a:pPr marL="1028700" lvl="1" indent="-571500">
              <a:lnSpc>
                <a:spcPts val="396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Research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11" name="Picture 4" descr="Wordle in a thought cloud that has words such as credibility, education, sources, ethos, persuasion and experience. ">
            <a:extLst>
              <a:ext uri="{FF2B5EF4-FFF2-40B4-BE49-F238E27FC236}">
                <a16:creationId xmlns:a16="http://schemas.microsoft.com/office/drawing/2014/main" id="{40FF1E7D-1BA7-45C1-80A2-B81C314716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6997" r="291"/>
          <a:stretch/>
        </p:blipFill>
        <p:spPr>
          <a:xfrm>
            <a:off x="8305800" y="1409700"/>
            <a:ext cx="8534400" cy="6911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4C7E18-2094-47CF-B1D1-5199E3589C51}"/>
              </a:ext>
            </a:extLst>
          </p:cNvPr>
          <p:cNvSpPr txBox="1"/>
          <p:nvPr/>
        </p:nvSpPr>
        <p:spPr>
          <a:xfrm>
            <a:off x="9829800" y="8320798"/>
            <a:ext cx="60693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owl.excelsior.edu/argument-and-critical-thinking/modes-of-persuasion/modes-of-persuasion-etho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42219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Establish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Rapport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258243" cy="3960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Build a relationship by telling your audience why you are giving them this information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and why it’s important to them (WII-FM)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11" name="Picture 4" descr="Person at a whiteboard with two persons seated, one who has their hand raised. ">
            <a:extLst>
              <a:ext uri="{FF2B5EF4-FFF2-40B4-BE49-F238E27FC236}">
                <a16:creationId xmlns:a16="http://schemas.microsoft.com/office/drawing/2014/main" id="{40FF1E7D-1BA7-45C1-80A2-B81C314716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771" r="8771"/>
          <a:stretch/>
        </p:blipFill>
        <p:spPr>
          <a:xfrm>
            <a:off x="8305800" y="1409700"/>
            <a:ext cx="8534400" cy="69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4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400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682165" y="3594945"/>
            <a:ext cx="6434941" cy="23431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 9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Overview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53600" y="2234649"/>
            <a:ext cx="7687026" cy="4422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9.1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 General Guidelines for Introductions and Conclusions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9.2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Structuring the Introduction</a:t>
            </a:r>
            <a:endParaRPr lang="en-US" sz="3200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9.3 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Examples of Introductions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9.4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Structuring the Conclusion</a:t>
            </a:r>
            <a:br>
              <a:rPr lang="en-US" sz="3200" dirty="0">
                <a:solidFill>
                  <a:srgbClr val="000000"/>
                </a:solidFill>
                <a:latin typeface="Open Sauce Bold"/>
              </a:rPr>
            </a:br>
            <a:r>
              <a:rPr lang="en-US" sz="3200" dirty="0">
                <a:solidFill>
                  <a:srgbClr val="000000"/>
                </a:solidFill>
                <a:latin typeface="Open Sauce Bold"/>
              </a:rPr>
              <a:t>9.5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Examples of Conclusions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9.6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Connective Statements</a:t>
            </a:r>
            <a:endParaRPr lang="en-US" sz="3200" dirty="0">
              <a:solidFill>
                <a:srgbClr val="000000"/>
              </a:solidFill>
              <a:latin typeface="Open Sauce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Preview Your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Topic/Purpose/ Central Idea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258243" cy="242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Reveal your purpose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Don’t make your audience guess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11" name="Picture 4" descr="The word idea inside a lightbulb">
            <a:extLst>
              <a:ext uri="{FF2B5EF4-FFF2-40B4-BE49-F238E27FC236}">
                <a16:creationId xmlns:a16="http://schemas.microsoft.com/office/drawing/2014/main" id="{40FF1E7D-1BA7-45C1-80A2-B81C314716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6316" t="-11159" r="-11579" b="-3717"/>
          <a:stretch/>
        </p:blipFill>
        <p:spPr>
          <a:xfrm>
            <a:off x="8305800" y="713786"/>
            <a:ext cx="8534400" cy="831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7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Preview Your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Main Points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258243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Briefly review your main points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to the audience knows what to expect and prepares them to listen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11" name="Picture 4" descr="Multiple colored markers, each drawing a squiggly line across the page. ">
            <a:extLst>
              <a:ext uri="{FF2B5EF4-FFF2-40B4-BE49-F238E27FC236}">
                <a16:creationId xmlns:a16="http://schemas.microsoft.com/office/drawing/2014/main" id="{40FF1E7D-1BA7-45C1-80A2-B81C31471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515" r="11515"/>
          <a:stretch/>
        </p:blipFill>
        <p:spPr>
          <a:xfrm>
            <a:off x="8763000" y="1260409"/>
            <a:ext cx="8077200" cy="787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8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Introduction Examples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6400" y="1883920"/>
            <a:ext cx="6553200" cy="2962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000" dirty="0">
                <a:solidFill>
                  <a:srgbClr val="3745F4"/>
                </a:solidFill>
                <a:latin typeface="Open Sauce SemiBold Bold"/>
              </a:rPr>
              <a:t>For Examples</a:t>
            </a:r>
          </a:p>
          <a:p>
            <a:pPr algn="ctr">
              <a:lnSpc>
                <a:spcPts val="7920"/>
              </a:lnSpc>
            </a:pPr>
            <a:r>
              <a:rPr lang="en-US" sz="6000" dirty="0">
                <a:solidFill>
                  <a:srgbClr val="3745F4"/>
                </a:solidFill>
                <a:latin typeface="Open Sauce SemiBold Bold"/>
              </a:rPr>
              <a:t>Of Introductions, </a:t>
            </a:r>
          </a:p>
          <a:p>
            <a:pPr algn="ctr">
              <a:lnSpc>
                <a:spcPts val="7920"/>
              </a:lnSpc>
            </a:pPr>
            <a:r>
              <a:rPr lang="en-US" sz="6000" dirty="0">
                <a:latin typeface="Open Sauce SemiBold Bold"/>
              </a:rPr>
              <a:t>See Your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9</a:t>
            </a: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.2</a:t>
            </a:r>
          </a:p>
        </p:txBody>
      </p:sp>
      <p:pic>
        <p:nvPicPr>
          <p:cNvPr id="5" name="Picture 4" descr="The word &quot;example&quot; spelled out on a Scrabble tile board. ">
            <a:extLst>
              <a:ext uri="{FF2B5EF4-FFF2-40B4-BE49-F238E27FC236}">
                <a16:creationId xmlns:a16="http://schemas.microsoft.com/office/drawing/2014/main" id="{79CD21BA-BA99-4DF8-812F-CF0A2DFBF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909" r="11909"/>
          <a:stretch/>
        </p:blipFill>
        <p:spPr>
          <a:xfrm>
            <a:off x="9143999" y="1442582"/>
            <a:ext cx="6754275" cy="5910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398628-E386-4E15-A169-F2B66C3BDC0C}"/>
              </a:ext>
            </a:extLst>
          </p:cNvPr>
          <p:cNvSpPr txBox="1"/>
          <p:nvPr/>
        </p:nvSpPr>
        <p:spPr>
          <a:xfrm>
            <a:off x="9143999" y="7353300"/>
            <a:ext cx="67542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icserver.org/photo/32177/Exampl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37556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Structuring the conclusion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6400" y="1883920"/>
            <a:ext cx="6553200" cy="1949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000" dirty="0">
                <a:solidFill>
                  <a:srgbClr val="3745F4"/>
                </a:solidFill>
                <a:latin typeface="Open Sauce SemiBold Bold"/>
              </a:rPr>
              <a:t>Structuring </a:t>
            </a:r>
          </a:p>
          <a:p>
            <a:pPr algn="ctr">
              <a:lnSpc>
                <a:spcPts val="7920"/>
              </a:lnSpc>
            </a:pPr>
            <a:r>
              <a:rPr lang="en-US" sz="6000" dirty="0">
                <a:latin typeface="Open Sauce SemiBold Bold"/>
              </a:rPr>
              <a:t>The Conclusion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9</a:t>
            </a: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.4</a:t>
            </a:r>
          </a:p>
        </p:txBody>
      </p:sp>
      <p:pic>
        <p:nvPicPr>
          <p:cNvPr id="5" name="Picture 4" descr="the words &quot;the end&quot;. ">
            <a:extLst>
              <a:ext uri="{FF2B5EF4-FFF2-40B4-BE49-F238E27FC236}">
                <a16:creationId xmlns:a16="http://schemas.microsoft.com/office/drawing/2014/main" id="{79CD21BA-BA99-4DF8-812F-CF0A2DFBF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566" r="20566"/>
          <a:stretch/>
        </p:blipFill>
        <p:spPr>
          <a:xfrm>
            <a:off x="9143999" y="1442582"/>
            <a:ext cx="6754275" cy="5910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398628-E386-4E15-A169-F2B66C3BDC0C}"/>
              </a:ext>
            </a:extLst>
          </p:cNvPr>
          <p:cNvSpPr txBox="1"/>
          <p:nvPr/>
        </p:nvSpPr>
        <p:spPr>
          <a:xfrm>
            <a:off x="9143999" y="7353300"/>
            <a:ext cx="67542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owl.excelsior.edu/writing-process/introductions-and-conclusions/conclusion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71576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Signal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The End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258243" cy="3960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Prepare your audience for the conclusion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Use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words like “In conclusion,” “In summary,” or “To conclude”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11" name="Picture 4" descr="An empty speech bubble. ">
            <a:extLst>
              <a:ext uri="{FF2B5EF4-FFF2-40B4-BE49-F238E27FC236}">
                <a16:creationId xmlns:a16="http://schemas.microsoft.com/office/drawing/2014/main" id="{40FF1E7D-1BA7-45C1-80A2-B81C31471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791" r="15791"/>
          <a:stretch/>
        </p:blipFill>
        <p:spPr>
          <a:xfrm>
            <a:off x="8763000" y="1260409"/>
            <a:ext cx="8077200" cy="78704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DDF8B8-1D48-4C17-BB87-EA8B2B36AF6C}"/>
              </a:ext>
            </a:extLst>
          </p:cNvPr>
          <p:cNvSpPr txBox="1"/>
          <p:nvPr/>
        </p:nvSpPr>
        <p:spPr>
          <a:xfrm>
            <a:off x="8763000" y="9130828"/>
            <a:ext cx="807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estema.cl/por-que-es-mas-seguro-signal-la-app-que-recomienda-la-union-europea-en-vez-de-whatsapp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44336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Restate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Main Points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258243" cy="293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“Planned redundancy”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Avoid bringing up new material</a:t>
            </a:r>
          </a:p>
          <a:p>
            <a:pPr marR="0" lvl="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11" name="Picture 4" descr="A reverse arrow in a circle with the words &quot;on repeat&quot;">
            <a:extLst>
              <a:ext uri="{FF2B5EF4-FFF2-40B4-BE49-F238E27FC236}">
                <a16:creationId xmlns:a16="http://schemas.microsoft.com/office/drawing/2014/main" id="{40FF1E7D-1BA7-45C1-80A2-B81C31471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235" r="4235"/>
          <a:stretch/>
        </p:blipFill>
        <p:spPr>
          <a:xfrm>
            <a:off x="8763000" y="1260409"/>
            <a:ext cx="8077200" cy="78704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DDF8B8-1D48-4C17-BB87-EA8B2B36AF6C}"/>
              </a:ext>
            </a:extLst>
          </p:cNvPr>
          <p:cNvSpPr txBox="1"/>
          <p:nvPr/>
        </p:nvSpPr>
        <p:spPr>
          <a:xfrm>
            <a:off x="8763000" y="9130828"/>
            <a:ext cx="807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myadorablesmalltownlife.com/2013/11/on-repeat-ill-wait-by-sweet-alibi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87491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Use a 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Clincher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258243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Have a “concluding device” that’s memorable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The inverse of the attention getter</a:t>
            </a:r>
          </a:p>
          <a:p>
            <a:pPr marR="0" lvl="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11" name="Picture 4" descr="The word Wow with an exclamation point at the end. ">
            <a:extLst>
              <a:ext uri="{FF2B5EF4-FFF2-40B4-BE49-F238E27FC236}">
                <a16:creationId xmlns:a16="http://schemas.microsoft.com/office/drawing/2014/main" id="{40FF1E7D-1BA7-45C1-80A2-B81C314716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51044" t="-24911" r="-13929" b="-33437"/>
          <a:stretch/>
        </p:blipFill>
        <p:spPr>
          <a:xfrm>
            <a:off x="3429000" y="1260409"/>
            <a:ext cx="15011400" cy="78704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DDF8B8-1D48-4C17-BB87-EA8B2B36AF6C}"/>
              </a:ext>
            </a:extLst>
          </p:cNvPr>
          <p:cNvSpPr txBox="1"/>
          <p:nvPr/>
        </p:nvSpPr>
        <p:spPr>
          <a:xfrm>
            <a:off x="8763000" y="9130828"/>
            <a:ext cx="807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pngall.com/wow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29775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4578163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Challenge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91800" y="2691621"/>
            <a:ext cx="5848349" cy="4459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Engage in something that requires special effort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Make it aspirational but reasonable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Have a call to action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Clinchers</a:t>
            </a:r>
          </a:p>
        </p:txBody>
      </p:sp>
    </p:spTree>
    <p:extLst>
      <p:ext uri="{BB962C8B-B14F-4D97-AF65-F5344CB8AC3E}">
        <p14:creationId xmlns:p14="http://schemas.microsoft.com/office/powerpoint/2010/main" val="108341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4578163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Quotations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91800" y="2691621"/>
            <a:ext cx="5848349" cy="3703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Make it relevant to topic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Quotations can be persuasive or informative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Clinchers</a:t>
            </a:r>
          </a:p>
        </p:txBody>
      </p:sp>
    </p:spTree>
    <p:extLst>
      <p:ext uri="{BB962C8B-B14F-4D97-AF65-F5344CB8AC3E}">
        <p14:creationId xmlns:p14="http://schemas.microsoft.com/office/powerpoint/2010/main" val="379732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4578163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Visualizing the Future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91800" y="4426925"/>
            <a:ext cx="6543675" cy="1433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Imagine the future you believe can occur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Clinchers</a:t>
            </a:r>
          </a:p>
        </p:txBody>
      </p:sp>
    </p:spTree>
    <p:extLst>
      <p:ext uri="{BB962C8B-B14F-4D97-AF65-F5344CB8AC3E}">
        <p14:creationId xmlns:p14="http://schemas.microsoft.com/office/powerpoint/2010/main" val="27909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Why Supporting Materials are Needed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6400" y="1883920"/>
            <a:ext cx="6553200" cy="6078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General Guidelines</a:t>
            </a:r>
          </a:p>
          <a:p>
            <a:pPr algn="ctr">
              <a:lnSpc>
                <a:spcPts val="7920"/>
              </a:lnSpc>
            </a:pPr>
            <a:r>
              <a:rPr lang="en-US" sz="7200" dirty="0">
                <a:latin typeface="Open Sauce SemiBold Bold"/>
              </a:rPr>
              <a:t>For Introductions and Conclusions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9</a:t>
            </a: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.1</a:t>
            </a:r>
          </a:p>
        </p:txBody>
      </p:sp>
      <p:pic>
        <p:nvPicPr>
          <p:cNvPr id="5" name="Picture 4" descr="&#10;&#10;Whiteboard that says &quot;Guidelines&quot; that appears to be on a desk with a calculator, pen and eyeglasses">
            <a:extLst>
              <a:ext uri="{FF2B5EF4-FFF2-40B4-BE49-F238E27FC236}">
                <a16:creationId xmlns:a16="http://schemas.microsoft.com/office/drawing/2014/main" id="{79CD21BA-BA99-4DF8-812F-CF0A2DFBF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63000" y="1883920"/>
            <a:ext cx="75438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4578163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Inspiration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91800" y="4426925"/>
            <a:ext cx="6543675" cy="1433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Appeal to stir someone’s emotions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Clinchers</a:t>
            </a:r>
          </a:p>
        </p:txBody>
      </p:sp>
    </p:spTree>
    <p:extLst>
      <p:ext uri="{BB962C8B-B14F-4D97-AF65-F5344CB8AC3E}">
        <p14:creationId xmlns:p14="http://schemas.microsoft.com/office/powerpoint/2010/main" val="215570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4578163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Question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0" y="3848100"/>
            <a:ext cx="6543675" cy="2189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Rhetorical question that forces audience to ponder an idea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Clinchers</a:t>
            </a:r>
          </a:p>
        </p:txBody>
      </p:sp>
    </p:spTree>
    <p:extLst>
      <p:ext uri="{BB962C8B-B14F-4D97-AF65-F5344CB8AC3E}">
        <p14:creationId xmlns:p14="http://schemas.microsoft.com/office/powerpoint/2010/main" val="424863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4578163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Refer </a:t>
            </a: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Back to Introduction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0" y="3848100"/>
            <a:ext cx="6543675" cy="1433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Remind audience of your startling statement or fact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Clinchers</a:t>
            </a:r>
          </a:p>
        </p:txBody>
      </p:sp>
    </p:spTree>
    <p:extLst>
      <p:ext uri="{BB962C8B-B14F-4D97-AF65-F5344CB8AC3E}">
        <p14:creationId xmlns:p14="http://schemas.microsoft.com/office/powerpoint/2010/main" val="129300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4578163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Anecdote or Personal  Story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91800" y="4426925"/>
            <a:ext cx="6543675" cy="1433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Make sure it is relevant and not too long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Clinchers</a:t>
            </a:r>
          </a:p>
        </p:txBody>
      </p:sp>
    </p:spTree>
    <p:extLst>
      <p:ext uri="{BB962C8B-B14F-4D97-AF65-F5344CB8AC3E}">
        <p14:creationId xmlns:p14="http://schemas.microsoft.com/office/powerpoint/2010/main" val="309215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4578163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Reference to Audience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91800" y="4426925"/>
            <a:ext cx="6543675" cy="2189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Spell out the benefits a behavior or thought change has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Clinchers</a:t>
            </a:r>
          </a:p>
        </p:txBody>
      </p:sp>
    </p:spTree>
    <p:extLst>
      <p:ext uri="{BB962C8B-B14F-4D97-AF65-F5344CB8AC3E}">
        <p14:creationId xmlns:p14="http://schemas.microsoft.com/office/powerpoint/2010/main" val="381053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Conclusion examples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6400" y="1883920"/>
            <a:ext cx="6553200" cy="2962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000" dirty="0">
                <a:solidFill>
                  <a:srgbClr val="3745F4"/>
                </a:solidFill>
                <a:latin typeface="Open Sauce SemiBold Bold"/>
              </a:rPr>
              <a:t>For Examples</a:t>
            </a:r>
          </a:p>
          <a:p>
            <a:pPr algn="ctr">
              <a:lnSpc>
                <a:spcPts val="7920"/>
              </a:lnSpc>
            </a:pPr>
            <a:r>
              <a:rPr lang="en-US" sz="6000" dirty="0">
                <a:solidFill>
                  <a:srgbClr val="3745F4"/>
                </a:solidFill>
                <a:latin typeface="Open Sauce SemiBold Bold"/>
              </a:rPr>
              <a:t>Of Conclusions, </a:t>
            </a:r>
          </a:p>
          <a:p>
            <a:pPr algn="ctr">
              <a:lnSpc>
                <a:spcPts val="7920"/>
              </a:lnSpc>
            </a:pPr>
            <a:r>
              <a:rPr lang="en-US" sz="6000" dirty="0">
                <a:latin typeface="Open Sauce SemiBold Bold"/>
              </a:rPr>
              <a:t>See Your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9</a:t>
            </a: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.5</a:t>
            </a:r>
          </a:p>
        </p:txBody>
      </p:sp>
      <p:pic>
        <p:nvPicPr>
          <p:cNvPr id="5" name="Picture 4" descr="The word &quot;example&quot; spelled out on a Scrabble tile board. ">
            <a:extLst>
              <a:ext uri="{FF2B5EF4-FFF2-40B4-BE49-F238E27FC236}">
                <a16:creationId xmlns:a16="http://schemas.microsoft.com/office/drawing/2014/main" id="{79CD21BA-BA99-4DF8-812F-CF0A2DFBF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909" r="11909"/>
          <a:stretch/>
        </p:blipFill>
        <p:spPr>
          <a:xfrm>
            <a:off x="9143999" y="1442582"/>
            <a:ext cx="6754275" cy="5910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398628-E386-4E15-A169-F2B66C3BDC0C}"/>
              </a:ext>
            </a:extLst>
          </p:cNvPr>
          <p:cNvSpPr txBox="1"/>
          <p:nvPr/>
        </p:nvSpPr>
        <p:spPr>
          <a:xfrm>
            <a:off x="9143999" y="7353300"/>
            <a:ext cx="67542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icserver.org/photo/32177/Exampl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367950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Connective statements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6400" y="1883920"/>
            <a:ext cx="6553200" cy="1949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000" dirty="0">
                <a:solidFill>
                  <a:srgbClr val="3745F4"/>
                </a:solidFill>
                <a:latin typeface="Open Sauce SemiBold Bold"/>
              </a:rPr>
              <a:t>Connective</a:t>
            </a:r>
          </a:p>
          <a:p>
            <a:pPr algn="ctr">
              <a:lnSpc>
                <a:spcPts val="7920"/>
              </a:lnSpc>
            </a:pPr>
            <a:r>
              <a:rPr lang="en-US" sz="6000" dirty="0">
                <a:latin typeface="Open Sauce SemiBold Bold"/>
              </a:rPr>
              <a:t>Statements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9</a:t>
            </a: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.6</a:t>
            </a:r>
          </a:p>
        </p:txBody>
      </p:sp>
      <p:pic>
        <p:nvPicPr>
          <p:cNvPr id="5" name="Picture 4" descr="A circle with various dots extending from it and the words &quot;connect the dots&quot;">
            <a:extLst>
              <a:ext uri="{FF2B5EF4-FFF2-40B4-BE49-F238E27FC236}">
                <a16:creationId xmlns:a16="http://schemas.microsoft.com/office/drawing/2014/main" id="{79CD21BA-BA99-4DF8-812F-CF0A2DFBF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1806"/>
          <a:stretch/>
        </p:blipFill>
        <p:spPr>
          <a:xfrm>
            <a:off x="8229601" y="1442582"/>
            <a:ext cx="8382000" cy="5910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398628-E386-4E15-A169-F2B66C3BDC0C}"/>
              </a:ext>
            </a:extLst>
          </p:cNvPr>
          <p:cNvSpPr txBox="1"/>
          <p:nvPr/>
        </p:nvSpPr>
        <p:spPr>
          <a:xfrm>
            <a:off x="9143999" y="7353300"/>
            <a:ext cx="67542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datatherapy.org/2017/02/09/new-databasic-tool-lets-you-connect-the-dots-in-data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19898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504716" y="879603"/>
            <a:ext cx="11278567" cy="303929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Special </a:t>
            </a:r>
            <a:b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</a:br>
            <a:r>
              <a:rPr lang="en-US" sz="7200" dirty="0">
                <a:latin typeface="Open Sauce SemiBold Bold"/>
                <a:ea typeface="+mn-ea"/>
                <a:cs typeface="+mn-cs"/>
              </a:rPr>
              <a:t>Notes</a:t>
            </a:r>
            <a:br>
              <a:rPr lang="en-US" sz="7200" dirty="0">
                <a:solidFill>
                  <a:srgbClr val="373636"/>
                </a:solidFill>
                <a:latin typeface="Open Sauce SemiBold Bold"/>
                <a:ea typeface="+mn-ea"/>
                <a:cs typeface="+mn-cs"/>
              </a:rPr>
            </a:br>
            <a:endParaRPr kumimoji="0" lang="en-US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 Bold"/>
              <a:ea typeface="+mn-ea"/>
              <a:cs typeface="+mn-cs"/>
            </a:endParaRP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83419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34474" y="4127787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58400" y="4005931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2" name="TextBox 12"/>
          <p:cNvSpPr txBox="1"/>
          <p:nvPr/>
        </p:nvSpPr>
        <p:spPr>
          <a:xfrm>
            <a:off x="1926562" y="5143500"/>
            <a:ext cx="5921605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Note the body of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of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a speech is developed before the introduction. You won’t know what to introduce until you’ve created that.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</a:endParaRPr>
          </a:p>
          <a:p>
            <a:pPr marR="0" lvl="0" algn="ctr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963400" y="5207052"/>
            <a:ext cx="4794710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Connectors tie a speech together; do not leave them to chance.</a:t>
            </a:r>
            <a:endParaRPr kumimoji="0" lang="en-US" sz="370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70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86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336588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Connective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Statements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802662" y="2454397"/>
            <a:ext cx="5655380" cy="7037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Remind the audience of what has come before and the central idea of the speech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Forecast what is coming next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Explain the logical connections and your mental processes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Keep the audience’s attention</a:t>
            </a:r>
          </a:p>
          <a:p>
            <a:pPr marR="0" lvl="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11" name="Picture 4" descr="A table of words to show continuation, examples, conclusions and emphasis. ">
            <a:extLst>
              <a:ext uri="{FF2B5EF4-FFF2-40B4-BE49-F238E27FC236}">
                <a16:creationId xmlns:a16="http://schemas.microsoft.com/office/drawing/2014/main" id="{40FF1E7D-1BA7-45C1-80A2-B81C31471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46" b="1746"/>
          <a:stretch/>
        </p:blipFill>
        <p:spPr>
          <a:xfrm>
            <a:off x="8675375" y="3071188"/>
            <a:ext cx="7895834" cy="41397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DDF8B8-1D48-4C17-BB87-EA8B2B36AF6C}"/>
              </a:ext>
            </a:extLst>
          </p:cNvPr>
          <p:cNvSpPr txBox="1"/>
          <p:nvPr/>
        </p:nvSpPr>
        <p:spPr>
          <a:xfrm>
            <a:off x="3429000" y="9130828"/>
            <a:ext cx="1501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valanglia.blogspot.com/2016/01/connectors-and-transitional-word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9276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Internal Summaries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0" y="3663895"/>
            <a:ext cx="6324600" cy="2946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Emphasizes what has come before and reminds audience of what has been covered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Connective Statements</a:t>
            </a:r>
          </a:p>
        </p:txBody>
      </p:sp>
    </p:spTree>
    <p:extLst>
      <p:ext uri="{BB962C8B-B14F-4D97-AF65-F5344CB8AC3E}">
        <p14:creationId xmlns:p14="http://schemas.microsoft.com/office/powerpoint/2010/main" val="21428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504716" y="879603"/>
            <a:ext cx="11278567" cy="2026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Speech Length</a:t>
            </a:r>
            <a:br>
              <a:rPr lang="en-US" sz="7200" dirty="0">
                <a:solidFill>
                  <a:srgbClr val="373636"/>
                </a:solidFill>
                <a:latin typeface="Open Sauce SemiBold Bold"/>
                <a:ea typeface="+mn-ea"/>
                <a:cs typeface="+mn-cs"/>
              </a:rPr>
            </a:b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uce SemiBold Bold"/>
                <a:ea typeface="+mn-ea"/>
                <a:cs typeface="+mn-cs"/>
              </a:rPr>
              <a:t>Guidelines</a:t>
            </a: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83419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53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9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4900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2" name="TextBox 12"/>
          <p:cNvSpPr txBox="1"/>
          <p:nvPr/>
        </p:nvSpPr>
        <p:spPr>
          <a:xfrm>
            <a:off x="171450" y="4914900"/>
            <a:ext cx="657337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marR="0" lvl="1" algn="ctr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373636"/>
                </a:solidFill>
                <a:latin typeface="Open Sauce"/>
              </a:rPr>
              <a:t>Introduction</a:t>
            </a:r>
            <a:br>
              <a:rPr lang="en-US" sz="3600" b="1" dirty="0">
                <a:solidFill>
                  <a:srgbClr val="373636"/>
                </a:solidFill>
                <a:latin typeface="Open Sauce"/>
              </a:rPr>
            </a:br>
            <a:r>
              <a:rPr lang="en-US" sz="3600" dirty="0">
                <a:solidFill>
                  <a:srgbClr val="373636"/>
                </a:solidFill>
                <a:latin typeface="Open Sauce"/>
              </a:rPr>
              <a:t>10-15% </a:t>
            </a:r>
          </a:p>
          <a:p>
            <a:pPr marL="0" marR="0" lvl="0" indent="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18781" y="5032464"/>
            <a:ext cx="5669614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Body</a:t>
            </a: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75-85%</a:t>
            </a:r>
            <a:r>
              <a:rPr kumimoji="0" lang="en-US" sz="370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488395" y="5032463"/>
            <a:ext cx="5743575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Conclusion</a:t>
            </a: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5-10%</a:t>
            </a:r>
            <a:endParaRPr kumimoji="0" lang="en-US" sz="370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Internal Previews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744200" y="4426925"/>
            <a:ext cx="6324600" cy="1433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Lets your audience know what is coming next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Connective Statements</a:t>
            </a:r>
          </a:p>
        </p:txBody>
      </p:sp>
    </p:spTree>
    <p:extLst>
      <p:ext uri="{BB962C8B-B14F-4D97-AF65-F5344CB8AC3E}">
        <p14:creationId xmlns:p14="http://schemas.microsoft.com/office/powerpoint/2010/main" val="80336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Transitions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20400" y="3826547"/>
            <a:ext cx="6324600" cy="2946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Serve as bridges between seemingly disconnected but related material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Connective Statements</a:t>
            </a:r>
          </a:p>
        </p:txBody>
      </p:sp>
    </p:spTree>
    <p:extLst>
      <p:ext uri="{BB962C8B-B14F-4D97-AF65-F5344CB8AC3E}">
        <p14:creationId xmlns:p14="http://schemas.microsoft.com/office/powerpoint/2010/main" val="109475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Signposts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20400" y="3826547"/>
            <a:ext cx="6324600" cy="2189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Emphasize physical movement (first, second, third, fourth, etc.) 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Connective Statements</a:t>
            </a:r>
          </a:p>
        </p:txBody>
      </p:sp>
    </p:spTree>
    <p:extLst>
      <p:ext uri="{BB962C8B-B14F-4D97-AF65-F5344CB8AC3E}">
        <p14:creationId xmlns:p14="http://schemas.microsoft.com/office/powerpoint/2010/main" val="373540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Bridging Statements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0" y="2691621"/>
            <a:ext cx="6324600" cy="5216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They are for connecting, not providing evidence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They can be relatively short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Include on your outline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Vary connectives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Connective Statements</a:t>
            </a:r>
          </a:p>
        </p:txBody>
      </p:sp>
    </p:spTree>
    <p:extLst>
      <p:ext uri="{BB962C8B-B14F-4D97-AF65-F5344CB8AC3E}">
        <p14:creationId xmlns:p14="http://schemas.microsoft.com/office/powerpoint/2010/main" val="290875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400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682165" y="3594945"/>
            <a:ext cx="6434941" cy="23431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 9 </a:t>
            </a: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Re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53600" y="2234649"/>
            <a:ext cx="7687026" cy="4422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9.1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 General Guidelines for Introductions and Conclusions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9.2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Structuring the Introduction</a:t>
            </a:r>
            <a:endParaRPr lang="en-US" sz="3200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9.3 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Examples of Introductions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9.4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Structuring the Conclusion</a:t>
            </a:r>
            <a:br>
              <a:rPr lang="en-US" sz="3200" dirty="0">
                <a:solidFill>
                  <a:srgbClr val="000000"/>
                </a:solidFill>
                <a:latin typeface="Open Sauce Bold"/>
              </a:rPr>
            </a:br>
            <a:r>
              <a:rPr lang="en-US" sz="3200" dirty="0">
                <a:solidFill>
                  <a:srgbClr val="000000"/>
                </a:solidFill>
                <a:latin typeface="Open Sauce Bold"/>
              </a:rPr>
              <a:t>9.5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Examples of Conclusions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9.6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Connective Statements</a:t>
            </a:r>
            <a:endParaRPr lang="en-US" sz="3200" dirty="0">
              <a:solidFill>
                <a:srgbClr val="000000"/>
              </a:solidFill>
              <a:latin typeface="Open Sauce Bold"/>
            </a:endParaRPr>
          </a:p>
        </p:txBody>
      </p:sp>
    </p:spTree>
    <p:extLst>
      <p:ext uri="{BB962C8B-B14F-4D97-AF65-F5344CB8AC3E}">
        <p14:creationId xmlns:p14="http://schemas.microsoft.com/office/powerpoint/2010/main" val="106023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78222" y="-352954"/>
            <a:ext cx="9525" cy="10992908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1716849" y="3529857"/>
            <a:ext cx="6687562" cy="161582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34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767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Errors to Avoid</a:t>
            </a:r>
            <a:br>
              <a:rPr lang="en-US" sz="5767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</a:br>
            <a:r>
              <a:rPr lang="en-US" sz="5767" dirty="0">
                <a:latin typeface="Open Sauce SemiBold Bold"/>
                <a:ea typeface="+mn-ea"/>
                <a:cs typeface="+mn-cs"/>
              </a:rPr>
              <a:t>In Introductions</a:t>
            </a:r>
            <a:endParaRPr kumimoji="0" lang="en-US" sz="5767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 Bold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668000" y="1259205"/>
            <a:ext cx="7343771" cy="6699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373636"/>
                </a:solidFill>
                <a:latin typeface="Open Sauce" panose="020B0604020202020204" charset="0"/>
              </a:rPr>
              <a:t>Rambling and meandering, not getting to the point</a:t>
            </a:r>
          </a:p>
          <a:p>
            <a:pPr marL="457200" marR="0" lvl="0" indent="-457200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000000"/>
                </a:solidFill>
                <a:latin typeface="Open Sauce" panose="020B0604020202020204" charset="0"/>
              </a:rPr>
              <a:t>Speaking to become comfortable</a:t>
            </a:r>
          </a:p>
          <a:p>
            <a:pPr marL="457200" marR="0" lvl="0" indent="-457200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000000"/>
                </a:solidFill>
                <a:latin typeface="Open Sauce" panose="020B0604020202020204" charset="0"/>
              </a:rPr>
              <a:t>Saying the specific purpose statement, especially as first words;</a:t>
            </a:r>
          </a:p>
          <a:p>
            <a:pPr marL="457200" marR="0" lvl="0" indent="-457200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000000"/>
                </a:solidFill>
                <a:latin typeface="Open Sauce" panose="020B0604020202020204" charset="0"/>
              </a:rPr>
              <a:t>Choosing a technique that hurts credibility</a:t>
            </a:r>
          </a:p>
          <a:p>
            <a:pPr marL="457200" marR="0" lvl="0" indent="-457200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000000"/>
                </a:solidFill>
                <a:latin typeface="Open Sauce" panose="020B0604020202020204" charset="0"/>
              </a:rPr>
              <a:t>Beginning to talk as you approach the platform or lectern</a:t>
            </a:r>
          </a:p>
          <a:p>
            <a:pPr marL="457200" marR="0" lvl="0" indent="-457200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000000"/>
                </a:solidFill>
                <a:latin typeface="Open Sauce" panose="020B0604020202020204" charset="0"/>
              </a:rPr>
              <a:t>Reading your introduction</a:t>
            </a:r>
          </a:p>
          <a:p>
            <a:pPr marL="457200" marR="0" lvl="0" indent="-457200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000000"/>
                </a:solidFill>
                <a:latin typeface="Open Sauce" panose="020B0604020202020204" charset="0"/>
              </a:rPr>
              <a:t>Talking too fast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 panose="020B060402020202020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C8AA43F-1E4D-4ACB-9004-823C222F9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934" y="4066474"/>
            <a:ext cx="48162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4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78222" y="-352954"/>
            <a:ext cx="9525" cy="10992908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1716849" y="3529857"/>
            <a:ext cx="6687562" cy="161582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34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767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Errors to Avoid</a:t>
            </a:r>
            <a:br>
              <a:rPr lang="en-US" sz="5767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</a:br>
            <a:r>
              <a:rPr lang="en-US" sz="5767" dirty="0">
                <a:latin typeface="Open Sauce SemiBold Bold"/>
                <a:ea typeface="+mn-ea"/>
                <a:cs typeface="+mn-cs"/>
              </a:rPr>
              <a:t>In Conclusions</a:t>
            </a:r>
            <a:endParaRPr kumimoji="0" lang="en-US" sz="5767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 Bold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591800" y="2300741"/>
            <a:ext cx="7343771" cy="6090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Open Sauce" panose="020B0604020202020204" charset="0"/>
              </a:rPr>
              <a:t>Signal the end multiple times. In other words, no “multiple conclusions” or saying “As I close” more than once</a:t>
            </a: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Open Sauce" panose="020B0604020202020204" charset="0"/>
              </a:rPr>
              <a:t>Rambling</a:t>
            </a: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Open Sauce" panose="020B0604020202020204" charset="0"/>
              </a:rPr>
              <a:t>Talking as you leave the platform or lectern</a:t>
            </a: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Open Sauce" panose="020B0604020202020204" charset="0"/>
              </a:rPr>
              <a:t>Indicating with facial expression or body language that you were not happy with the speech.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C8AA43F-1E4D-4ACB-9004-823C222F9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934" y="4066474"/>
            <a:ext cx="48162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8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Structuring the Introduction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6400" y="1883920"/>
            <a:ext cx="6553200" cy="303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Structuring</a:t>
            </a:r>
          </a:p>
          <a:p>
            <a:pPr algn="ctr">
              <a:lnSpc>
                <a:spcPts val="7920"/>
              </a:lnSpc>
            </a:pPr>
            <a:r>
              <a:rPr lang="en-US" sz="7200" dirty="0">
                <a:latin typeface="Open Sauce SemiBold Bold"/>
              </a:rPr>
              <a:t>The Introduction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9</a:t>
            </a: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.2</a:t>
            </a:r>
          </a:p>
        </p:txBody>
      </p:sp>
      <p:pic>
        <p:nvPicPr>
          <p:cNvPr id="5" name="Picture 4" descr="Person introducing a speaker at a lectern">
            <a:extLst>
              <a:ext uri="{FF2B5EF4-FFF2-40B4-BE49-F238E27FC236}">
                <a16:creationId xmlns:a16="http://schemas.microsoft.com/office/drawing/2014/main" id="{79CD21BA-BA99-4DF8-812F-CF0A2DFBF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344" t="29656" r="12121"/>
          <a:stretch/>
        </p:blipFill>
        <p:spPr>
          <a:xfrm>
            <a:off x="9143999" y="1442582"/>
            <a:ext cx="6754275" cy="591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1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Get the 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Audience’s</a:t>
            </a:r>
            <a:br>
              <a:rPr lang="en-US" dirty="0"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Attention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258243" cy="5498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Start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with an attention getter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Make sure it’s appropriate and relevant to your audience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Choose one appropriate to speech topic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11" name="Picture 4" descr="Person speaking through megaphone">
            <a:extLst>
              <a:ext uri="{FF2B5EF4-FFF2-40B4-BE49-F238E27FC236}">
                <a16:creationId xmlns:a16="http://schemas.microsoft.com/office/drawing/2014/main" id="{40FF1E7D-1BA7-45C1-80A2-B81C31471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628" r="20628"/>
          <a:stretch/>
        </p:blipFill>
        <p:spPr>
          <a:xfrm>
            <a:off x="9829800" y="1409700"/>
            <a:ext cx="6069367" cy="6911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4C7E18-2094-47CF-B1D1-5199E3589C51}"/>
              </a:ext>
            </a:extLst>
          </p:cNvPr>
          <p:cNvSpPr txBox="1"/>
          <p:nvPr/>
        </p:nvSpPr>
        <p:spPr>
          <a:xfrm>
            <a:off x="9829800" y="8320798"/>
            <a:ext cx="60693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agingnonviolence.org/feature/take-activists-get-attentio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4596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Anecdotes and Narratives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049000" y="3924300"/>
            <a:ext cx="5562600" cy="3703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Brief account of interesting or humorous event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Can be a parable or personal story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Attention Getters</a:t>
            </a:r>
          </a:p>
        </p:txBody>
      </p:sp>
    </p:spTree>
    <p:extLst>
      <p:ext uri="{BB962C8B-B14F-4D97-AF65-F5344CB8AC3E}">
        <p14:creationId xmlns:p14="http://schemas.microsoft.com/office/powerpoint/2010/main" val="80492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994</Words>
  <Application>Microsoft Office PowerPoint</Application>
  <PresentationFormat>Custom</PresentationFormat>
  <Paragraphs>187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Open Sauce</vt:lpstr>
      <vt:lpstr>Open Sauce Bold</vt:lpstr>
      <vt:lpstr>Calibri</vt:lpstr>
      <vt:lpstr>Open Sauce SemiBold</vt:lpstr>
      <vt:lpstr>Open Sauce SemiBold Bold</vt:lpstr>
      <vt:lpstr>Office Theme</vt:lpstr>
      <vt:lpstr>Exploring Public Speaking (HACC Edition, 2021)</vt:lpstr>
      <vt:lpstr>Chapter  9 Overview</vt:lpstr>
      <vt:lpstr>Why Supporting Materials are Needed</vt:lpstr>
      <vt:lpstr>Speech Length Guidelines</vt:lpstr>
      <vt:lpstr>Errors to Avoid In Introductions</vt:lpstr>
      <vt:lpstr>Errors to Avoid In Conclusions</vt:lpstr>
      <vt:lpstr>Structuring the Introduction</vt:lpstr>
      <vt:lpstr>Get the  Audience’s Attention</vt:lpstr>
      <vt:lpstr>Anecdotes and Narratives</vt:lpstr>
      <vt:lpstr>Startling Statement/ Statistic/ Fact</vt:lpstr>
      <vt:lpstr>Rhetorical Question</vt:lpstr>
      <vt:lpstr>Immediate Reference to Subject</vt:lpstr>
      <vt:lpstr>Reference to Audience or Appeal to Self-Interest</vt:lpstr>
      <vt:lpstr>Quotation</vt:lpstr>
      <vt:lpstr>Reference to Current Events</vt:lpstr>
      <vt:lpstr>Historical Reference</vt:lpstr>
      <vt:lpstr>Humor</vt:lpstr>
      <vt:lpstr>Establish or Enhance Your Credibility</vt:lpstr>
      <vt:lpstr>Establish Rapport</vt:lpstr>
      <vt:lpstr>Preview Your Topic/Purpose/ Central Idea</vt:lpstr>
      <vt:lpstr>Preview Your Main Points</vt:lpstr>
      <vt:lpstr>Introduction Examples</vt:lpstr>
      <vt:lpstr>Structuring the conclusion</vt:lpstr>
      <vt:lpstr>Signal The End</vt:lpstr>
      <vt:lpstr>Restate Main Points</vt:lpstr>
      <vt:lpstr>Use a  Clincher</vt:lpstr>
      <vt:lpstr>Challenge</vt:lpstr>
      <vt:lpstr>Quotations</vt:lpstr>
      <vt:lpstr>Visualizing the Future</vt:lpstr>
      <vt:lpstr>Inspiration</vt:lpstr>
      <vt:lpstr>Question</vt:lpstr>
      <vt:lpstr>Refer Back to Introduction</vt:lpstr>
      <vt:lpstr>Anecdote or Personal  Story</vt:lpstr>
      <vt:lpstr>Reference to Audience</vt:lpstr>
      <vt:lpstr>Conclusion examples</vt:lpstr>
      <vt:lpstr>Connective statements</vt:lpstr>
      <vt:lpstr>Special  Notes </vt:lpstr>
      <vt:lpstr>Connective Statements</vt:lpstr>
      <vt:lpstr>Internal Summaries</vt:lpstr>
      <vt:lpstr>Internal Previews</vt:lpstr>
      <vt:lpstr>Transitions</vt:lpstr>
      <vt:lpstr>Signposts</vt:lpstr>
      <vt:lpstr>Bridging Statements</vt:lpstr>
      <vt:lpstr>Chapter  9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HACC Chapter 1</dc:title>
  <cp:lastModifiedBy>Linda Beck</cp:lastModifiedBy>
  <cp:revision>16</cp:revision>
  <dcterms:created xsi:type="dcterms:W3CDTF">2006-08-16T00:00:00Z</dcterms:created>
  <dcterms:modified xsi:type="dcterms:W3CDTF">2021-12-20T22:32:37Z</dcterms:modified>
  <dc:identifier>DAEw2nuEFks</dc:identifier>
</cp:coreProperties>
</file>