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447" r:id="rId6"/>
    <p:sldId id="288" r:id="rId7"/>
    <p:sldId id="436" r:id="rId8"/>
    <p:sldId id="402" r:id="rId9"/>
    <p:sldId id="448" r:id="rId10"/>
    <p:sldId id="437" r:id="rId11"/>
    <p:sldId id="449" r:id="rId12"/>
    <p:sldId id="450" r:id="rId13"/>
    <p:sldId id="454" r:id="rId14"/>
    <p:sldId id="451" r:id="rId15"/>
    <p:sldId id="452" r:id="rId16"/>
    <p:sldId id="453" r:id="rId17"/>
    <p:sldId id="455" r:id="rId18"/>
    <p:sldId id="456" r:id="rId19"/>
    <p:sldId id="439" r:id="rId20"/>
    <p:sldId id="457" r:id="rId21"/>
    <p:sldId id="458" r:id="rId22"/>
    <p:sldId id="459" r:id="rId23"/>
    <p:sldId id="384" r:id="rId24"/>
    <p:sldId id="461" r:id="rId25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uce" panose="020B0604020202020204" charset="0"/>
      <p:regular r:id="rId30"/>
    </p:embeddedFont>
    <p:embeddedFont>
      <p:font typeface="Open Sauce Bold" panose="020B0604020202020204" charset="0"/>
      <p:regular r:id="rId31"/>
    </p:embeddedFont>
    <p:embeddedFont>
      <p:font typeface="Open Sauce SemiBold" panose="020B0604020202020204" charset="0"/>
      <p:regular r:id="rId32"/>
    </p:embeddedFont>
    <p:embeddedFont>
      <p:font typeface="Open Sauce SemiBold 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595" autoAdjust="0"/>
  </p:normalViewPr>
  <p:slideViewPr>
    <p:cSldViewPr>
      <p:cViewPr varScale="1">
        <p:scale>
          <a:sx n="54" d="100"/>
          <a:sy n="54" d="100"/>
        </p:scale>
        <p:origin x="93" y="4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mageslive.co.uk/free_stock_image/language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winkleteaches.blogspot.com/p/anchor-charts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lossarissimo.wordpress.com/2013/02/23/en-airline-aviation-jargon-explained-flight4-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tail.com/lauraevans720/2016/03/02/trying-to-balance-info-and-graphics-with-student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xchimex.com/2017/03/self-development-tip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olucionesparatdah.blogspot.com/2015/12/tdah-y-el-sentido-del-humor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souto-digitalteacher.blogspot.com/2011/08/new-words-in-concise-oxford-dictionary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212211&amp;picture=words-have-pow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shprimary.blogspot.com/2012/08/common-core-teks-standards-blah-blah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371600" y="1111241"/>
            <a:ext cx="9631091" cy="248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79"/>
              </a:lnSpc>
            </a:pPr>
            <a:r>
              <a:rPr lang="en-US" sz="8799" dirty="0">
                <a:solidFill>
                  <a:srgbClr val="373636"/>
                </a:solidFill>
                <a:latin typeface="Open Sauce SemiBold Bold"/>
              </a:rPr>
              <a:t>Chapter 11</a:t>
            </a:r>
            <a:r>
              <a:rPr lang="en-US" sz="8800" dirty="0">
                <a:solidFill>
                  <a:srgbClr val="373636"/>
                </a:solidFill>
                <a:latin typeface="Open Sauce SemiBold Bold"/>
              </a:rPr>
              <a:t> </a:t>
            </a:r>
          </a:p>
          <a:p>
            <a:pPr>
              <a:lnSpc>
                <a:spcPts val="9680"/>
              </a:lnSpc>
            </a:pPr>
            <a:r>
              <a:rPr lang="en-US" sz="8799" dirty="0">
                <a:solidFill>
                  <a:srgbClr val="3745F4"/>
                </a:solidFill>
                <a:latin typeface="Open Sauce SemiBold Bold"/>
              </a:rPr>
              <a:t>Language</a:t>
            </a:r>
            <a:endParaRPr lang="en-US" sz="8799" dirty="0">
              <a:solidFill>
                <a:srgbClr val="373636"/>
              </a:solidFill>
              <a:latin typeface="Open Sauce SemiBold Bold"/>
            </a:endParaRPr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2498781" y="8977404"/>
            <a:ext cx="7852224" cy="4133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Exploring Public Speaking (HACC Edition, 2021)</a:t>
            </a:r>
          </a:p>
        </p:txBody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12990" y="9186907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242105"/>
            <a:ext cx="18288000" cy="9525"/>
          </a:xfrm>
          <a:prstGeom prst="rect">
            <a:avLst/>
          </a:prstGeom>
          <a:solidFill>
            <a:srgbClr val="373636"/>
          </a:solidFill>
        </p:spPr>
      </p:sp>
      <p:pic>
        <p:nvPicPr>
          <p:cNvPr id="3" name="Picture 2" descr="The word language (in black) and words punctuation, adjective, nound and verb (in light blue). ">
            <a:extLst>
              <a:ext uri="{FF2B5EF4-FFF2-40B4-BE49-F238E27FC236}">
                <a16:creationId xmlns:a16="http://schemas.microsoft.com/office/drawing/2014/main" id="{00A24580-779E-40EC-9F6A-B9F1306BF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281091" y="943854"/>
            <a:ext cx="7455090" cy="53250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Ladder of Abstraction showing &quot;art&quot; at the base moving up to visual art, three-dimensional art, marble sculpture, Baroque sculpture to Bernini's Sculpture of David at the top. 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Abstract vs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Specific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“Ladder of abstraction” shows how language varies from vague to precise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Speakers must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cho</a:t>
            </a:r>
            <a:r>
              <a:rPr lang="en-US" sz="3600" dirty="0" err="1">
                <a:solidFill>
                  <a:srgbClr val="373636"/>
                </a:solidFill>
                <a:latin typeface="Open Sauce"/>
              </a:rPr>
              <a:t>ose</a:t>
            </a:r>
            <a:r>
              <a:rPr lang="en-US" sz="3600" dirty="0">
                <a:solidFill>
                  <a:srgbClr val="373636"/>
                </a:solidFill>
                <a:latin typeface="Open Sauce"/>
              </a:rPr>
              <a:t> the right words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4" name="Picture 3" descr="Ladder of abstraction that moves from the words &quot;art&quot; at the base to visual art, to three-dimensional art, to marble sculpture, to baroque sculpture to Bernini's sculpture of David at the top. ">
            <a:extLst>
              <a:ext uri="{FF2B5EF4-FFF2-40B4-BE49-F238E27FC236}">
                <a16:creationId xmlns:a16="http://schemas.microsoft.com/office/drawing/2014/main" id="{D282C566-1BA0-4FC8-8187-54B5D6100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0" y="1866900"/>
            <a:ext cx="69018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1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Ladder of Abstraction showing &quot;art&quot; at the base moving up to visual art, three-dimensional art, marble sculpture, Baroque sculpture to Bernini's Sculpture of David at the top. 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Types of 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Language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Literal language does not use comparisons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Figurative language uses similes (“like” or “as”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Metaphors are direct comparisons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Cliches are predictable expressions (avoid them)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4" name="Picture 3" descr="The following written oon a flip chart: &#10;&#10;Figurative language--when you describe something by making a comparison to a thing; &#10;&#10;Simile uses the words like or as to compare two things (her heart was as cold as ice)&#10;&#10;Metaphor compares to things by saying one is the other (she is a walking encyclopedia)&#10;&#10;Hyperbole is an exaggeration (I have a million things to do)&#10;&#10;Onomatopoeia is a sound word (beep, ring ,bang)&#10;&#10;Personification is giving human qualities to objects or things (the angry sea swallowed the tiny ship).&#10;">
            <a:extLst>
              <a:ext uri="{FF2B5EF4-FFF2-40B4-BE49-F238E27FC236}">
                <a16:creationId xmlns:a16="http://schemas.microsoft.com/office/drawing/2014/main" id="{D282C566-1BA0-4FC8-8187-54B5D6100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0016155" y="1866900"/>
            <a:ext cx="5614710" cy="6172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C152E2-5E0F-426F-8219-AE9C7B5B0AB9}"/>
              </a:ext>
            </a:extLst>
          </p:cNvPr>
          <p:cNvSpPr txBox="1"/>
          <p:nvPr/>
        </p:nvSpPr>
        <p:spPr>
          <a:xfrm>
            <a:off x="10016155" y="8039100"/>
            <a:ext cx="5614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twinkleteaches.blogspot.com/p/anchor-chart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1982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Effectiveness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91800" y="2157073"/>
            <a:ext cx="5562600" cy="5972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Communicating the right message to the audience; 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Language should be to bring people together (inclusion) and create understanding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Standards for Language in Public Speaking</a:t>
            </a:r>
          </a:p>
        </p:txBody>
      </p:sp>
    </p:spTree>
    <p:extLst>
      <p:ext uri="{BB962C8B-B14F-4D97-AF65-F5344CB8AC3E}">
        <p14:creationId xmlns:p14="http://schemas.microsoft.com/office/powerpoint/2010/main" val="43973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Ladder of Abstraction showing &quot;art&quot; at the base moving up to visual art, three-dimensional art, marble sculpture, Baroque sculpture to Bernini's Sculpture of David at the top. 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419100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Considerations for 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Effectiveness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9334" y="2736215"/>
            <a:ext cx="5867400" cy="7550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Use certain language only if it will create meaning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void assumptions that your audience knows</a:t>
            </a:r>
          </a:p>
          <a:p>
            <a:pPr marL="1028700" lvl="1" indent="-571500">
              <a:lnSpc>
                <a:spcPts val="396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Jargon</a:t>
            </a:r>
          </a:p>
          <a:p>
            <a:pPr marL="1028700" lvl="1" indent="-571500">
              <a:lnSpc>
                <a:spcPts val="396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Slang</a:t>
            </a:r>
          </a:p>
          <a:p>
            <a:pPr marL="1028700" lvl="1" indent="-571500">
              <a:lnSpc>
                <a:spcPts val="396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Complicated vocabulary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</a:t>
            </a:r>
          </a:p>
          <a:p>
            <a:pPr marL="571500" indent="-571500">
              <a:lnSpc>
                <a:spcPts val="396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Profanity and cursing is generally not effective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4" name="Picture 3" descr="Person with a question mark on their shirt, using their hands to point with two fingers away from their body with icons in the background like %, @, #, &amp;">
            <a:extLst>
              <a:ext uri="{FF2B5EF4-FFF2-40B4-BE49-F238E27FC236}">
                <a16:creationId xmlns:a16="http://schemas.microsoft.com/office/drawing/2014/main" id="{D282C566-1BA0-4FC8-8187-54B5D6100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0016155" y="3083302"/>
            <a:ext cx="5614710" cy="373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578163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Rhetorical Techniques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91800" y="2691621"/>
            <a:ext cx="5562600" cy="5216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Assonance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Alliteration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Antithesis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Parallelism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Anaphora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Hyperbole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Irony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Standards for Language in Public Speaking</a:t>
            </a:r>
          </a:p>
        </p:txBody>
      </p:sp>
    </p:spTree>
    <p:extLst>
      <p:ext uri="{BB962C8B-B14F-4D97-AF65-F5344CB8AC3E}">
        <p14:creationId xmlns:p14="http://schemas.microsoft.com/office/powerpoint/2010/main" val="114165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Appropriateness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15600" y="3817737"/>
            <a:ext cx="5562600" cy="2946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Refer to people and groups based on inclusiveness and context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Standards for Language in Public Speaking</a:t>
            </a:r>
          </a:p>
        </p:txBody>
      </p:sp>
    </p:spTree>
    <p:extLst>
      <p:ext uri="{BB962C8B-B14F-4D97-AF65-F5344CB8AC3E}">
        <p14:creationId xmlns:p14="http://schemas.microsoft.com/office/powerpoint/2010/main" val="42213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128146"/>
            <a:ext cx="5038791" cy="21869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Gender-Inclusive Language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15600" y="3817737"/>
            <a:ext cx="5562600" cy="2946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Avoid “he” as a generic term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Avoid assumptions about professions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Standards for Language in Public Speaking</a:t>
            </a:r>
          </a:p>
        </p:txBody>
      </p:sp>
    </p:spTree>
    <p:extLst>
      <p:ext uri="{BB962C8B-B14F-4D97-AF65-F5344CB8AC3E}">
        <p14:creationId xmlns:p14="http://schemas.microsoft.com/office/powerpoint/2010/main" val="398403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971800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Ethnic Identity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0" y="2313312"/>
            <a:ext cx="5562600" cy="5972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Generally avoid unless in context and then identify all ethnicities equally (“three European-American women, one Latina, and one Vietnamese male”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Standards for Language in Public Speaking</a:t>
            </a:r>
          </a:p>
        </p:txBody>
      </p:sp>
    </p:spTree>
    <p:extLst>
      <p:ext uri="{BB962C8B-B14F-4D97-AF65-F5344CB8AC3E}">
        <p14:creationId xmlns:p14="http://schemas.microsoft.com/office/powerpoint/2010/main" val="305177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971800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Disabilities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91800" y="4426924"/>
            <a:ext cx="5562600" cy="1433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Use preferred, person-first terms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Standards for Language in Public Speaking</a:t>
            </a:r>
          </a:p>
        </p:txBody>
      </p:sp>
    </p:spTree>
    <p:extLst>
      <p:ext uri="{BB962C8B-B14F-4D97-AF65-F5344CB8AC3E}">
        <p14:creationId xmlns:p14="http://schemas.microsoft.com/office/powerpoint/2010/main" val="18774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Developing Your Ability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52600" y="1455761"/>
            <a:ext cx="6553200" cy="7091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Developing Your Ability </a:t>
            </a:r>
            <a:r>
              <a:rPr lang="en-US" sz="7200" dirty="0">
                <a:latin typeface="Open Sauce SemiBold Bold"/>
              </a:rPr>
              <a:t>To Use Effective Language in Public Speaking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11.3</a:t>
            </a:r>
          </a:p>
        </p:txBody>
      </p:sp>
      <p:pic>
        <p:nvPicPr>
          <p:cNvPr id="5" name="Picture 4" descr="Red box with the sords &quot;Suggestion box&quot; and three white papers protruding from an opening at the top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401178" y="2092000"/>
            <a:ext cx="8134221" cy="457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6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682165" y="3594945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11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Overview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82200" y="2555249"/>
            <a:ext cx="7687026" cy="4422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11.1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 What Language Is and Does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11.2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Standards for Language in Public Speaking</a:t>
            </a:r>
            <a:endParaRPr lang="en-US" sz="3200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11.3 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Developing Your Ability to Use Effective Language in Public Speaking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11.4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Funny Talk: The Art and Craft of Using Humor in Public Speaking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Ladder of Abstraction showing &quot;art&quot; at the base moving up to visual art, three-dimensional art, marble sculpture, Baroque sculpture to Bernini's Sculpture of David at the top. 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Developing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Your Abilities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4020" y="3000901"/>
            <a:ext cx="550298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Define terms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Use specific language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Personalize your language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Develop your vocabulary, but not to show it off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4" name="Picture 3" descr="Person looking forward lightly resting fingers against cheek.  Bookcase in background and the words &quot;Self Development Tips&quot;">
            <a:extLst>
              <a:ext uri="{FF2B5EF4-FFF2-40B4-BE49-F238E27FC236}">
                <a16:creationId xmlns:a16="http://schemas.microsoft.com/office/drawing/2014/main" id="{D282C566-1BA0-4FC8-8187-54B5D6100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128078" y="3025353"/>
            <a:ext cx="6976724" cy="366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Funny Talk: The Art and Craft of Using Humor in Public Address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52600" y="1455761"/>
            <a:ext cx="6553200" cy="6078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Funny Talk </a:t>
            </a:r>
          </a:p>
          <a:p>
            <a:pPr algn="ctr">
              <a:lnSpc>
                <a:spcPts val="7920"/>
              </a:lnSpc>
            </a:pPr>
            <a:r>
              <a:rPr lang="en-US" sz="7200" dirty="0">
                <a:latin typeface="Open Sauce SemiBold Bold"/>
              </a:rPr>
              <a:t>The Art and Craft of Using Humor in Public Address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11.4</a:t>
            </a:r>
          </a:p>
        </p:txBody>
      </p:sp>
      <p:pic>
        <p:nvPicPr>
          <p:cNvPr id="5" name="Picture 4" descr="Person smiling broadly wearing orange glasses and a red nose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417956" y="2092000"/>
            <a:ext cx="6100665" cy="4575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D1779C-D427-42EF-8796-1B121661CBF4}"/>
              </a:ext>
            </a:extLst>
          </p:cNvPr>
          <p:cNvSpPr txBox="1"/>
          <p:nvPr/>
        </p:nvSpPr>
        <p:spPr>
          <a:xfrm>
            <a:off x="9417956" y="6667499"/>
            <a:ext cx="61006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solucionesparatdah.blogspot.com/2015/12/tdah-y-el-sentido-del-humor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12651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2026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Points about </a:t>
            </a:r>
            <a:b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</a:b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 SemiBold Bold"/>
                <a:ea typeface="+mn-ea"/>
                <a:cs typeface="+mn-cs"/>
              </a:rPr>
              <a:t>Using Humor</a:t>
            </a: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53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4900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567990" y="5130605"/>
            <a:ext cx="399461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>
              <a:lnSpc>
                <a:spcPts val="3960"/>
              </a:lnSpc>
              <a:defRPr/>
            </a:pPr>
            <a:r>
              <a:rPr lang="en-US" sz="3600" b="1" dirty="0">
                <a:solidFill>
                  <a:srgbClr val="373636"/>
                </a:solidFill>
                <a:latin typeface="Open Sauce"/>
              </a:rPr>
              <a:t>A speech that includes timely and well-delivered humor can be gratifying</a:t>
            </a:r>
            <a:endParaRPr lang="en-US" sz="3600" dirty="0">
              <a:solidFill>
                <a:srgbClr val="373636"/>
              </a:solidFill>
              <a:latin typeface="Open Sauc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01405" y="5032464"/>
            <a:ext cx="3933395" cy="1897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You</a:t>
            </a:r>
            <a:r>
              <a:rPr lang="en-US" sz="3700" b="1" dirty="0">
                <a:solidFill>
                  <a:srgbClr val="373636"/>
                </a:solidFill>
                <a:latin typeface="Open Sauce"/>
              </a:rPr>
              <a:t> 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should not be afraid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to use appropriate humor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182600" y="5032464"/>
            <a:ext cx="4549891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>
              <a:lnSpc>
                <a:spcPts val="3960"/>
              </a:lnSpc>
              <a:defRPr/>
            </a:pPr>
            <a:r>
              <a:rPr lang="en-US" sz="3600" b="1" dirty="0">
                <a:solidFill>
                  <a:srgbClr val="373636"/>
                </a:solidFill>
                <a:latin typeface="Open Sauce"/>
              </a:rPr>
              <a:t>Using humor takes study and practice</a:t>
            </a:r>
            <a:endParaRPr lang="en-US" sz="3600" dirty="0">
              <a:solidFill>
                <a:srgbClr val="373636"/>
              </a:solidFill>
              <a:latin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172385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303929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Pros and Cons</a:t>
            </a:r>
            <a:b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</a:br>
            <a:r>
              <a:rPr lang="en-US" sz="7200" dirty="0">
                <a:latin typeface="Open Sauce SemiBold Bold"/>
                <a:ea typeface="+mn-ea"/>
                <a:cs typeface="+mn-cs"/>
              </a:rPr>
              <a:t>of Humor</a:t>
            </a:r>
            <a:b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</a:b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4474" y="4127787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8400" y="4005931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926562" y="5143500"/>
            <a:ext cx="5921605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Pros: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Keeps interest and attention</a:t>
            </a:r>
          </a:p>
          <a:p>
            <a:pPr marL="571500" marR="0" lvl="0" indent="-571500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noProof="0" dirty="0">
                <a:solidFill>
                  <a:srgbClr val="373636"/>
                </a:solidFill>
                <a:latin typeface="Open Sauce"/>
              </a:rPr>
              <a:t>Provides entertainment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Relaxes the audience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noProof="0" dirty="0">
                <a:solidFill>
                  <a:srgbClr val="373636"/>
                </a:solidFill>
                <a:latin typeface="Open Sauce"/>
              </a:rPr>
              <a:t>Builds rapport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Breaks monotony</a:t>
            </a:r>
            <a:endParaRPr lang="en-US" sz="3600" noProof="0" dirty="0">
              <a:solidFill>
                <a:srgbClr val="373636"/>
              </a:solidFill>
              <a:latin typeface="Open Sauce"/>
            </a:endParaRPr>
          </a:p>
          <a:p>
            <a:pPr marL="571500" marR="0" lvl="0" indent="-571500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  <a:p>
            <a:pPr marR="0" lvl="0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963400" y="5207052"/>
            <a:ext cx="4794710" cy="4744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700" b="1" dirty="0">
                <a:solidFill>
                  <a:srgbClr val="373636"/>
                </a:solidFill>
                <a:latin typeface="Open Sauce"/>
              </a:rPr>
              <a:t>Cons: </a:t>
            </a:r>
          </a:p>
          <a:p>
            <a:pPr marL="571500" marR="0" lvl="0" indent="-571500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</a:rPr>
              <a:t>Potential for offensiveness or bad taste</a:t>
            </a:r>
          </a:p>
          <a:p>
            <a:pPr marL="571500" marR="0" lvl="0" indent="-571500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Can be unfunny or inappropriate</a:t>
            </a:r>
          </a:p>
          <a:p>
            <a:pPr marL="571500" marR="0" lvl="0" indent="-571500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</a:rPr>
              <a:t>Might trivialize topic</a:t>
            </a: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8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682165" y="3594945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11 </a:t>
            </a: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Re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82200" y="2555249"/>
            <a:ext cx="7687026" cy="4422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11.1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 What Language Is and Does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11.2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Standards for Language in Public Speaking</a:t>
            </a:r>
            <a:endParaRPr lang="en-US" sz="3200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11.3 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Developing Your Ability to Use Effective Language in Public Speaking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11.4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Funny Talk: The Art and Craft of Using Humor in Public Speaking</a:t>
            </a:r>
          </a:p>
        </p:txBody>
      </p:sp>
    </p:spTree>
    <p:extLst>
      <p:ext uri="{BB962C8B-B14F-4D97-AF65-F5344CB8AC3E}">
        <p14:creationId xmlns:p14="http://schemas.microsoft.com/office/powerpoint/2010/main" val="354961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What Language is and Does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303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What Language is and Does</a:t>
            </a:r>
            <a:endParaRPr lang="en-US" sz="7200" dirty="0">
              <a:latin typeface="Open Sauce Semi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11.1</a:t>
            </a:r>
          </a:p>
        </p:txBody>
      </p:sp>
      <p:pic>
        <p:nvPicPr>
          <p:cNvPr id="5" name="Picture 4" descr="Magnifying class looking at the letters w-o-r-d-s with various other letters out of focus in the background. 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534400" y="1485900"/>
            <a:ext cx="7592253" cy="44389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2026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Language</a:t>
            </a:r>
            <a:b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</a:b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 SemiBold Bold"/>
                <a:ea typeface="+mn-ea"/>
                <a:cs typeface="+mn-cs"/>
              </a:rPr>
              <a:t>Defined</a:t>
            </a: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53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4900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567990" y="5130605"/>
            <a:ext cx="5195320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marR="0" lvl="1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373636"/>
                </a:solidFill>
                <a:latin typeface="Open Sauce"/>
              </a:rPr>
              <a:t>Formal system of</a:t>
            </a:r>
          </a:p>
          <a:p>
            <a:pPr marL="960120" marR="0" lvl="1" indent="-57150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Gestures</a:t>
            </a:r>
          </a:p>
          <a:p>
            <a:pPr marL="960120" marR="0" lvl="1" indent="-57150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Signs</a:t>
            </a:r>
          </a:p>
          <a:p>
            <a:pPr marL="960120" marR="0" lvl="1" indent="-57150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Sounds Symbols</a:t>
            </a:r>
          </a:p>
          <a:p>
            <a:pPr marL="0" marR="0" lvl="0" indent="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01405" y="5032464"/>
            <a:ext cx="3667385" cy="3321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Communicates</a:t>
            </a: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Thoughts through written, enacted or spoken means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182600" y="5143500"/>
            <a:ext cx="4549891" cy="427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Language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Use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798836" marR="0" lvl="1" indent="-399418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Mandarin (most common) followed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by English,</a:t>
            </a:r>
            <a:r>
              <a:rPr lang="en-US" sz="3700" dirty="0">
                <a:solidFill>
                  <a:srgbClr val="373636"/>
                </a:solidFill>
                <a:latin typeface="Open Sauce"/>
              </a:rPr>
              <a:t> Spanish and Arabic</a:t>
            </a:r>
          </a:p>
          <a:p>
            <a:pPr marL="798836" marR="0" lvl="1" indent="-399418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Historically, spoken, not written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2026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Language</a:t>
            </a:r>
            <a:b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</a:b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 SemiBold Bold"/>
                <a:ea typeface="+mn-ea"/>
                <a:cs typeface="+mn-cs"/>
              </a:rPr>
              <a:t>Considerations</a:t>
            </a: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53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4900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567990" y="5130605"/>
            <a:ext cx="5195320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marR="0" lvl="1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373636"/>
                </a:solidFill>
                <a:latin typeface="Open Sauce"/>
              </a:rPr>
              <a:t>Denotative</a:t>
            </a:r>
          </a:p>
          <a:p>
            <a:pPr marL="960120" marR="0" lvl="1" indent="-57150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“Dictionary</a:t>
            </a:r>
            <a:r>
              <a:rPr lang="en-US" sz="3600" dirty="0">
                <a:solidFill>
                  <a:srgbClr val="373636"/>
                </a:solidFill>
                <a:latin typeface="Open Sauce"/>
              </a:rPr>
              <a:t>” definition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01405" y="5032464"/>
            <a:ext cx="3667385" cy="1897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Connotative</a:t>
            </a: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Meaning associated with words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182600" y="5032464"/>
            <a:ext cx="4549891" cy="2846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Euphemism</a:t>
            </a:r>
          </a:p>
          <a:p>
            <a:pPr marL="798836" marR="0" lvl="1" indent="-399418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Used to make something unpleasant sound more tolerable</a:t>
            </a:r>
          </a:p>
        </p:txBody>
      </p:sp>
    </p:spTree>
    <p:extLst>
      <p:ext uri="{BB962C8B-B14F-4D97-AF65-F5344CB8AC3E}">
        <p14:creationId xmlns:p14="http://schemas.microsoft.com/office/powerpoint/2010/main" val="66609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Other Ideas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About Language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5221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Study of language is controversial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Language is a part of who we are and how we think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Language is about power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Words change meaning over time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8" name="Picture 4" descr="The words, &quot;Words Have Power&quot; written on a chalkboard">
            <a:extLst>
              <a:ext uri="{FF2B5EF4-FFF2-40B4-BE49-F238E27FC236}">
                <a16:creationId xmlns:a16="http://schemas.microsoft.com/office/drawing/2014/main" id="{EB50E85B-5AF6-4FFD-B389-EC1AFE23DC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5784" t="-8559" r="-7213" b="-5018"/>
          <a:stretch/>
        </p:blipFill>
        <p:spPr>
          <a:xfrm>
            <a:off x="8382000" y="1409700"/>
            <a:ext cx="8931980" cy="69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Why We Need Organization in Speeches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Standards for </a:t>
            </a:r>
            <a:br>
              <a:rPr lang="en-US" sz="7200" dirty="0">
                <a:solidFill>
                  <a:srgbClr val="3745F4"/>
                </a:solidFill>
                <a:latin typeface="Open Sauce SemiBold Bold"/>
              </a:rPr>
            </a:br>
            <a:r>
              <a:rPr lang="en-US" sz="7200" dirty="0">
                <a:latin typeface="Open Sauce SemiBold Bold"/>
              </a:rPr>
              <a:t>Language</a:t>
            </a:r>
            <a:endParaRPr lang="en-US" sz="7200" dirty="0">
              <a:solidFill>
                <a:srgbClr val="3745F4"/>
              </a:solidFill>
              <a:latin typeface="Open Sauce Semi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11.2</a:t>
            </a:r>
          </a:p>
        </p:txBody>
      </p:sp>
      <p:pic>
        <p:nvPicPr>
          <p:cNvPr id="5" name="Picture 4" descr="Blue blocks with white lettering that spells out the word &quot;Standards&quot;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296400" y="2612199"/>
            <a:ext cx="7658100" cy="194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52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Speaking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96600" y="4305300"/>
            <a:ext cx="5562600" cy="1433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Clear language is powerful language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Standards for Language in Public Speaking</a:t>
            </a:r>
          </a:p>
        </p:txBody>
      </p:sp>
    </p:spTree>
    <p:extLst>
      <p:ext uri="{BB962C8B-B14F-4D97-AF65-F5344CB8AC3E}">
        <p14:creationId xmlns:p14="http://schemas.microsoft.com/office/powerpoint/2010/main" val="80492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500043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Achieving Clarity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96600" y="4305300"/>
            <a:ext cx="5562600" cy="2189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Concreteness—that which evokes different visual images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Standards for Language in Public Speaking</a:t>
            </a:r>
          </a:p>
        </p:txBody>
      </p:sp>
    </p:spTree>
    <p:extLst>
      <p:ext uri="{BB962C8B-B14F-4D97-AF65-F5344CB8AC3E}">
        <p14:creationId xmlns:p14="http://schemas.microsoft.com/office/powerpoint/2010/main" val="34200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597</Words>
  <Application>Microsoft Office PowerPoint</Application>
  <PresentationFormat>Custom</PresentationFormat>
  <Paragraphs>121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Open Sauce</vt:lpstr>
      <vt:lpstr>Open Sauce Bold</vt:lpstr>
      <vt:lpstr>Arial</vt:lpstr>
      <vt:lpstr>Open Sauce SemiBold</vt:lpstr>
      <vt:lpstr>Calibri</vt:lpstr>
      <vt:lpstr>Open Sauce SemiBold Bold</vt:lpstr>
      <vt:lpstr>Office Theme</vt:lpstr>
      <vt:lpstr>Exploring Public Speaking (HACC Edition, 2021)</vt:lpstr>
      <vt:lpstr>Chapter 11 Overview</vt:lpstr>
      <vt:lpstr>What Language is and Does</vt:lpstr>
      <vt:lpstr>Language Defined</vt:lpstr>
      <vt:lpstr>Language Considerations</vt:lpstr>
      <vt:lpstr>Other Ideas About Language</vt:lpstr>
      <vt:lpstr>Why We Need Organization in Speeches</vt:lpstr>
      <vt:lpstr>Speaking</vt:lpstr>
      <vt:lpstr>Achieving Clarity</vt:lpstr>
      <vt:lpstr>Abstract vs Specific</vt:lpstr>
      <vt:lpstr>Types of  Language</vt:lpstr>
      <vt:lpstr>Effectiveness</vt:lpstr>
      <vt:lpstr>Considerations for  Effectiveness</vt:lpstr>
      <vt:lpstr>Rhetorical Techniques</vt:lpstr>
      <vt:lpstr>Appropriateness</vt:lpstr>
      <vt:lpstr>Gender-Inclusive Language</vt:lpstr>
      <vt:lpstr>Ethnic Identity</vt:lpstr>
      <vt:lpstr>Disabilities</vt:lpstr>
      <vt:lpstr>Developing Your Ability</vt:lpstr>
      <vt:lpstr>Developing Your Abilities</vt:lpstr>
      <vt:lpstr>Funny Talk: The Art and Craft of Using Humor in Public Address</vt:lpstr>
      <vt:lpstr>Points about  Using Humor</vt:lpstr>
      <vt:lpstr>Pros and Cons of Humor </vt:lpstr>
      <vt:lpstr>Chapter 11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HACC Chapter 1</dc:title>
  <cp:lastModifiedBy>Linda Beck</cp:lastModifiedBy>
  <cp:revision>21</cp:revision>
  <dcterms:created xsi:type="dcterms:W3CDTF">2006-08-16T00:00:00Z</dcterms:created>
  <dcterms:modified xsi:type="dcterms:W3CDTF">2022-01-08T19:01:07Z</dcterms:modified>
  <dc:identifier>DAEw2nuEFks</dc:identifier>
</cp:coreProperties>
</file>