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471" r:id="rId6"/>
    <p:sldId id="402" r:id="rId7"/>
    <p:sldId id="462" r:id="rId8"/>
    <p:sldId id="463" r:id="rId9"/>
    <p:sldId id="464" r:id="rId10"/>
    <p:sldId id="465" r:id="rId11"/>
    <p:sldId id="288" r:id="rId12"/>
    <p:sldId id="466" r:id="rId13"/>
    <p:sldId id="467" r:id="rId14"/>
    <p:sldId id="468" r:id="rId15"/>
    <p:sldId id="469" r:id="rId16"/>
    <p:sldId id="470" r:id="rId17"/>
    <p:sldId id="448" r:id="rId18"/>
    <p:sldId id="472" r:id="rId19"/>
    <p:sldId id="473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5" r:id="rId31"/>
    <p:sldId id="484" r:id="rId32"/>
    <p:sldId id="486" r:id="rId33"/>
    <p:sldId id="487" r:id="rId34"/>
    <p:sldId id="488" r:id="rId35"/>
    <p:sldId id="384" r:id="rId36"/>
    <p:sldId id="447" r:id="rId37"/>
    <p:sldId id="489" r:id="rId38"/>
    <p:sldId id="490" r:id="rId39"/>
    <p:sldId id="491" r:id="rId40"/>
  </p:sldIdLst>
  <p:sldSz cx="18288000" cy="10287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Open Sauce" panose="020B0604020202020204" charset="0"/>
      <p:regular r:id="rId45"/>
    </p:embeddedFont>
    <p:embeddedFont>
      <p:font typeface="Open Sauce Bold" panose="020B0604020202020204" charset="0"/>
      <p:regular r:id="rId46"/>
    </p:embeddedFont>
    <p:embeddedFont>
      <p:font typeface="Open Sauce SemiBold" panose="020B0604020202020204" charset="0"/>
      <p:regular r:id="rId47"/>
    </p:embeddedFont>
    <p:embeddedFont>
      <p:font typeface="Open Sauce SemiBold Bold" panose="020B0604020202020204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595" autoAdjust="0"/>
  </p:normalViewPr>
  <p:slideViewPr>
    <p:cSldViewPr>
      <p:cViewPr varScale="1">
        <p:scale>
          <a:sx n="54" d="100"/>
          <a:sy n="54" d="100"/>
        </p:scale>
        <p:origin x="93" y="4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highedweb/1052156290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sq.pressbooks.pub/academicsuccess/chapter/exams-and-alternative-assessment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udiolucistore/7403735392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ist.jp/news-center/photos/auditorium-star-lecture-open-campu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ndup.org.za/article/uct-students-speak-out-against-disruptions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ic-microphone-recording-audio-14166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ferencesthatwork.com/index.php/tag/mission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1905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smes.com/2017/04/how-to-deliver-a-speech-that-leaves-an-impact-on-your-audience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sci.libretexts.org/Bookshelves/Communication/Book3A_Public_Speaking_(The_Public_Speaking_Project)/13%3A_Visual_Aids/13.03%3A_Types_of_Visual_Aid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sikolezyum.com/konusurken-goz-temasi-kurmak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lectures.eu/w/Loudness_leve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latworldknowledge.lardbucket.org/books/public-speaking-practice-and-ethics/s17-04-practicing-for-successful-spe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icedoctor.net/examination/optimal-exam/vocal-capabilities/pitch-range-lowest-note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asticmind.ca/innerpreneur/index.php/2010/11/16/road-trip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nglesiesollosgrandes.blogspot.com/2020/03/like-as-filler-word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umn.edu/services-technologies/good-practices/foster-student-success-learning-online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focused-woman-using-laptop-while-attending-online-webinar-4492189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online.ca/webinar/how-use-hyflex-method-teach-online-and-person-same-time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urodojo.blogspot.com/2017/09/if-you-love-science-love-method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371600" y="1111241"/>
            <a:ext cx="9631091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79"/>
              </a:lnSpc>
            </a:pPr>
            <a:r>
              <a:rPr lang="en-US" sz="8799" dirty="0">
                <a:solidFill>
                  <a:srgbClr val="373636"/>
                </a:solidFill>
                <a:latin typeface="Open Sauce SemiBold Bold"/>
              </a:rPr>
              <a:t>Chapter 12</a:t>
            </a:r>
            <a:r>
              <a:rPr lang="en-US" sz="8800" dirty="0">
                <a:solidFill>
                  <a:srgbClr val="373636"/>
                </a:solidFill>
                <a:latin typeface="Open Sauce SemiBold Bold"/>
              </a:rPr>
              <a:t> </a:t>
            </a:r>
          </a:p>
          <a:p>
            <a:pPr>
              <a:lnSpc>
                <a:spcPts val="9680"/>
              </a:lnSpc>
            </a:pPr>
            <a:r>
              <a:rPr lang="en-US" sz="8799" dirty="0">
                <a:solidFill>
                  <a:srgbClr val="3745F4"/>
                </a:solidFill>
                <a:latin typeface="Open Sauce SemiBold Bold"/>
              </a:rPr>
              <a:t>Delivery</a:t>
            </a:r>
            <a:endParaRPr lang="en-US" sz="8799" dirty="0">
              <a:solidFill>
                <a:srgbClr val="373636"/>
              </a:solidFill>
              <a:latin typeface="Open Sauce SemiBold Bold"/>
            </a:endParaRPr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2498781" y="8977404"/>
            <a:ext cx="7852224" cy="4133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Exploring Public Speaking (HACC Edition, 2021)</a:t>
            </a:r>
          </a:p>
        </p:txBody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12990" y="9186907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242105"/>
            <a:ext cx="18288000" cy="9525"/>
          </a:xfrm>
          <a:prstGeom prst="rect">
            <a:avLst/>
          </a:prstGeom>
          <a:solidFill>
            <a:srgbClr val="373636"/>
          </a:solidFill>
        </p:spPr>
      </p:sp>
      <p:pic>
        <p:nvPicPr>
          <p:cNvPr id="3" name="Picture 2" descr="Person standing at a lectern with an open laptop appearing to give a presentation. ">
            <a:extLst>
              <a:ext uri="{FF2B5EF4-FFF2-40B4-BE49-F238E27FC236}">
                <a16:creationId xmlns:a16="http://schemas.microsoft.com/office/drawing/2014/main" id="{00A24580-779E-40EC-9F6A-B9F1306BF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915000" y="1886476"/>
            <a:ext cx="7307877" cy="487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8E787F-3EAA-436A-9318-DB8FE51C87D7}"/>
              </a:ext>
            </a:extLst>
          </p:cNvPr>
          <p:cNvSpPr txBox="1"/>
          <p:nvPr/>
        </p:nvSpPr>
        <p:spPr>
          <a:xfrm>
            <a:off x="8915000" y="6763276"/>
            <a:ext cx="73078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highedweb/1052156290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Preparing for Delivery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Preparing for Your Delivery</a:t>
            </a:r>
            <a:endParaRPr lang="en-US" sz="7200" dirty="0"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12.3</a:t>
            </a:r>
          </a:p>
        </p:txBody>
      </p:sp>
      <p:pic>
        <p:nvPicPr>
          <p:cNvPr id="5" name="Picture 4" descr="Picture of a person with pen to her mouth (as if thinking) while looking at a laptop and holding a book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568427" y="1805467"/>
            <a:ext cx="7395473" cy="3885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FA9FAE-44C6-4615-A495-EDEC2F4ABD14}"/>
              </a:ext>
            </a:extLst>
          </p:cNvPr>
          <p:cNvSpPr txBox="1"/>
          <p:nvPr/>
        </p:nvSpPr>
        <p:spPr>
          <a:xfrm>
            <a:off x="8568427" y="5690979"/>
            <a:ext cx="73954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usq.pressbooks.pub/academicsuccess/chapter/exams-and-alternative-assessment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0108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Using 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Lecterns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522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Adds a measure of formality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Tempting to grip the edges for security or to hide behind it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Use lectern for notes only; step to the side or front when speaking 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8" name="Picture 4" descr="Person standing at lectern">
            <a:extLst>
              <a:ext uri="{FF2B5EF4-FFF2-40B4-BE49-F238E27FC236}">
                <a16:creationId xmlns:a16="http://schemas.microsoft.com/office/drawing/2014/main" id="{EB50E85B-5AF6-4FFD-B389-EC1AFE23D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023" r="14023"/>
          <a:stretch/>
        </p:blipFill>
        <p:spPr>
          <a:xfrm>
            <a:off x="9813306" y="1409700"/>
            <a:ext cx="6069367" cy="6911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2D5B1E-C737-443D-A67F-34D9659D8433}"/>
              </a:ext>
            </a:extLst>
          </p:cNvPr>
          <p:cNvSpPr txBox="1"/>
          <p:nvPr/>
        </p:nvSpPr>
        <p:spPr>
          <a:xfrm>
            <a:off x="9813306" y="8320798"/>
            <a:ext cx="6069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audiolucistore/740373539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459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Speaking in a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Small or Large Space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5734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Make adjustments to voice and gestures (smaller and softer in small space; larger and louder in larger place)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If you have control, find a location that fits the size of your audience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8" name="Picture 4" descr="Fish-eye view of large lecture hall with big screen in front. Many students are slumped in their seats. ">
            <a:extLst>
              <a:ext uri="{FF2B5EF4-FFF2-40B4-BE49-F238E27FC236}">
                <a16:creationId xmlns:a16="http://schemas.microsoft.com/office/drawing/2014/main" id="{EB50E85B-5AF6-4FFD-B389-EC1AFE23D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853" r="20853"/>
          <a:stretch/>
        </p:blipFill>
        <p:spPr>
          <a:xfrm>
            <a:off x="9813306" y="1409700"/>
            <a:ext cx="6069367" cy="6911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21B2CC-759C-4013-BB8D-57B9ED0E92CA}"/>
              </a:ext>
            </a:extLst>
          </p:cNvPr>
          <p:cNvSpPr txBox="1"/>
          <p:nvPr/>
        </p:nvSpPr>
        <p:spPr>
          <a:xfrm>
            <a:off x="9813306" y="8320798"/>
            <a:ext cx="6069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oist.jp/news-center/photos/auditorium-star-lecture-open-campu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1930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Speaking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Outdoors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Can be charming but prone to distractions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Pose challenges with weather, sun glare and insects/birds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Make the best of your situation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8" name="Picture 4" descr="Person with back to camera addressing an audience outdoors. ">
            <a:extLst>
              <a:ext uri="{FF2B5EF4-FFF2-40B4-BE49-F238E27FC236}">
                <a16:creationId xmlns:a16="http://schemas.microsoft.com/office/drawing/2014/main" id="{EB50E85B-5AF6-4FFD-B389-EC1AFE23D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913" r="40638"/>
          <a:stretch/>
        </p:blipFill>
        <p:spPr>
          <a:xfrm>
            <a:off x="9194292" y="1525116"/>
            <a:ext cx="6858000" cy="69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Using a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Microphone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A microphone amplifies; it does not clarify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Come in various types and sizes (clip-on, lectern, hand-held)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Do not feel obligated to use one if audience is small and close to you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8" name="Picture 4" descr="A microphone on a table&#10;&#10;">
            <a:extLst>
              <a:ext uri="{FF2B5EF4-FFF2-40B4-BE49-F238E27FC236}">
                <a16:creationId xmlns:a16="http://schemas.microsoft.com/office/drawing/2014/main" id="{EB50E85B-5AF6-4FFD-B389-EC1AFE23D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941" r="16941"/>
          <a:stretch/>
        </p:blipFill>
        <p:spPr>
          <a:xfrm>
            <a:off x="9194292" y="1525116"/>
            <a:ext cx="6858000" cy="69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0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Audience</a:t>
            </a:r>
            <a:b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</a:br>
            <a:r>
              <a:rPr lang="en-US" dirty="0">
                <a:latin typeface="Open Sauce Bold" panose="020B0604020202020204" charset="0"/>
              </a:rPr>
              <a:t>Size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Small audience (8-12) allows for more contact and questions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Establish good rules so audience doesn’t feel as if they can interrupt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8" name="Picture 4" descr="A small group of people sitting in a room in a circle&#10;&#10;">
            <a:extLst>
              <a:ext uri="{FF2B5EF4-FFF2-40B4-BE49-F238E27FC236}">
                <a16:creationId xmlns:a16="http://schemas.microsoft.com/office/drawing/2014/main" id="{EB50E85B-5AF6-4FFD-B389-EC1AFE23D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923" r="16923"/>
          <a:stretch/>
        </p:blipFill>
        <p:spPr>
          <a:xfrm>
            <a:off x="9194292" y="1525116"/>
            <a:ext cx="6858000" cy="6911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65F352-66D4-4D44-98E9-538AAD8D402C}"/>
              </a:ext>
            </a:extLst>
          </p:cNvPr>
          <p:cNvSpPr txBox="1"/>
          <p:nvPr/>
        </p:nvSpPr>
        <p:spPr>
          <a:xfrm>
            <a:off x="9194292" y="8436214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conferencesthatwork.com/index.php/tag/miss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307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Practicing Your Delivery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Practicing Your Delivery</a:t>
            </a:r>
            <a:endParaRPr lang="en-US" sz="7200" dirty="0"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12.4</a:t>
            </a:r>
          </a:p>
        </p:txBody>
      </p:sp>
      <p:pic>
        <p:nvPicPr>
          <p:cNvPr id="5" name="Picture 4" descr="Black and white photo of person looking into the mirror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915400" y="1883920"/>
            <a:ext cx="6805242" cy="38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20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500043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Practice Out Loud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600" y="3748427"/>
            <a:ext cx="5562600" cy="294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If you don’t, you’re not really practicing what you’ll be doing in the class. 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Practicing Your Delivery</a:t>
            </a:r>
          </a:p>
        </p:txBody>
      </p:sp>
    </p:spTree>
    <p:extLst>
      <p:ext uri="{BB962C8B-B14F-4D97-AF65-F5344CB8AC3E}">
        <p14:creationId xmlns:p14="http://schemas.microsoft.com/office/powerpoint/2010/main" val="34200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500043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Practice Standing Up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600" y="3748427"/>
            <a:ext cx="5562600" cy="3703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The default position for delivering a speech is standing with feet shoulder-width apart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Practicing Your Delivery</a:t>
            </a:r>
          </a:p>
        </p:txBody>
      </p:sp>
    </p:spTree>
    <p:extLst>
      <p:ext uri="{BB962C8B-B14F-4D97-AF65-F5344CB8AC3E}">
        <p14:creationId xmlns:p14="http://schemas.microsoft.com/office/powerpoint/2010/main" val="11030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500043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Practice with a Lectern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600" y="3748427"/>
            <a:ext cx="5562600" cy="2189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Use a kitchen counter at home or find an empty classroom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Practicing Your Delivery</a:t>
            </a:r>
          </a:p>
        </p:txBody>
      </p:sp>
    </p:spTree>
    <p:extLst>
      <p:ext uri="{BB962C8B-B14F-4D97-AF65-F5344CB8AC3E}">
        <p14:creationId xmlns:p14="http://schemas.microsoft.com/office/powerpoint/2010/main" val="23723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682165" y="3594945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12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Overview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82200" y="3009900"/>
            <a:ext cx="7687026" cy="4422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12.1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The Importance of Delivery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12.2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Methods of Speech Delivery</a:t>
            </a:r>
            <a:endParaRPr lang="en-US" sz="3200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12.3 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Preparing for Your Delivery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12.4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Practicing Your Delivery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12.5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What to Do When Delivering Your Speech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12.6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Public Speaking Online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500043"/>
            <a:ext cx="5038791" cy="14431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Practice with </a:t>
            </a:r>
            <a:r>
              <a:rPr lang="en-US" sz="4800" dirty="0">
                <a:solidFill>
                  <a:srgbClr val="3745F4"/>
                </a:solidFill>
                <a:latin typeface="Open Sauce SemiBold"/>
                <a:ea typeface="+mn-ea"/>
                <a:cs typeface="+mn-cs"/>
              </a:rPr>
              <a:t>an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 audience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600" y="3748427"/>
            <a:ext cx="5562600" cy="294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Have parents, siblings, friends or significant others listen and give you feedback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Practicing Your Delivery</a:t>
            </a:r>
          </a:p>
        </p:txBody>
      </p:sp>
    </p:spTree>
    <p:extLst>
      <p:ext uri="{BB962C8B-B14F-4D97-AF65-F5344CB8AC3E}">
        <p14:creationId xmlns:p14="http://schemas.microsoft.com/office/powerpoint/2010/main" val="23791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Practice for time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600" y="2535381"/>
            <a:ext cx="5562600" cy="52162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Make sure you are well within the time frame to allow for going a little longer or shorter</a:t>
            </a:r>
          </a:p>
          <a:p>
            <a:pPr marL="970918" lvl="1" indent="-571500">
              <a:lnSpc>
                <a:spcPts val="5920"/>
              </a:lnSpc>
              <a:buFont typeface="Arial" panose="020B0604020202020204" pitchFamily="34" charset="0"/>
              <a:buChar char="•"/>
            </a:pPr>
            <a:r>
              <a:rPr lang="en-US" sz="3700" dirty="0">
                <a:latin typeface="Open Sauce"/>
              </a:rPr>
              <a:t>Time yourself at least three times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Practicing Your Delivery</a:t>
            </a:r>
          </a:p>
        </p:txBody>
      </p:sp>
    </p:spTree>
    <p:extLst>
      <p:ext uri="{BB962C8B-B14F-4D97-AF65-F5344CB8AC3E}">
        <p14:creationId xmlns:p14="http://schemas.microsoft.com/office/powerpoint/2010/main" val="153326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95600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Record Yourself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972800" y="3826547"/>
            <a:ext cx="5562600" cy="2946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9418" lvl="1">
              <a:lnSpc>
                <a:spcPts val="5920"/>
              </a:lnSpc>
            </a:pPr>
            <a:r>
              <a:rPr lang="en-US" sz="3700" dirty="0">
                <a:latin typeface="Open Sauce"/>
              </a:rPr>
              <a:t>By watching yourself, you can notice small things that might be distracting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Practicing Your Delivery</a:t>
            </a:r>
          </a:p>
        </p:txBody>
      </p:sp>
    </p:spTree>
    <p:extLst>
      <p:ext uri="{BB962C8B-B14F-4D97-AF65-F5344CB8AC3E}">
        <p14:creationId xmlns:p14="http://schemas.microsoft.com/office/powerpoint/2010/main" val="32101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What to Do When Delivering Your Speech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4052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What to Do When Delivering Your Speech</a:t>
            </a:r>
            <a:endParaRPr lang="en-US" sz="7200" dirty="0"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12.5</a:t>
            </a:r>
          </a:p>
        </p:txBody>
      </p:sp>
      <p:pic>
        <p:nvPicPr>
          <p:cNvPr id="5" name="Picture 4" descr="Person speaking from lectern with microphone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 flipH="1">
            <a:off x="9405343" y="1883920"/>
            <a:ext cx="5825355" cy="3885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1720FD-118C-46B9-BA8E-EC415B8F10CC}"/>
              </a:ext>
            </a:extLst>
          </p:cNvPr>
          <p:cNvSpPr txBox="1"/>
          <p:nvPr/>
        </p:nvSpPr>
        <p:spPr>
          <a:xfrm>
            <a:off x="9405343" y="5769432"/>
            <a:ext cx="58253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finsmes.com/2017/04/how-to-deliver-a-speech-that-leaves-an-impact-on-your-audienc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17996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Hands</a:t>
            </a:r>
            <a:endParaRPr lang="en-US" dirty="0">
              <a:latin typeface="Open Sauce Bold" panose="020B0604020202020204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People can either use hands too much or too little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Use them naturally—as you would in conversation with friends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5" name="Picture 4" descr="Hands on a clear lectern">
            <a:extLst>
              <a:ext uri="{FF2B5EF4-FFF2-40B4-BE49-F238E27FC236}">
                <a16:creationId xmlns:a16="http://schemas.microsoft.com/office/drawing/2014/main" id="{74329E77-8751-4EAA-B60A-F7F517862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1632707"/>
            <a:ext cx="5486400" cy="70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2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Feet</a:t>
            </a:r>
            <a:endParaRPr lang="en-US" dirty="0">
              <a:latin typeface="Open Sauce Bold" panose="020B0604020202020204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People can either “dance” or twist feet around each other or lower leg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Have them shoulder-width apart with knees slightly bent (Avoid locking knees)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7" name="Picture 6" descr="Picture of a person's legs, presumably standing while giving a presentation">
            <a:extLst>
              <a:ext uri="{FF2B5EF4-FFF2-40B4-BE49-F238E27FC236}">
                <a16:creationId xmlns:a16="http://schemas.microsoft.com/office/drawing/2014/main" id="{66F644F0-E4BC-4492-8526-29710D02B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1404046"/>
            <a:ext cx="5257800" cy="766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Objects</a:t>
            </a:r>
            <a:endParaRPr lang="en-US" dirty="0">
              <a:latin typeface="Open Sauce Bold" panose="020B0604020202020204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Only bring to the lectern what you absolutely need to give a speech. 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Avoid</a:t>
            </a:r>
          </a:p>
          <a:p>
            <a:pPr marL="1028700" lvl="1" indent="-571500">
              <a:lnSpc>
                <a:spcPts val="396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“Jingly” jewelry</a:t>
            </a:r>
          </a:p>
          <a:p>
            <a:pPr marL="1028700" lvl="1" indent="-571500">
              <a:lnSpc>
                <a:spcPts val="396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Uncomfortable shoes</a:t>
            </a:r>
          </a:p>
          <a:p>
            <a:pPr marL="1028700" lvl="1" indent="-571500">
              <a:lnSpc>
                <a:spcPts val="396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Clo</a:t>
            </a:r>
            <a:r>
              <a:rPr lang="en-US" sz="3600" dirty="0">
                <a:solidFill>
                  <a:srgbClr val="373636"/>
                </a:solidFill>
                <a:latin typeface="Open Sauce"/>
              </a:rPr>
              <a:t>thing with fringe or zippers</a:t>
            </a:r>
          </a:p>
          <a:p>
            <a:pPr marL="1028700" lvl="1" indent="-571500">
              <a:lnSpc>
                <a:spcPts val="396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“Fixing” your hair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7" name="Picture 6" descr="Person showing a 3-D model">
            <a:extLst>
              <a:ext uri="{FF2B5EF4-FFF2-40B4-BE49-F238E27FC236}">
                <a16:creationId xmlns:a16="http://schemas.microsoft.com/office/drawing/2014/main" id="{66F644F0-E4BC-4492-8526-29710D02B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0058400" y="1741826"/>
            <a:ext cx="5257800" cy="6984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019A95-1148-4B92-8027-32880CB0E243}"/>
              </a:ext>
            </a:extLst>
          </p:cNvPr>
          <p:cNvSpPr txBox="1"/>
          <p:nvPr/>
        </p:nvSpPr>
        <p:spPr>
          <a:xfrm>
            <a:off x="10058400" y="8726825"/>
            <a:ext cx="525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socialsci.libretexts.org/Bookshelves/Communication/Book3A_Public_Speaking_(The_Public_Speaking_Project)/13%3A_Visual_Aids/13.03%3A_Types_of_Visual_Aid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695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Lectern and Posture</a:t>
            </a:r>
            <a:endParaRPr lang="en-US" dirty="0">
              <a:latin typeface="Open Sauce Bold" panose="020B0604020202020204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Avoid</a:t>
            </a:r>
          </a:p>
          <a:p>
            <a:pPr marL="1028700" lvl="1" indent="-571500">
              <a:lnSpc>
                <a:spcPts val="396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Leaning on it </a:t>
            </a:r>
          </a:p>
          <a:p>
            <a:pPr marL="1028700" lvl="1" indent="-571500">
              <a:lnSpc>
                <a:spcPts val="396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Tipping it</a:t>
            </a:r>
          </a:p>
          <a:p>
            <a:pPr marL="1028700" lvl="1" indent="-571500">
              <a:lnSpc>
                <a:spcPts val="396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Being afraid to touch it</a:t>
            </a:r>
          </a:p>
          <a:p>
            <a:pPr marL="571500" indent="-571500">
              <a:lnSpc>
                <a:spcPts val="396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Roll your shoulders back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5" name="Picture 4" descr="Person standing at lectern">
            <a:extLst>
              <a:ext uri="{FF2B5EF4-FFF2-40B4-BE49-F238E27FC236}">
                <a16:creationId xmlns:a16="http://schemas.microsoft.com/office/drawing/2014/main" id="{66B3A514-7DF6-415F-8354-184E1193F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1714500"/>
            <a:ext cx="4756946" cy="68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Eye Contact</a:t>
            </a:r>
            <a:endParaRPr lang="en-US" dirty="0">
              <a:latin typeface="Open Sauce Bold" panose="020B0604020202020204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Eye contact is how you establish and maintain rapport with your audience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Make it gen</a:t>
            </a:r>
            <a:r>
              <a:rPr lang="en-US" sz="3600" dirty="0" err="1">
                <a:solidFill>
                  <a:srgbClr val="373636"/>
                </a:solidFill>
                <a:latin typeface="Open Sauce"/>
              </a:rPr>
              <a:t>uine</a:t>
            </a:r>
            <a:r>
              <a:rPr lang="en-US" sz="3600" dirty="0">
                <a:solidFill>
                  <a:srgbClr val="373636"/>
                </a:solidFill>
                <a:latin typeface="Open Sauce"/>
              </a:rPr>
              <a:t>, not fake</a:t>
            </a:r>
          </a:p>
          <a:p>
            <a:pPr lvl="1">
              <a:lnSpc>
                <a:spcPts val="3960"/>
              </a:lnSpc>
              <a:defRPr/>
            </a:pP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5" name="Picture 4" descr="Two people looking at each other through long tubes.">
            <a:extLst>
              <a:ext uri="{FF2B5EF4-FFF2-40B4-BE49-F238E27FC236}">
                <a16:creationId xmlns:a16="http://schemas.microsoft.com/office/drawing/2014/main" id="{66B3A514-7DF6-415F-8354-184E1193F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144001" y="2705099"/>
            <a:ext cx="7097984" cy="47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1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Volume</a:t>
            </a:r>
            <a:endParaRPr lang="en-US" dirty="0">
              <a:latin typeface="Open Sauce Bold" panose="020B0604020202020204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Too soft—audience will struggle to hear you and may give up trying to listen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Too loud—audience may feel you are yelling at them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Adjust for the size of the audience and the room</a:t>
            </a:r>
          </a:p>
          <a:p>
            <a:pPr lvl="1">
              <a:lnSpc>
                <a:spcPts val="3960"/>
              </a:lnSpc>
              <a:defRPr/>
            </a:pP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5" name="Picture 4" descr="Person covering their ears with their hands and also squinting eyes">
            <a:extLst>
              <a:ext uri="{FF2B5EF4-FFF2-40B4-BE49-F238E27FC236}">
                <a16:creationId xmlns:a16="http://schemas.microsoft.com/office/drawing/2014/main" id="{66B3A514-7DF6-415F-8354-184E1193F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144001" y="2706834"/>
            <a:ext cx="7097984" cy="47201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A25854-CE0D-416C-9B41-CFE16A35E7DC}"/>
              </a:ext>
            </a:extLst>
          </p:cNvPr>
          <p:cNvSpPr txBox="1"/>
          <p:nvPr/>
        </p:nvSpPr>
        <p:spPr>
          <a:xfrm>
            <a:off x="9144001" y="7426993"/>
            <a:ext cx="7097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wikilectures.eu/w/Loudness_leve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82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Importance of Delivery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303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The Importance of Delivery</a:t>
            </a:r>
            <a:endParaRPr lang="en-US" sz="7200" dirty="0"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12.1</a:t>
            </a:r>
          </a:p>
        </p:txBody>
      </p:sp>
      <p:pic>
        <p:nvPicPr>
          <p:cNvPr id="5" name="Picture 4" descr="Person in suit pointing to a flip chart with a graph and the words &quot;company growth&quot;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568427" y="1286148"/>
            <a:ext cx="7395473" cy="492415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Pitch</a:t>
            </a:r>
            <a:endParaRPr lang="en-US" dirty="0">
              <a:latin typeface="Open Sauce Bold" panose="020B0604020202020204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Highness or lowness of voice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Avoid being monotone; usually caused by reading too much</a:t>
            </a:r>
          </a:p>
          <a:p>
            <a:pPr lvl="1">
              <a:lnSpc>
                <a:spcPts val="3960"/>
              </a:lnSpc>
              <a:defRPr/>
            </a:pP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5" name="Picture 4" descr="Diagram of pitch">
            <a:extLst>
              <a:ext uri="{FF2B5EF4-FFF2-40B4-BE49-F238E27FC236}">
                <a16:creationId xmlns:a16="http://schemas.microsoft.com/office/drawing/2014/main" id="{66B3A514-7DF6-415F-8354-184E1193F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144001" y="3028041"/>
            <a:ext cx="7097984" cy="40777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A25854-CE0D-416C-9B41-CFE16A35E7DC}"/>
              </a:ext>
            </a:extLst>
          </p:cNvPr>
          <p:cNvSpPr txBox="1"/>
          <p:nvPr/>
        </p:nvSpPr>
        <p:spPr>
          <a:xfrm>
            <a:off x="9144001" y="7105786"/>
            <a:ext cx="7097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voicedoctor.net/examination/optimal-exam/vocal-capabilities/pitch-range-lowest-not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099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Rate</a:t>
            </a:r>
            <a:endParaRPr lang="en-US" dirty="0">
              <a:latin typeface="Open Sauce Bold" panose="020B0604020202020204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522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Too slowly—may make it sound like you don’t fully know your material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Too fast—affects audience’s ability to keep up with you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Maintain a good, deliberate pace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6" name="Picture 5" descr="Comparison of three people at podiums; one is sweating and frantic, the middle one is calm, cool and collected while the one on the right appears to be sleeping. The words &quot;The Goldilocks Paradigm of Delivery&quot; appear at the bottom. ">
            <a:extLst>
              <a:ext uri="{FF2B5EF4-FFF2-40B4-BE49-F238E27FC236}">
                <a16:creationId xmlns:a16="http://schemas.microsoft.com/office/drawing/2014/main" id="{E0CAB8A1-B9BB-4E68-B46B-734433FCE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2476500"/>
            <a:ext cx="9119058" cy="352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Pauses</a:t>
            </a:r>
            <a:endParaRPr lang="en-US" dirty="0">
              <a:latin typeface="Open Sauce Bold" panose="020B0604020202020204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Pauses occur in natural speaking; don’t be afraid of them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Pause when making a point or wanting a more powerful impact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Gives the audience a moment to digest what you said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6" name="Picture 5" descr="The word &quot;pause&quot; on a button">
            <a:extLst>
              <a:ext uri="{FF2B5EF4-FFF2-40B4-BE49-F238E27FC236}">
                <a16:creationId xmlns:a16="http://schemas.microsoft.com/office/drawing/2014/main" id="{E0CAB8A1-B9BB-4E68-B46B-734433FCE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077200" y="2524619"/>
            <a:ext cx="9119058" cy="3433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7B2848-FA16-41CA-A02C-A065419017AF}"/>
              </a:ext>
            </a:extLst>
          </p:cNvPr>
          <p:cNvSpPr txBox="1"/>
          <p:nvPr/>
        </p:nvSpPr>
        <p:spPr>
          <a:xfrm>
            <a:off x="8077200" y="5958338"/>
            <a:ext cx="91190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elasticmind.ca/innerpreneur/index.php/2010/11/16/road-trip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839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Vocalized Pauses</a:t>
            </a:r>
            <a:endParaRPr lang="en-US" dirty="0">
              <a:latin typeface="Open Sauce Bold" panose="020B0604020202020204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“Fillers”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Most common is “uh” or “um”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Try to catch yourself and be aware of how many times you use them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6" name="Picture 5" descr="List of filler sounds (um, uh, ah); filler phrases (I think that, you know, you see) and filler words (well, okay, so like) ">
            <a:extLst>
              <a:ext uri="{FF2B5EF4-FFF2-40B4-BE49-F238E27FC236}">
                <a16:creationId xmlns:a16="http://schemas.microsoft.com/office/drawing/2014/main" id="{E0CAB8A1-B9BB-4E68-B46B-734433FCE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690834" y="1717525"/>
            <a:ext cx="7311166" cy="5483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7B2848-FA16-41CA-A02C-A065419017AF}"/>
              </a:ext>
            </a:extLst>
          </p:cNvPr>
          <p:cNvSpPr txBox="1"/>
          <p:nvPr/>
        </p:nvSpPr>
        <p:spPr>
          <a:xfrm>
            <a:off x="10347583" y="5958338"/>
            <a:ext cx="4578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inglesiesollosgrandes.blogspot.com/2020/03/like-as-filler-word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390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Public Speaking Online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303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Public Speaking Online</a:t>
            </a:r>
            <a:endParaRPr lang="en-US" sz="7200" dirty="0"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12.6</a:t>
            </a:r>
          </a:p>
        </p:txBody>
      </p:sp>
      <p:pic>
        <p:nvPicPr>
          <p:cNvPr id="5" name="Picture 4" descr="Person looking at laptop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 flipH="1">
            <a:off x="8610599" y="1401393"/>
            <a:ext cx="6553198" cy="55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86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30392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Issues</a:t>
            </a:r>
            <a:b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7200" dirty="0">
                <a:latin typeface="Open Sauce SemiBold Bold"/>
                <a:ea typeface="+mn-ea"/>
                <a:cs typeface="+mn-cs"/>
              </a:rPr>
              <a:t>with Web Conferencing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4474" y="4127787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58400" y="4005931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926562" y="5143500"/>
            <a:ext cx="5921605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Audience Multitasking: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Not fully attending</a:t>
            </a:r>
            <a:endParaRPr lang="en-US" sz="3600" noProof="0" dirty="0">
              <a:solidFill>
                <a:srgbClr val="373636"/>
              </a:solidFill>
              <a:latin typeface="Open Sauce"/>
            </a:endParaRPr>
          </a:p>
          <a:p>
            <a:pPr marL="571500" marR="0" lvl="0" indent="-57150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R="0" lvl="0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201400" y="5207052"/>
            <a:ext cx="555671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700" b="1" dirty="0">
                <a:solidFill>
                  <a:srgbClr val="373636"/>
                </a:solidFill>
                <a:latin typeface="Open Sauce"/>
              </a:rPr>
              <a:t>Audience being bored </a:t>
            </a:r>
          </a:p>
          <a:p>
            <a:pPr marR="0" lvl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70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</a:endParaRP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86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Tips for </a:t>
            </a:r>
            <a:br>
              <a:rPr lang="en-US" sz="7200" dirty="0">
                <a:solidFill>
                  <a:srgbClr val="373636"/>
                </a:solidFill>
                <a:latin typeface="Open Sauce SemiBold Bold"/>
                <a:ea typeface="+mn-ea"/>
                <a:cs typeface="+mn-cs"/>
              </a:rPr>
            </a:b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uce SemiBold Bold"/>
                <a:ea typeface="+mn-ea"/>
                <a:cs typeface="+mn-cs"/>
              </a:rPr>
              <a:t>Speaking Online</a:t>
            </a: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53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4900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567990" y="5130605"/>
            <a:ext cx="5195320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marR="0" lvl="1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373636"/>
                </a:solidFill>
                <a:latin typeface="Open Sauce"/>
              </a:rPr>
              <a:t>Be energetic</a:t>
            </a:r>
          </a:p>
          <a:p>
            <a:pPr marL="960120" marR="0" lvl="1" indent="-57150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Stand to deliver your speech</a:t>
            </a:r>
          </a:p>
          <a:p>
            <a:pPr marL="960120" marR="0" lvl="1" indent="-57150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Avoid reading or memorization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01405" y="5032464"/>
            <a:ext cx="3667385" cy="3795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Keep slides simple</a:t>
            </a:r>
          </a:p>
          <a:p>
            <a:pPr marL="571500" marR="0" lvl="0" indent="-57150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No more than 10 slides, no more than 20 words; no font smaller than 30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182600" y="5032464"/>
            <a:ext cx="4549891" cy="237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Have a good background</a:t>
            </a:r>
          </a:p>
          <a:p>
            <a:pPr marL="798836" marR="0" lvl="1" indent="-399418" algn="l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Use neutral,  non-</a:t>
            </a:r>
            <a:r>
              <a:rPr lang="en-US" sz="3700" noProof="0" dirty="0">
                <a:solidFill>
                  <a:srgbClr val="373636"/>
                </a:solidFill>
                <a:latin typeface="Open Sauce"/>
              </a:rPr>
              <a:t>distracting background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0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During the Web Speech</a:t>
            </a:r>
            <a:endParaRPr lang="en-US" dirty="0">
              <a:latin typeface="Open Sauce Bold" panose="020B0604020202020204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7273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Start/End on time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Include time for questions and answers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Smile (your audience can hear that)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Consider anxiety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Use specific questions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Remember to use transitions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Look at the camera not the screen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6" name="Picture 5" descr="Woman wearing ear bud pointing to notebook while a laptop sits in front of her">
            <a:extLst>
              <a:ext uri="{FF2B5EF4-FFF2-40B4-BE49-F238E27FC236}">
                <a16:creationId xmlns:a16="http://schemas.microsoft.com/office/drawing/2014/main" id="{E0CAB8A1-B9BB-4E68-B46B-734433FCE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690834" y="2402222"/>
            <a:ext cx="7311166" cy="411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0AB6-A5AE-4260-93D1-F72635A5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20" y="713786"/>
            <a:ext cx="5258243" cy="2433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745F4"/>
                </a:solidFill>
                <a:latin typeface="Open Sauce Bold" panose="020B0604020202020204" charset="0"/>
              </a:rPr>
              <a:t>For class</a:t>
            </a:r>
            <a:endParaRPr lang="en-US" dirty="0">
              <a:latin typeface="Open Sauce Bold" panose="020B0604020202020204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8584" y="0"/>
            <a:ext cx="11329416" cy="10287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5532" y="836676"/>
            <a:ext cx="9876147" cy="86087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F66C-34C2-4F5B-B8B1-F623B475A044}"/>
              </a:ext>
            </a:extLst>
          </p:cNvPr>
          <p:cNvSpPr txBox="1"/>
          <p:nvPr/>
        </p:nvSpPr>
        <p:spPr>
          <a:xfrm>
            <a:off x="974020" y="3000901"/>
            <a:ext cx="550298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Film your entire body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Do a tech walkthrough first before recording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373636"/>
                </a:solidFill>
                <a:latin typeface="Open Sauce"/>
              </a:rPr>
              <a:t>Wear appropriate clothing</a:t>
            </a:r>
          </a:p>
          <a:p>
            <a:pPr marL="571500" marR="0" lvl="0" indent="-57150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Get the room as bright as possible</a:t>
            </a:r>
          </a:p>
          <a:p>
            <a:pPr marR="0" lvl="0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pic>
        <p:nvPicPr>
          <p:cNvPr id="6" name="Picture 5" descr="Person pointing to a chalkboard while being videotaped by a camera">
            <a:extLst>
              <a:ext uri="{FF2B5EF4-FFF2-40B4-BE49-F238E27FC236}">
                <a16:creationId xmlns:a16="http://schemas.microsoft.com/office/drawing/2014/main" id="{E0CAB8A1-B9BB-4E68-B46B-734433FCE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690834" y="2631421"/>
            <a:ext cx="7311166" cy="3655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F32141-0404-4250-B119-9C7F5E1D78C1}"/>
              </a:ext>
            </a:extLst>
          </p:cNvPr>
          <p:cNvSpPr txBox="1"/>
          <p:nvPr/>
        </p:nvSpPr>
        <p:spPr>
          <a:xfrm>
            <a:off x="8690834" y="6287004"/>
            <a:ext cx="7311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teachonline.ca/webinar/how-use-hyflex-method-teach-online-and-person-same-tim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754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15400" y="-288200"/>
            <a:ext cx="9525" cy="10992908"/>
          </a:xfrm>
          <a:prstGeom prst="rect">
            <a:avLst/>
          </a:prstGeom>
          <a:solidFill>
            <a:srgbClr val="373636"/>
          </a:solidFill>
          <a:ln>
            <a:solidFill>
              <a:srgbClr val="3745F4"/>
            </a:solidFill>
          </a:ln>
        </p:spPr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2682165" y="3594945"/>
            <a:ext cx="6434941" cy="23431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Chapter 12 </a:t>
            </a: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Re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 Bold"/>
                <a:ea typeface="+mn-ea"/>
                <a:cs typeface="+mn-cs"/>
              </a:rPr>
              <a:t>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82200" y="3009900"/>
            <a:ext cx="7687026" cy="4422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12.1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 The Importance of Delivery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12.2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Methods of Speech Delivery</a:t>
            </a:r>
            <a:endParaRPr lang="en-US" sz="3200" dirty="0">
              <a:solidFill>
                <a:srgbClr val="000000"/>
              </a:solidFill>
              <a:latin typeface="Open Sauce"/>
            </a:endParaRP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12.3 </a:t>
            </a:r>
            <a:r>
              <a:rPr lang="en-US" sz="3200" dirty="0">
                <a:solidFill>
                  <a:srgbClr val="000000"/>
                </a:solidFill>
                <a:latin typeface="Open Sauce"/>
              </a:rPr>
              <a:t>Preparing for Your Delivery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12.4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Practicing Your Delivery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12.5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What to Do When Delivering Your Speech</a:t>
            </a:r>
          </a:p>
          <a:p>
            <a:pPr>
              <a:lnSpc>
                <a:spcPts val="4969"/>
              </a:lnSpc>
            </a:pPr>
            <a:r>
              <a:rPr lang="en-US" sz="3200" dirty="0">
                <a:solidFill>
                  <a:srgbClr val="000000"/>
                </a:solidFill>
                <a:latin typeface="Open Sauce Bold"/>
              </a:rPr>
              <a:t>12.6 </a:t>
            </a:r>
            <a:r>
              <a:rPr lang="en-US" sz="3200" dirty="0">
                <a:solidFill>
                  <a:srgbClr val="000000"/>
                </a:solidFill>
                <a:latin typeface="Open Sauce" panose="020B0604020202020204" charset="0"/>
              </a:rPr>
              <a:t>Public Speaking Online</a:t>
            </a:r>
          </a:p>
        </p:txBody>
      </p:sp>
    </p:spTree>
    <p:extLst>
      <p:ext uri="{BB962C8B-B14F-4D97-AF65-F5344CB8AC3E}">
        <p14:creationId xmlns:p14="http://schemas.microsoft.com/office/powerpoint/2010/main" val="7921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504716" y="879603"/>
            <a:ext cx="11278567" cy="2026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  <a:t>Important Points</a:t>
            </a:r>
            <a:br>
              <a:rPr lang="en-US" sz="7200" dirty="0">
                <a:solidFill>
                  <a:srgbClr val="3745F4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7200" dirty="0">
                <a:latin typeface="Open Sauce SemiBold Bold"/>
                <a:ea typeface="+mn-ea"/>
                <a:cs typeface="+mn-cs"/>
              </a:rPr>
              <a:t>About Delivery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 Bold"/>
              <a:ea typeface="+mn-ea"/>
              <a:cs typeface="+mn-cs"/>
            </a:endParaRPr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983419"/>
            <a:ext cx="18288000" cy="9525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5375" y="3992944"/>
            <a:ext cx="9525" cy="6294056"/>
          </a:xfrm>
          <a:prstGeom prst="rect">
            <a:avLst/>
          </a:prstGeom>
          <a:solidFill>
            <a:srgbClr val="373636"/>
          </a:solidFill>
        </p:spPr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1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2275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34900" y="3992944"/>
            <a:ext cx="235064" cy="269687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12" name="TextBox 12"/>
          <p:cNvSpPr txBox="1"/>
          <p:nvPr/>
        </p:nvSpPr>
        <p:spPr>
          <a:xfrm>
            <a:off x="1567990" y="5130605"/>
            <a:ext cx="4356560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8620" marR="0" lvl="1" algn="ctr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373636"/>
                </a:solidFill>
                <a:latin typeface="Open Sauce"/>
              </a:rPr>
              <a:t>Delivery is actually the shortest part of the process, but we tend to focus on (and fear) it the most!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801405" y="5032464"/>
            <a:ext cx="3667385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b="1" dirty="0">
                <a:solidFill>
                  <a:srgbClr val="373636"/>
                </a:solidFill>
                <a:latin typeface="Open Sauce"/>
              </a:rPr>
              <a:t>Public speaking is more than just reading and talking at the same time.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258800" y="5004772"/>
            <a:ext cx="4549891" cy="2372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Speaking has more formality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 than talking and less formality than reading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Open Sauc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674C836-387B-4972-950E-A51DBE4EB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Methods of Delivery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6400" y="1883920"/>
            <a:ext cx="6553200" cy="3039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7200" dirty="0">
                <a:solidFill>
                  <a:srgbClr val="3745F4"/>
                </a:solidFill>
                <a:latin typeface="Open Sauce SemiBold Bold"/>
              </a:rPr>
              <a:t>Methods of Speech Delivery</a:t>
            </a:r>
            <a:endParaRPr lang="en-US" sz="7200" dirty="0">
              <a:latin typeface="Open Sauce Semi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6B8F7-3B34-4044-93B3-28ADEC8D41E1}"/>
              </a:ext>
            </a:extLst>
          </p:cNvPr>
          <p:cNvSpPr txBox="1"/>
          <p:nvPr/>
        </p:nvSpPr>
        <p:spPr>
          <a:xfrm>
            <a:off x="838200" y="9105900"/>
            <a:ext cx="9144000" cy="60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uce"/>
                <a:ea typeface="+mn-ea"/>
                <a:cs typeface="+mn-cs"/>
              </a:rPr>
              <a:t>12.2</a:t>
            </a:r>
          </a:p>
        </p:txBody>
      </p:sp>
      <p:pic>
        <p:nvPicPr>
          <p:cNvPr id="5" name="Picture 4" descr="Text that says &quot;Methods&quot;">
            <a:extLst>
              <a:ext uri="{FF2B5EF4-FFF2-40B4-BE49-F238E27FC236}">
                <a16:creationId xmlns:a16="http://schemas.microsoft.com/office/drawing/2014/main" id="{79CD21BA-BA99-4DF8-812F-CF0A2DFBF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568427" y="1668247"/>
            <a:ext cx="7395473" cy="41599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1C0D5B-956C-43C8-8748-1064E9BF264C}"/>
              </a:ext>
            </a:extLst>
          </p:cNvPr>
          <p:cNvSpPr txBox="1"/>
          <p:nvPr/>
        </p:nvSpPr>
        <p:spPr>
          <a:xfrm>
            <a:off x="8568427" y="5828200"/>
            <a:ext cx="73954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neurodojo.blogspot.com/2017/09/if-you-love-science-love-method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2604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Impromptu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600" y="3760856"/>
            <a:ext cx="55626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Without advance preparation</a:t>
            </a:r>
          </a:p>
          <a:p>
            <a:pPr marL="960120" lvl="1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rgbClr val="373636"/>
                </a:solidFill>
                <a:latin typeface="Open Sauce"/>
              </a:rPr>
              <a:t>Generally, most successful when brief and focus on a single point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Methods of Delivery</a:t>
            </a:r>
          </a:p>
        </p:txBody>
      </p:sp>
    </p:spTree>
    <p:extLst>
      <p:ext uri="{BB962C8B-B14F-4D97-AF65-F5344CB8AC3E}">
        <p14:creationId xmlns:p14="http://schemas.microsoft.com/office/powerpoint/2010/main" val="8049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870699" y="4793820"/>
            <a:ext cx="5038791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Manuscript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96600" y="3760856"/>
            <a:ext cx="5562600" cy="3648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Word-for-word iteration of a written message</a:t>
            </a:r>
          </a:p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May be appropriate at certain times but isn’t often interesting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Methods of Delivery</a:t>
            </a:r>
          </a:p>
        </p:txBody>
      </p:sp>
    </p:spTree>
    <p:extLst>
      <p:ext uri="{BB962C8B-B14F-4D97-AF65-F5344CB8AC3E}">
        <p14:creationId xmlns:p14="http://schemas.microsoft.com/office/powerpoint/2010/main" val="113405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95579" y="4793820"/>
            <a:ext cx="5213912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Extemporaneous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20400" y="2745599"/>
            <a:ext cx="5562600" cy="5495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Carefully planned and rehearsed, spoken in a conversational manner using brief notes</a:t>
            </a:r>
          </a:p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Promotes that you are a credible speaker</a:t>
            </a:r>
          </a:p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Requires PRACTICE!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Methods of Delivery</a:t>
            </a:r>
          </a:p>
        </p:txBody>
      </p:sp>
    </p:spTree>
    <p:extLst>
      <p:ext uri="{BB962C8B-B14F-4D97-AF65-F5344CB8AC3E}">
        <p14:creationId xmlns:p14="http://schemas.microsoft.com/office/powerpoint/2010/main" val="18933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0325" y="-352954"/>
            <a:ext cx="9525" cy="10992908"/>
          </a:xfrm>
          <a:prstGeom prst="rect">
            <a:avLst/>
          </a:prstGeom>
          <a:solidFill>
            <a:srgbClr val="3745F4"/>
          </a:solidFill>
          <a:ln>
            <a:solidFill>
              <a:srgbClr val="3745F4"/>
            </a:solidFill>
          </a:ln>
        </p:spPr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2695579" y="4793820"/>
            <a:ext cx="5213912" cy="6993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3745F4"/>
                </a:solidFill>
                <a:effectLst/>
                <a:uLnTx/>
                <a:uFillTx/>
                <a:latin typeface="Open Sauce SemiBold"/>
                <a:ea typeface="+mn-ea"/>
                <a:cs typeface="+mn-cs"/>
              </a:rPr>
              <a:t>Memorized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uce SemiBold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820400" y="2745599"/>
            <a:ext cx="5562600" cy="5495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Rote recitation of a written message that speaker has committed to memory</a:t>
            </a:r>
          </a:p>
          <a:p>
            <a:pPr marL="571500" lvl="0" indent="-571500">
              <a:lnSpc>
                <a:spcPts val="4800"/>
              </a:lnSpc>
              <a:buFont typeface="Arial" panose="020B0604020202020204" pitchFamily="34" charset="0"/>
              <a:buChar char="•"/>
              <a:defRPr/>
            </a:pPr>
            <a:r>
              <a:rPr lang="en-US" sz="3700" dirty="0">
                <a:solidFill>
                  <a:srgbClr val="373636"/>
                </a:solidFill>
                <a:latin typeface="Open Sauce"/>
              </a:rPr>
              <a:t>Can be flat and uninteresting and difficult to find your place if you forget</a:t>
            </a:r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0845" y="5143500"/>
            <a:ext cx="546310" cy="156239"/>
          </a:xfrm>
          <a:prstGeom prst="rect">
            <a:avLst/>
          </a:prstGeom>
          <a:solidFill>
            <a:srgbClr val="3745F4"/>
          </a:solidFill>
        </p:spPr>
      </p:sp>
      <p:sp>
        <p:nvSpPr>
          <p:cNvPr id="7" name="TextBox 7"/>
          <p:cNvSpPr txBox="1"/>
          <p:nvPr/>
        </p:nvSpPr>
        <p:spPr>
          <a:xfrm>
            <a:off x="1435350" y="8711595"/>
            <a:ext cx="9766050" cy="516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Open Sauce"/>
              </a:rPr>
              <a:t>Methods </a:t>
            </a:r>
            <a:r>
              <a:rPr lang="en-US" sz="3150">
                <a:solidFill>
                  <a:srgbClr val="000000"/>
                </a:solidFill>
                <a:latin typeface="Open Sauce"/>
              </a:rPr>
              <a:t>of Delivery</a:t>
            </a:r>
            <a:endParaRPr lang="en-US" sz="3150" dirty="0">
              <a:solidFill>
                <a:srgbClr val="000000"/>
              </a:solidFill>
              <a:latin typeface="Open Sauce"/>
            </a:endParaRPr>
          </a:p>
        </p:txBody>
      </p:sp>
    </p:spTree>
    <p:extLst>
      <p:ext uri="{BB962C8B-B14F-4D97-AF65-F5344CB8AC3E}">
        <p14:creationId xmlns:p14="http://schemas.microsoft.com/office/powerpoint/2010/main" val="361031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1104</Words>
  <Application>Microsoft Office PowerPoint</Application>
  <PresentationFormat>Custom</PresentationFormat>
  <Paragraphs>172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Open Sauce</vt:lpstr>
      <vt:lpstr>Open Sauce Bold</vt:lpstr>
      <vt:lpstr>Open Sauce SemiBold</vt:lpstr>
      <vt:lpstr>Arial</vt:lpstr>
      <vt:lpstr>Calibri</vt:lpstr>
      <vt:lpstr>Open Sauce SemiBold Bold</vt:lpstr>
      <vt:lpstr>Office Theme</vt:lpstr>
      <vt:lpstr>Exploring Public Speaking (HACC Edition, 2021)</vt:lpstr>
      <vt:lpstr>Chapter 12 Overview</vt:lpstr>
      <vt:lpstr>The Importance of Delivery</vt:lpstr>
      <vt:lpstr>Important Points About Delivery</vt:lpstr>
      <vt:lpstr>Methods of Delivery</vt:lpstr>
      <vt:lpstr>Impromptu</vt:lpstr>
      <vt:lpstr>Manuscript</vt:lpstr>
      <vt:lpstr>Extemporaneous</vt:lpstr>
      <vt:lpstr>Memorized</vt:lpstr>
      <vt:lpstr>Preparing for Delivery</vt:lpstr>
      <vt:lpstr>Using  Lecterns</vt:lpstr>
      <vt:lpstr>Speaking in a Small or Large Space</vt:lpstr>
      <vt:lpstr>Speaking Outdoors</vt:lpstr>
      <vt:lpstr>Using a Microphone</vt:lpstr>
      <vt:lpstr>Audience Size</vt:lpstr>
      <vt:lpstr>Practicing Your Delivery</vt:lpstr>
      <vt:lpstr>Practice Out Loud</vt:lpstr>
      <vt:lpstr>Practice Standing Up</vt:lpstr>
      <vt:lpstr>Practice with a Lectern</vt:lpstr>
      <vt:lpstr>Practice with an audience</vt:lpstr>
      <vt:lpstr>Practice for time </vt:lpstr>
      <vt:lpstr>Record Yourself</vt:lpstr>
      <vt:lpstr>What to Do When Delivering Your Speech</vt:lpstr>
      <vt:lpstr>Hands</vt:lpstr>
      <vt:lpstr>Feet</vt:lpstr>
      <vt:lpstr>Objects</vt:lpstr>
      <vt:lpstr>Lectern and Posture</vt:lpstr>
      <vt:lpstr>Eye Contact</vt:lpstr>
      <vt:lpstr>Volume</vt:lpstr>
      <vt:lpstr>Pitch</vt:lpstr>
      <vt:lpstr>Rate</vt:lpstr>
      <vt:lpstr>Pauses</vt:lpstr>
      <vt:lpstr>Vocalized Pauses</vt:lpstr>
      <vt:lpstr>Public Speaking Online</vt:lpstr>
      <vt:lpstr>Issues with Web Conferencing </vt:lpstr>
      <vt:lpstr>Tips for  Speaking Online</vt:lpstr>
      <vt:lpstr>During the Web Speech</vt:lpstr>
      <vt:lpstr>For class</vt:lpstr>
      <vt:lpstr>Chapter 12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 Chapter 1</dc:title>
  <cp:lastModifiedBy>Linda Beck</cp:lastModifiedBy>
  <cp:revision>22</cp:revision>
  <dcterms:created xsi:type="dcterms:W3CDTF">2006-08-16T00:00:00Z</dcterms:created>
  <dcterms:modified xsi:type="dcterms:W3CDTF">2022-01-08T18:59:22Z</dcterms:modified>
  <dc:identifier>DAEw2nuEFks</dc:identifier>
</cp:coreProperties>
</file>