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88" r:id="rId5"/>
    <p:sldId id="277" r:id="rId6"/>
    <p:sldId id="296" r:id="rId7"/>
    <p:sldId id="297" r:id="rId8"/>
    <p:sldId id="298" r:id="rId9"/>
    <p:sldId id="299" r:id="rId10"/>
    <p:sldId id="404" r:id="rId11"/>
    <p:sldId id="402" r:id="rId12"/>
    <p:sldId id="403" r:id="rId13"/>
    <p:sldId id="405" r:id="rId14"/>
    <p:sldId id="406" r:id="rId15"/>
    <p:sldId id="407" r:id="rId16"/>
    <p:sldId id="40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uce" panose="020B0604020202020204" charset="0"/>
      <p:regular r:id="rId22"/>
    </p:embeddedFont>
    <p:embeddedFont>
      <p:font typeface="Open Sauce Bold" panose="020B0604020202020204" charset="0"/>
      <p:regular r:id="rId23"/>
    </p:embeddedFont>
    <p:embeddedFont>
      <p:font typeface="Open Sauce SemiBold" panose="020B0604020202020204" charset="0"/>
      <p:regular r:id="rId24"/>
    </p:embeddedFont>
    <p:embeddedFont>
      <p:font typeface="Open Sauce SemiBold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  <a:srgbClr val="555C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>
      <p:cViewPr varScale="1">
        <p:scale>
          <a:sx n="47" d="100"/>
          <a:sy n="47" d="100"/>
        </p:scale>
        <p:origin x="66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5938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technology/selecting-hipos-using-talent-assessments-and-analytics-1551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cend.org/tms/2015/10/this-week-in-history-4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bluediamondgallery.com/b/biograph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.tghn.org/articles/guide-question-tast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matrix.com/blog/top-10-effective-advertisement-idea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hierarchy-levels-arrangements-3579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63993" y="1777078"/>
            <a:ext cx="8987012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14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Informative Speeches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pic>
        <p:nvPicPr>
          <p:cNvPr id="6" name="Picture 6" descr="Speech bubbles that say who, where, why, what, when, wh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61" t="-11891" r="1333" b="544"/>
          <a:stretch/>
        </p:blipFill>
        <p:spPr>
          <a:xfrm>
            <a:off x="9532607" y="422438"/>
            <a:ext cx="7391400" cy="5461386"/>
          </a:xfrm>
          <a:prstGeom prst="rect">
            <a:avLst/>
          </a:prstGeom>
        </p:spPr>
      </p:pic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4752" y="1564716"/>
            <a:ext cx="8298192" cy="6078587"/>
            <a:chOff x="-1" y="-846320"/>
            <a:chExt cx="6927094" cy="8104783"/>
          </a:xfrm>
        </p:grpSpPr>
        <p:sp>
          <p:nvSpPr>
            <p:cNvPr id="6" name="TextBox 6"/>
            <p:cNvSpPr txBox="1"/>
            <p:nvPr/>
          </p:nvSpPr>
          <p:spPr>
            <a:xfrm>
              <a:off x="-1" y="-846320"/>
              <a:ext cx="6927093" cy="810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Guidelines for Selecting and Preparing </a:t>
              </a:r>
              <a:r>
                <a:rPr lang="en-US" sz="7200" dirty="0">
                  <a:latin typeface="Open Sauce SemiBold Bold"/>
                </a:rPr>
                <a:t>an Informative Speech Topic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Guidelines for Selecting an Informative Speech Topic</a:t>
            </a:r>
          </a:p>
        </p:txBody>
      </p:sp>
      <p:pic>
        <p:nvPicPr>
          <p:cNvPr id="14" name="Picture 4" descr="A yellow star in the midst of other grey stars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34" r="22134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E83F1-B741-418D-AE0B-E88990A23AA5}"/>
              </a:ext>
            </a:extLst>
          </p:cNvPr>
          <p:cNvSpPr txBox="1"/>
          <p:nvPr/>
        </p:nvSpPr>
        <p:spPr>
          <a:xfrm>
            <a:off x="838200" y="8954114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14.3 and 14.4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C00D4-73D6-440C-9613-0EA75A58F705}"/>
              </a:ext>
            </a:extLst>
          </p:cNvPr>
          <p:cNvSpPr txBox="1"/>
          <p:nvPr/>
        </p:nvSpPr>
        <p:spPr>
          <a:xfrm>
            <a:off x="10546302" y="8746025"/>
            <a:ext cx="6836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oplemattersglobal.com/article/technology/selecting-hipos-using-talent-assessments-and-analytics-1551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0948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38150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Pick a specific or focused topic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Selecting a specific topic will make research and writing easier!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125092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Guidelines for Selecting/Preparing an Informative Speech Topic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Avoid faux or fake informative speech topics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Avoid partisan speech topics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Must have irrefutable proof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130426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Guidelines for Selecting/Preparing an Informative Speech Topic</a:t>
            </a:r>
          </a:p>
        </p:txBody>
      </p:sp>
    </p:spTree>
    <p:extLst>
      <p:ext uri="{BB962C8B-B14F-4D97-AF65-F5344CB8AC3E}">
        <p14:creationId xmlns:p14="http://schemas.microsoft.com/office/powerpoint/2010/main" val="15172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38150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Don’t be too broad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You will never be able to cover all the information about your speech so don’t try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130426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Guidelines for Selecting/Preparing an Informative Speech Topic</a:t>
            </a:r>
          </a:p>
        </p:txBody>
      </p:sp>
    </p:spTree>
    <p:extLst>
      <p:ext uri="{BB962C8B-B14F-4D97-AF65-F5344CB8AC3E}">
        <p14:creationId xmlns:p14="http://schemas.microsoft.com/office/powerpoint/2010/main" val="11435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Be Accurate, Clear and Interesting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Make sure information is current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Remember the audience wants to know WIIFM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130426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Guidelines for Selecting/Preparing an Informative Speech Topic</a:t>
            </a:r>
          </a:p>
        </p:txBody>
      </p:sp>
    </p:spTree>
    <p:extLst>
      <p:ext uri="{BB962C8B-B14F-4D97-AF65-F5344CB8AC3E}">
        <p14:creationId xmlns:p14="http://schemas.microsoft.com/office/powerpoint/2010/main" val="829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Keep </a:t>
            </a: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in Mind Audience Diversity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4684186"/>
            <a:ext cx="5562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Go back to your audience analysis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130426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Guidelines for Selecting/Preparing an Informative Speech Topic</a:t>
            </a:r>
          </a:p>
        </p:txBody>
      </p:sp>
    </p:spTree>
    <p:extLst>
      <p:ext uri="{BB962C8B-B14F-4D97-AF65-F5344CB8AC3E}">
        <p14:creationId xmlns:p14="http://schemas.microsoft.com/office/powerpoint/2010/main" val="20130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14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0" y="2606523"/>
            <a:ext cx="7120384" cy="5073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What is an Informative Speech?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14.2 </a:t>
            </a:r>
            <a:r>
              <a:rPr lang="en-US" sz="3549" dirty="0">
                <a:solidFill>
                  <a:srgbClr val="000000"/>
                </a:solidFill>
                <a:latin typeface="Open Sauce" panose="020B0604020202020204" charset="0"/>
              </a:rPr>
              <a:t>Types of Informative Speeches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14.3 </a:t>
            </a:r>
            <a:r>
              <a:rPr lang="en-US" sz="3549" dirty="0">
                <a:solidFill>
                  <a:srgbClr val="000000"/>
                </a:solidFill>
                <a:latin typeface="Open Sauce" panose="020B0604020202020204" charset="0"/>
              </a:rPr>
              <a:t>Guidelines for Selecting an Informative Speech Topic</a:t>
            </a:r>
            <a:endParaRPr lang="en-US" sz="3549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14.4 </a:t>
            </a:r>
            <a:r>
              <a:rPr lang="en-US" sz="3549" dirty="0">
                <a:solidFill>
                  <a:srgbClr val="000000"/>
                </a:solidFill>
                <a:latin typeface="Open Sauce" panose="020B0604020202020204" charset="0"/>
              </a:rPr>
              <a:t>Guidelines for Preparing an Informative Speech</a:t>
            </a:r>
            <a:endParaRPr lang="en-US" sz="3549" dirty="0">
              <a:solidFill>
                <a:srgbClr val="000000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45669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14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0" y="2606523"/>
            <a:ext cx="7120384" cy="5073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What is an Informative Speech?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14.2 </a:t>
            </a:r>
            <a:r>
              <a:rPr lang="en-US" sz="3549" dirty="0">
                <a:solidFill>
                  <a:srgbClr val="000000"/>
                </a:solidFill>
                <a:latin typeface="Open Sauce" panose="020B0604020202020204" charset="0"/>
              </a:rPr>
              <a:t>Types of Informative Speeches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14.3 </a:t>
            </a:r>
            <a:r>
              <a:rPr lang="en-US" sz="3549" dirty="0">
                <a:solidFill>
                  <a:srgbClr val="000000"/>
                </a:solidFill>
                <a:latin typeface="Open Sauce" panose="020B0604020202020204" charset="0"/>
              </a:rPr>
              <a:t>Guidelines for Selecting an Informative Speech Topic</a:t>
            </a:r>
            <a:endParaRPr lang="en-US" sz="3549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14.4 </a:t>
            </a:r>
            <a:r>
              <a:rPr lang="en-US" sz="3549" dirty="0">
                <a:solidFill>
                  <a:srgbClr val="000000"/>
                </a:solidFill>
                <a:latin typeface="Open Sauce" panose="020B0604020202020204" charset="0"/>
              </a:rPr>
              <a:t>Guidelines for Preparing an Informative Speech</a:t>
            </a:r>
            <a:endParaRPr lang="en-US" sz="3549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Informative Speech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Defined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418468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Speech based entirely and exclusively of irrefutable facts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It should not include opinion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82600" y="5032464"/>
            <a:ext cx="4549891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Although informative speeches still have an impact, you should not spin the material or take a side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3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Types of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latin typeface="Open Sauce SemiBold Bold"/>
                </a:rPr>
                <a:t>Informative Speeches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Types of Informative Speeches</a:t>
            </a:r>
          </a:p>
        </p:txBody>
      </p:sp>
      <p:pic>
        <p:nvPicPr>
          <p:cNvPr id="14" name="Picture 4" descr="Alarm clocks with mouths looking scared. 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093619-AD85-4900-92C0-BDEC70929A5F}"/>
              </a:ext>
            </a:extLst>
          </p:cNvPr>
          <p:cNvSpPr txBox="1"/>
          <p:nvPr/>
        </p:nvSpPr>
        <p:spPr>
          <a:xfrm>
            <a:off x="1028700" y="9193306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94614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History or Development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of Something 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62865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Open Sauce" panose="020B0604020202020204" charset="0"/>
              </a:rPr>
              <a:t>Objects</a:t>
            </a:r>
          </a:p>
          <a:p>
            <a:pPr lvl="1"/>
            <a:r>
              <a:rPr lang="en-US" sz="3600" dirty="0">
                <a:latin typeface="Open Sauce" panose="020B0604020202020204" charset="0"/>
              </a:rPr>
              <a:t>Baseball</a:t>
            </a:r>
          </a:p>
          <a:p>
            <a:pPr lvl="1"/>
            <a:r>
              <a:rPr lang="en-US" sz="3600" dirty="0">
                <a:latin typeface="Open Sauce" panose="020B0604020202020204" charset="0"/>
              </a:rPr>
              <a:t>Saxophone</a:t>
            </a:r>
          </a:p>
          <a:p>
            <a:r>
              <a:rPr lang="en-US" sz="4000" dirty="0">
                <a:latin typeface="Open Sauce" panose="020B0604020202020204" charset="0"/>
              </a:rPr>
              <a:t>Places</a:t>
            </a:r>
          </a:p>
          <a:p>
            <a:pPr lvl="1"/>
            <a:r>
              <a:rPr lang="en-US" sz="3600" dirty="0">
                <a:latin typeface="Open Sauce" panose="020B0604020202020204" charset="0"/>
              </a:rPr>
              <a:t>Your College</a:t>
            </a:r>
          </a:p>
          <a:p>
            <a:pPr lvl="1"/>
            <a:r>
              <a:rPr lang="en-US" sz="3600" dirty="0" err="1">
                <a:latin typeface="Open Sauce" panose="020B0604020202020204" charset="0"/>
              </a:rPr>
              <a:t>DisneyWorld</a:t>
            </a:r>
            <a:endParaRPr lang="en-US" sz="3600" dirty="0">
              <a:latin typeface="Open Sauce" panose="020B0604020202020204" charset="0"/>
            </a:endParaRPr>
          </a:p>
          <a:p>
            <a:r>
              <a:rPr lang="en-US" sz="4000" dirty="0">
                <a:latin typeface="Open Sauce" panose="020B0604020202020204" charset="0"/>
              </a:rPr>
              <a:t>Ideas</a:t>
            </a:r>
          </a:p>
          <a:p>
            <a:pPr lvl="1"/>
            <a:r>
              <a:rPr lang="en-US" sz="3900" dirty="0">
                <a:latin typeface="Open Sauce" panose="020B0604020202020204" charset="0"/>
              </a:rPr>
              <a:t>Democracy</a:t>
            </a:r>
          </a:p>
          <a:p>
            <a:pPr lvl="1"/>
            <a:r>
              <a:rPr lang="en-US" sz="3900" dirty="0">
                <a:latin typeface="Open Sauce" panose="020B0604020202020204" charset="0"/>
              </a:rPr>
              <a:t>Freedom of Speech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dle that says history, historical, people, understanding, helps, etc. 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4000" y="2881139"/>
            <a:ext cx="7452981" cy="411673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4E84-D590-4FFF-B780-CD963A22C214}"/>
              </a:ext>
            </a:extLst>
          </p:cNvPr>
          <p:cNvSpPr txBox="1"/>
          <p:nvPr/>
        </p:nvSpPr>
        <p:spPr>
          <a:xfrm>
            <a:off x="9144000" y="6997877"/>
            <a:ext cx="7452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ranscend.org/tms/2015/10/this-week-in-history-4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45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Biography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of Something 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62865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uce" panose="020B0604020202020204" charset="0"/>
              </a:rPr>
              <a:t>Similar to history, but of a person</a:t>
            </a:r>
          </a:p>
          <a:p>
            <a:r>
              <a:rPr lang="en-US" sz="4000" dirty="0">
                <a:latin typeface="Open Sauce" panose="020B0604020202020204" charset="0"/>
              </a:rPr>
              <a:t>Should focus on people of note or fame</a:t>
            </a:r>
            <a:endParaRPr lang="en-US" sz="3900" dirty="0">
              <a:latin typeface="Open Sauce" panose="020B0604020202020204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ds that say &quot;biography&quot;, written account, life story and memoir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594572" y="2881139"/>
            <a:ext cx="6551837" cy="411673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4E84-D590-4FFF-B780-CD963A22C214}"/>
              </a:ext>
            </a:extLst>
          </p:cNvPr>
          <p:cNvSpPr txBox="1"/>
          <p:nvPr/>
        </p:nvSpPr>
        <p:spPr>
          <a:xfrm>
            <a:off x="9594572" y="6997877"/>
            <a:ext cx="6551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hebluediamondgallery.com/b/biograph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681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Processes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62865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uce" panose="020B0604020202020204" charset="0"/>
              </a:rPr>
              <a:t>Often referred to “how to” or demonstration speeches</a:t>
            </a:r>
            <a:endParaRPr lang="en-US" sz="3900" dirty="0">
              <a:latin typeface="Open Sauce" panose="020B0604020202020204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ppearing to demonstrate something to a group of other individuals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777492" y="2881139"/>
            <a:ext cx="6185997" cy="411673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4E84-D590-4FFF-B780-CD963A22C214}"/>
              </a:ext>
            </a:extLst>
          </p:cNvPr>
          <p:cNvSpPr txBox="1"/>
          <p:nvPr/>
        </p:nvSpPr>
        <p:spPr>
          <a:xfrm>
            <a:off x="9777492" y="6997877"/>
            <a:ext cx="6185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sh.tghn.org/articles/guide-question-tast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38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Ideas and </a:t>
            </a:r>
            <a:r>
              <a:rPr lang="en-US" dirty="0">
                <a:latin typeface="Open Sauce Bold" panose="020B0604020202020204" charset="0"/>
              </a:rPr>
              <a:t>Concepts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62865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uce" panose="020B0604020202020204" charset="0"/>
              </a:rPr>
              <a:t>Explains what something means</a:t>
            </a:r>
          </a:p>
          <a:p>
            <a:r>
              <a:rPr lang="en-US" sz="4000" dirty="0">
                <a:latin typeface="Open Sauce" panose="020B0604020202020204" charset="0"/>
              </a:rPr>
              <a:t>Use definition methods listed in text</a:t>
            </a:r>
          </a:p>
          <a:p>
            <a:r>
              <a:rPr lang="en-US" sz="4000" dirty="0">
                <a:latin typeface="Open Sauce" panose="020B0604020202020204" charset="0"/>
              </a:rPr>
              <a:t>Make the concept concrete, real and specific</a:t>
            </a:r>
            <a:endParaRPr lang="en-US" sz="3900" dirty="0">
              <a:latin typeface="Open Sauce" panose="020B0604020202020204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pressing laptop with images of lightbulbs coming from it. 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777492" y="3266337"/>
            <a:ext cx="6185997" cy="334634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4E84-D590-4FFF-B780-CD963A22C214}"/>
              </a:ext>
            </a:extLst>
          </p:cNvPr>
          <p:cNvSpPr txBox="1"/>
          <p:nvPr/>
        </p:nvSpPr>
        <p:spPr>
          <a:xfrm>
            <a:off x="9777492" y="6612679"/>
            <a:ext cx="6185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itesmatrix.com/blog/top-10-effective-advertisement-idea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56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Categories or </a:t>
            </a:r>
            <a:r>
              <a:rPr lang="en-US" dirty="0">
                <a:latin typeface="Open Sauce Bold" panose="020B0604020202020204" charset="0"/>
              </a:rPr>
              <a:t>Divisions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62865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uce" panose="020B0604020202020204" charset="0"/>
              </a:rPr>
              <a:t>Other topics that don’t lend themselves to a specific approach</a:t>
            </a:r>
          </a:p>
          <a:p>
            <a:r>
              <a:rPr lang="en-US" sz="4000" dirty="0">
                <a:latin typeface="Open Sauce" panose="020B0604020202020204" charset="0"/>
              </a:rPr>
              <a:t>Fall into a “general” category</a:t>
            </a:r>
            <a:endParaRPr lang="en-US" sz="3900" dirty="0">
              <a:latin typeface="Open Sauce" panose="020B0604020202020204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ocks of different colors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559094" y="2247900"/>
            <a:ext cx="6589923" cy="54101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60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404</Words>
  <Application>Microsoft Office PowerPoint</Application>
  <PresentationFormat>Custom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Open Sauce SemiBold</vt:lpstr>
      <vt:lpstr>Open Sauce SemiBold Bold</vt:lpstr>
      <vt:lpstr>Open Sauce</vt:lpstr>
      <vt:lpstr>Arial</vt:lpstr>
      <vt:lpstr>Open Sauce Bold</vt:lpstr>
      <vt:lpstr>Office Theme</vt:lpstr>
      <vt:lpstr>Exploring Public Speaking (HACC Edition, 2021)</vt:lpstr>
      <vt:lpstr>Chapter 14 Overview</vt:lpstr>
      <vt:lpstr>Informative Speech Defined</vt:lpstr>
      <vt:lpstr>Types of Informative Speeches</vt:lpstr>
      <vt:lpstr>History or Development of Something </vt:lpstr>
      <vt:lpstr>Biography of Something </vt:lpstr>
      <vt:lpstr>Processes</vt:lpstr>
      <vt:lpstr>Ideas and Concepts</vt:lpstr>
      <vt:lpstr>Categories or Divisions</vt:lpstr>
      <vt:lpstr>Guidelines for Selecting an Informative Speech Topic</vt:lpstr>
      <vt:lpstr>Pick a specific or focused topic</vt:lpstr>
      <vt:lpstr>Avoid faux or fake informative speech topics</vt:lpstr>
      <vt:lpstr>Don’t be too broad</vt:lpstr>
      <vt:lpstr>Be Accurate, Clear and Interesting</vt:lpstr>
      <vt:lpstr>Keep in Mind Audience Diversity</vt:lpstr>
      <vt:lpstr>Chapter 14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14</cp:revision>
  <dcterms:created xsi:type="dcterms:W3CDTF">2006-08-16T00:00:00Z</dcterms:created>
  <dcterms:modified xsi:type="dcterms:W3CDTF">2021-12-22T23:57:23Z</dcterms:modified>
  <dc:identifier>DAEw2nuEFks</dc:identifier>
</cp:coreProperties>
</file>