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529" r:id="rId3"/>
    <p:sldId id="257" r:id="rId4"/>
    <p:sldId id="259" r:id="rId5"/>
    <p:sldId id="260" r:id="rId6"/>
    <p:sldId id="471" r:id="rId7"/>
    <p:sldId id="466" r:id="rId8"/>
    <p:sldId id="521" r:id="rId9"/>
    <p:sldId id="522" r:id="rId10"/>
    <p:sldId id="402" r:id="rId11"/>
    <p:sldId id="523" r:id="rId12"/>
    <p:sldId id="524" r:id="rId13"/>
    <p:sldId id="525" r:id="rId14"/>
    <p:sldId id="492" r:id="rId15"/>
    <p:sldId id="526" r:id="rId16"/>
    <p:sldId id="527" r:id="rId17"/>
    <p:sldId id="528" r:id="rId18"/>
    <p:sldId id="467" r:id="rId19"/>
    <p:sldId id="447" r:id="rId20"/>
    <p:sldId id="530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uce" panose="020B0604020202020204" charset="0"/>
      <p:regular r:id="rId26"/>
    </p:embeddedFont>
    <p:embeddedFont>
      <p:font typeface="Open Sauce Bold" panose="020B0604020202020204" charset="0"/>
      <p:regular r:id="rId27"/>
    </p:embeddedFont>
    <p:embeddedFont>
      <p:font typeface="Open Sauce SemiBold" panose="020B0604020202020204" charset="0"/>
      <p:regular r:id="rId28"/>
    </p:embeddedFont>
    <p:embeddedFont>
      <p:font typeface="Open Sauce SemiBold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595" autoAdjust="0"/>
  </p:normalViewPr>
  <p:slideViewPr>
    <p:cSldViewPr>
      <p:cViewPr varScale="1">
        <p:scale>
          <a:sx n="54" d="100"/>
          <a:sy n="54" d="100"/>
        </p:scale>
        <p:origin x="93" y="4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ademarketing.com/2016/09/principios-de-persuasion-para-marketing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creating-a-presentation-on-laptop-315320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-commons-images.com/handwriting/a/argumen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photo/32177/Exampl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9/01/24/art-of-persuasion-part-on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h/hard-work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llscomm/chapter/what-is-persuas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2/08/15/4200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argument-and-critical-thinking/modes-of-persuasion/modes-of-persuasion-time-to-writ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15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Persuasive Speaking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A wordle in the shape of a megaphone that says &quot;Persuasion&quot;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560419" y="1893992"/>
            <a:ext cx="6017039" cy="4861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E787F-3EAA-436A-9318-DB8FE51C87D7}"/>
              </a:ext>
            </a:extLst>
          </p:cNvPr>
          <p:cNvSpPr txBox="1"/>
          <p:nvPr/>
        </p:nvSpPr>
        <p:spPr>
          <a:xfrm>
            <a:off x="9560419" y="6755760"/>
            <a:ext cx="6017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osademarketing.com/2016/09/principios-de-persuasion-para-marke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Ethos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1400" y="2451630"/>
            <a:ext cx="5562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Speaker should build on their credibility with citing reliable, authoritative sources, strong arguments, showing awareness of audience and effective delivery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Traditional Views of Persuasion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Logos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9361" y="3562713"/>
            <a:ext cx="556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Logical and organized arguments with credible evidence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Traditional Views of Persuasion</a:t>
            </a:r>
          </a:p>
        </p:txBody>
      </p:sp>
    </p:spTree>
    <p:extLst>
      <p:ext uri="{BB962C8B-B14F-4D97-AF65-F5344CB8AC3E}">
        <p14:creationId xmlns:p14="http://schemas.microsoft.com/office/powerpoint/2010/main" val="23267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Pathos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209361" y="3562713"/>
            <a:ext cx="5562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Engage emotions to persuade the audience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Use strong visual aids and engaging stories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Traditional Views of Persuasion</a:t>
            </a:r>
          </a:p>
        </p:txBody>
      </p:sp>
    </p:spTree>
    <p:extLst>
      <p:ext uri="{BB962C8B-B14F-4D97-AF65-F5344CB8AC3E}">
        <p14:creationId xmlns:p14="http://schemas.microsoft.com/office/powerpoint/2010/main" val="23787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Constructing a Persuasive Speech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Constructing a Persuasive Speech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15.3</a:t>
            </a:r>
          </a:p>
        </p:txBody>
      </p:sp>
      <p:pic>
        <p:nvPicPr>
          <p:cNvPr id="5" name="Picture 4" descr="Picture of person working on laptop on their lap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287001" y="1057833"/>
            <a:ext cx="5237984" cy="78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5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Formulating a Proposition of Fact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72800" y="4142364"/>
            <a:ext cx="5562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Attempts to establish the truth of a statement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Best to use topical organization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Constructing a Persuasive Speech</a:t>
            </a:r>
          </a:p>
        </p:txBody>
      </p:sp>
    </p:spTree>
    <p:extLst>
      <p:ext uri="{BB962C8B-B14F-4D97-AF65-F5344CB8AC3E}">
        <p14:creationId xmlns:p14="http://schemas.microsoft.com/office/powerpoint/2010/main" val="13335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Formulating a Proposition of Definition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591800" y="3453079"/>
            <a:ext cx="640815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Used in legal and scholarly arguments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Argue that a word, phrase or concept has particular meaning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Constructing a Persuasive Speech</a:t>
            </a:r>
          </a:p>
        </p:txBody>
      </p:sp>
    </p:spTree>
    <p:extLst>
      <p:ext uri="{BB962C8B-B14F-4D97-AF65-F5344CB8AC3E}">
        <p14:creationId xmlns:p14="http://schemas.microsoft.com/office/powerpoint/2010/main" val="5092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Formulating a Proposition of Value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44200" y="1781653"/>
            <a:ext cx="59436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Uses words like 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Good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Bad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Best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Worst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Should be organized as definition, then pro-arguments followed by reservations</a:t>
            </a:r>
          </a:p>
          <a:p>
            <a:pPr marL="1417320" lvl="2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373636"/>
              </a:solidFill>
              <a:latin typeface="Open Sauce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Constructing a Persuasive Speech</a:t>
            </a:r>
          </a:p>
        </p:txBody>
      </p:sp>
    </p:spTree>
    <p:extLst>
      <p:ext uri="{BB962C8B-B14F-4D97-AF65-F5344CB8AC3E}">
        <p14:creationId xmlns:p14="http://schemas.microsoft.com/office/powerpoint/2010/main" val="4924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Formulating a Proposition of Policy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2397206"/>
            <a:ext cx="5562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Almost always have “should” in them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Call for a change in policy or practice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Should use Monroe’s Motivated Sequence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Constructing a Persuasive Speech</a:t>
            </a:r>
          </a:p>
        </p:txBody>
      </p:sp>
    </p:spTree>
    <p:extLst>
      <p:ext uri="{BB962C8B-B14F-4D97-AF65-F5344CB8AC3E}">
        <p14:creationId xmlns:p14="http://schemas.microsoft.com/office/powerpoint/2010/main" val="30041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Building on Your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Arguments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Evidence should be credible, new to audience, timely and relevant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Use metaphors, quotations, rhetorical devices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Take into consideration effect of visual aids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7" name="Picture 6" descr="Hand writing the word &quot;argument&quot;">
            <a:extLst>
              <a:ext uri="{FF2B5EF4-FFF2-40B4-BE49-F238E27FC236}">
                <a16:creationId xmlns:a16="http://schemas.microsoft.com/office/drawing/2014/main" id="{9A4F7655-E63F-46E9-8EBD-3CB77263C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200" y="2316375"/>
            <a:ext cx="8481374" cy="5654249"/>
          </a:xfrm>
          <a:prstGeom prst="rect">
            <a:avLst/>
          </a:prstGeom>
        </p:spPr>
      </p:pic>
      <p:sp>
        <p:nvSpPr>
          <p:cNvPr id="8" name="TextBox 7" descr="Hand writing the word &quot;argument&quot;">
            <a:extLst>
              <a:ext uri="{FF2B5EF4-FFF2-40B4-BE49-F238E27FC236}">
                <a16:creationId xmlns:a16="http://schemas.microsoft.com/office/drawing/2014/main" id="{7A7FA906-733A-4352-B1A7-148FDAC84980}"/>
              </a:ext>
            </a:extLst>
          </p:cNvPr>
          <p:cNvSpPr txBox="1"/>
          <p:nvPr/>
        </p:nvSpPr>
        <p:spPr>
          <a:xfrm>
            <a:off x="8458200" y="8085747"/>
            <a:ext cx="830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reative-commons-images.com/handwriting/a/argumen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8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Introduction Examples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962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For Examples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solidFill>
                  <a:srgbClr val="3745F4"/>
                </a:solidFill>
                <a:latin typeface="Open Sauce SemiBold Bold"/>
              </a:rPr>
              <a:t>Of Speeches, </a:t>
            </a:r>
          </a:p>
          <a:p>
            <a:pPr algn="ctr">
              <a:lnSpc>
                <a:spcPts val="7920"/>
              </a:lnSpc>
            </a:pPr>
            <a:r>
              <a:rPr lang="en-US" sz="6000" dirty="0">
                <a:latin typeface="Open Sauce SemiBold Bold"/>
              </a:rPr>
              <a:t>See Your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15.6 and 15.7</a:t>
            </a:r>
            <a:endParaRPr kumimoji="0" lang="en-US" sz="31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The word &quot;example&quot; spelled out on a Scrabble tile board. 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09" r="11909"/>
          <a:stretch/>
        </p:blipFill>
        <p:spPr>
          <a:xfrm>
            <a:off x="9143999" y="1442582"/>
            <a:ext cx="6754275" cy="591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98628-E386-4E15-A169-F2B66C3BDC0C}"/>
              </a:ext>
            </a:extLst>
          </p:cNvPr>
          <p:cNvSpPr txBox="1"/>
          <p:nvPr/>
        </p:nvSpPr>
        <p:spPr>
          <a:xfrm>
            <a:off x="9143999" y="7353300"/>
            <a:ext cx="6754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server.org/photo/32177/Exampl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74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15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234649"/>
            <a:ext cx="7687026" cy="506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Why Persuade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A Definition of Persuasion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Why is Persuasion Hard?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Traditional Views of Persuasion</a:t>
            </a:r>
            <a:br>
              <a:rPr lang="en-US" sz="3200" dirty="0">
                <a:solidFill>
                  <a:srgbClr val="000000"/>
                </a:solidFill>
                <a:latin typeface="Open Sauce Bold"/>
              </a:rPr>
            </a:b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Constructing a Persuasive Speech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Sample Outline (Topical Patterns)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15.7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Sample Outline (Monroe’s)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15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2234649"/>
            <a:ext cx="7687026" cy="506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Why Persuade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A Definition of Persuasion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Why is Persuasion Hard?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Traditional Views of Persuasion</a:t>
            </a:r>
            <a:br>
              <a:rPr lang="en-US" sz="3200" dirty="0">
                <a:solidFill>
                  <a:srgbClr val="000000"/>
                </a:solidFill>
                <a:latin typeface="Open Sauce Bold"/>
              </a:rPr>
            </a:b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Constructing a Persuasive Speech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Sample Outline (Topical Patterns)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15.7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Sample Outline (Monroe’s)</a:t>
            </a:r>
          </a:p>
        </p:txBody>
      </p:sp>
    </p:spTree>
    <p:extLst>
      <p:ext uri="{BB962C8B-B14F-4D97-AF65-F5344CB8AC3E}">
        <p14:creationId xmlns:p14="http://schemas.microsoft.com/office/powerpoint/2010/main" val="243970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6A9E18-2D2C-496F-A9BF-7082D939F6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0200" y="3437046"/>
            <a:ext cx="15773400" cy="258532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j-ea"/>
                <a:cs typeface="+mj-cs"/>
              </a:rPr>
              <a:t>Information + Change =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uce SemiBold Bold"/>
                <a:ea typeface="+mj-ea"/>
                <a:cs typeface="+mj-cs"/>
              </a:rPr>
              <a:t>Persuasion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 Definition of Persuasion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A Definition of Persuasion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15.2</a:t>
            </a:r>
          </a:p>
        </p:txBody>
      </p:sp>
      <p:pic>
        <p:nvPicPr>
          <p:cNvPr id="5" name="Picture 4" descr="Words that say &quot;Powers of Persuasion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83396" y="1409700"/>
            <a:ext cx="8271617" cy="3877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CE478-705E-4C19-B8F7-F731219BAFA2}"/>
              </a:ext>
            </a:extLst>
          </p:cNvPr>
          <p:cNvSpPr txBox="1"/>
          <p:nvPr/>
        </p:nvSpPr>
        <p:spPr>
          <a:xfrm>
            <a:off x="8983396" y="5287020"/>
            <a:ext cx="6565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ctuaries.digital/2019/01/24/art-of-persuasion-part-o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Persuasion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Defined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435656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“Process of creating, reinforcing, or changing people’s beliefs or actions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Think of it as a continuum going both ways from strongly disagree to strongly agree with you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06400" y="5032464"/>
            <a:ext cx="4794136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You are trying to find people willing to listen—your target audience; your job is to reinforce and move them closer to agreement with you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 is Persuasion Hard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Why is Persuasion Hard?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15.3</a:t>
            </a:r>
          </a:p>
        </p:txBody>
      </p:sp>
      <p:pic>
        <p:nvPicPr>
          <p:cNvPr id="5" name="Picture 4" descr="Sign that says &quot;hard work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523672" y="1057833"/>
            <a:ext cx="6783128" cy="4516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C0D5B-956C-43C8-8748-1064E9BF264C}"/>
              </a:ext>
            </a:extLst>
          </p:cNvPr>
          <p:cNvSpPr txBox="1"/>
          <p:nvPr/>
        </p:nvSpPr>
        <p:spPr>
          <a:xfrm>
            <a:off x="9523672" y="5574266"/>
            <a:ext cx="5484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icpedia.org/highway-signs/h/hard-wor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604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Challenges of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Persuasion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 have a bias against change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We would rather keep from losing something than gain something; change is often seen as a loss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Cognitive dissonance occurs when we are confronted with ideas contrary to our beliefs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A hand writing on a chalkboard with the word &quot;can't&quot; crossed out and the word &quot;can&quot; written below. 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76" r="11210"/>
          <a:stretch/>
        </p:blipFill>
        <p:spPr>
          <a:xfrm>
            <a:off x="8269029" y="2247900"/>
            <a:ext cx="8708526" cy="5319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1B2CC-759C-4013-BB8D-57B9ED0E92CA}"/>
              </a:ext>
            </a:extLst>
          </p:cNvPr>
          <p:cNvSpPr txBox="1"/>
          <p:nvPr/>
        </p:nvSpPr>
        <p:spPr>
          <a:xfrm>
            <a:off x="9813306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campusontario.pressbooks.pub/llscomm/chapter/what-is-persuas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193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Solutions to the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Difficulty of Persuasion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Try to move audience incrementally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Deal with reservations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Offer two-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taile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d arguments that bring up a valid issue which you then refute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sure audience sees benefit to change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Red button on a keyboard that says &quot;Solution&quot;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84" b="4184"/>
          <a:stretch/>
        </p:blipFill>
        <p:spPr>
          <a:xfrm>
            <a:off x="8269029" y="2247900"/>
            <a:ext cx="8708526" cy="5319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1B2CC-759C-4013-BB8D-57B9ED0E92CA}"/>
              </a:ext>
            </a:extLst>
          </p:cNvPr>
          <p:cNvSpPr txBox="1"/>
          <p:nvPr/>
        </p:nvSpPr>
        <p:spPr>
          <a:xfrm>
            <a:off x="8269029" y="7567797"/>
            <a:ext cx="8708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abiusmaximus.com/2012/08/15/4200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740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Traditional Views of Persuasion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Traditional Views of Persuasion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15.3</a:t>
            </a:r>
          </a:p>
        </p:txBody>
      </p:sp>
      <p:pic>
        <p:nvPicPr>
          <p:cNvPr id="5" name="Picture 4" descr="A pie chart that says ethos/credibility; pathos/emotion; and logos/logic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650989" y="1057833"/>
            <a:ext cx="5853855" cy="5838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C0D5B-956C-43C8-8748-1064E9BF264C}"/>
              </a:ext>
            </a:extLst>
          </p:cNvPr>
          <p:cNvSpPr txBox="1"/>
          <p:nvPr/>
        </p:nvSpPr>
        <p:spPr>
          <a:xfrm>
            <a:off x="10646441" y="7124700"/>
            <a:ext cx="4528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owl.excelsior.edu/argument-and-critical-thinking/modes-of-persuasion/modes-of-persuasion-time-to-writ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6828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561</Words>
  <Application>Microsoft Office PowerPoint</Application>
  <PresentationFormat>Custom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Sauce</vt:lpstr>
      <vt:lpstr>Open Sauce Bold</vt:lpstr>
      <vt:lpstr>Arial</vt:lpstr>
      <vt:lpstr>Open Sauce SemiBold</vt:lpstr>
      <vt:lpstr>Calibri</vt:lpstr>
      <vt:lpstr>Open Sauce SemiBold Bold</vt:lpstr>
      <vt:lpstr>Office Theme</vt:lpstr>
      <vt:lpstr>Exploring Public Speaking (HACC Edition, 2021)</vt:lpstr>
      <vt:lpstr>Chapter 15 Overview</vt:lpstr>
      <vt:lpstr>Information + Change = Persuasion </vt:lpstr>
      <vt:lpstr>A Definition of Persuasion</vt:lpstr>
      <vt:lpstr>Persuasion Defined</vt:lpstr>
      <vt:lpstr>Why is Persuasion Hard</vt:lpstr>
      <vt:lpstr>Challenges of  Persuasion</vt:lpstr>
      <vt:lpstr>Solutions to the  Difficulty of Persuasion</vt:lpstr>
      <vt:lpstr>Traditional Views of Persuasion</vt:lpstr>
      <vt:lpstr>Ethos</vt:lpstr>
      <vt:lpstr>Logos</vt:lpstr>
      <vt:lpstr>Pathos</vt:lpstr>
      <vt:lpstr>Constructing a Persuasive Speech</vt:lpstr>
      <vt:lpstr>Formulating a Proposition of Fact</vt:lpstr>
      <vt:lpstr>Formulating a Proposition of Definition</vt:lpstr>
      <vt:lpstr>Formulating a Proposition of Value</vt:lpstr>
      <vt:lpstr>Formulating a Proposition of Policy</vt:lpstr>
      <vt:lpstr>Building on Your Arguments</vt:lpstr>
      <vt:lpstr>Introduction Examples</vt:lpstr>
      <vt:lpstr>Chapter 15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25</cp:revision>
  <dcterms:created xsi:type="dcterms:W3CDTF">2006-08-16T00:00:00Z</dcterms:created>
  <dcterms:modified xsi:type="dcterms:W3CDTF">2022-01-08T18:56:24Z</dcterms:modified>
  <dc:identifier>DAEw2nuEFks</dc:identifier>
</cp:coreProperties>
</file>