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88" r:id="rId5"/>
    <p:sldId id="260" r:id="rId6"/>
    <p:sldId id="447" r:id="rId7"/>
    <p:sldId id="448" r:id="rId8"/>
    <p:sldId id="449" r:id="rId9"/>
    <p:sldId id="450" r:id="rId10"/>
    <p:sldId id="384" r:id="rId11"/>
    <p:sldId id="451" r:id="rId12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Open Sauce" panose="020B0604020202020204" charset="0"/>
      <p:regular r:id="rId17"/>
    </p:embeddedFont>
    <p:embeddedFont>
      <p:font typeface="Open Sauce Bold" panose="020B0604020202020204" charset="0"/>
      <p:regular r:id="rId18"/>
    </p:embeddedFont>
    <p:embeddedFont>
      <p:font typeface="Open Sauce SemiBold Bold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45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 autoAdjust="0"/>
    <p:restoredTop sz="94595" autoAdjust="0"/>
  </p:normalViewPr>
  <p:slideViewPr>
    <p:cSldViewPr>
      <p:cViewPr varScale="1">
        <p:scale>
          <a:sx n="54" d="100"/>
          <a:sy n="54" d="100"/>
        </p:scale>
        <p:origin x="93" y="45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verypiecematters.com/jget/volume03-issue01/technology-impact-on-listening-skills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/3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oisestate.pressbooks.pub/makingconflictsuckless/chapter/active-listening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sa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brewminate.com/the-importance-of-listening-in-effective-communication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s://creativecommons.org/licenses/by-nd/3.0/" TargetMode="External"/><Relationship Id="rId4" Type="http://schemas.openxmlformats.org/officeDocument/2006/relationships/hyperlink" Target="http://quotesempire.com/wisdom/we-learn-from-listening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edxsanantonio.com/speaker-application-deadline-extended-to-july-15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d/3.0/" TargetMode="External"/><Relationship Id="rId4" Type="http://schemas.openxmlformats.org/officeDocument/2006/relationships/hyperlink" Target="http://quotesempire.com/wisdom/we-learn-from-listenin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ivytech-engl111/chapter/consider-your-voice-tone-and-persona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urhamtechsakai.blogspot.com/2014/08/how-do-i-get-students-to-look-atlisten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sheninger.blogspot.com/2016/01/feedback-vs-criticism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1371600" y="1111241"/>
            <a:ext cx="9631091" cy="24878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79"/>
              </a:lnSpc>
            </a:pPr>
            <a:r>
              <a:rPr lang="en-US" sz="8799" dirty="0">
                <a:solidFill>
                  <a:srgbClr val="373636"/>
                </a:solidFill>
                <a:latin typeface="Open Sauce SemiBold Bold"/>
              </a:rPr>
              <a:t>Chapter 16</a:t>
            </a:r>
            <a:r>
              <a:rPr lang="en-US" sz="8800" dirty="0">
                <a:solidFill>
                  <a:srgbClr val="373636"/>
                </a:solidFill>
                <a:latin typeface="Open Sauce SemiBold Bold"/>
              </a:rPr>
              <a:t> </a:t>
            </a:r>
          </a:p>
          <a:p>
            <a:pPr>
              <a:lnSpc>
                <a:spcPts val="9680"/>
              </a:lnSpc>
            </a:pPr>
            <a:r>
              <a:rPr lang="en-US" sz="8799" dirty="0">
                <a:solidFill>
                  <a:srgbClr val="3745F4"/>
                </a:solidFill>
                <a:latin typeface="Open Sauce SemiBold Bold"/>
              </a:rPr>
              <a:t>Listening</a:t>
            </a:r>
            <a:endParaRPr lang="en-US" sz="8799" dirty="0">
              <a:solidFill>
                <a:srgbClr val="373636"/>
              </a:solidFill>
              <a:latin typeface="Open Sauce SemiBold Bold"/>
            </a:endParaRPr>
          </a:p>
        </p:txBody>
      </p:sp>
      <p:sp>
        <p:nvSpPr>
          <p:cNvPr id="10" name="TextBox 10"/>
          <p:cNvSpPr txBox="1">
            <a:spLocks noGrp="1"/>
          </p:cNvSpPr>
          <p:nvPr>
            <p:ph type="title" idx="4294967295"/>
          </p:nvPr>
        </p:nvSpPr>
        <p:spPr>
          <a:xfrm>
            <a:off x="2498781" y="8977404"/>
            <a:ext cx="7852224" cy="4133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35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9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Exploring Public Speaking (HACC Edition, 2021)</a:t>
            </a:r>
          </a:p>
        </p:txBody>
      </p:sp>
      <p:sp>
        <p:nvSpPr>
          <p:cNvPr id="7" name="AutoShap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712990" y="9186907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8" name="AutoShap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242105"/>
            <a:ext cx="18288000" cy="9525"/>
          </a:xfrm>
          <a:prstGeom prst="rect">
            <a:avLst/>
          </a:prstGeom>
          <a:solidFill>
            <a:srgbClr val="373636"/>
          </a:solidFill>
        </p:spPr>
      </p:sp>
      <p:pic>
        <p:nvPicPr>
          <p:cNvPr id="3" name="Picture 2" descr="Person with hand to ear as if listening">
            <a:extLst>
              <a:ext uri="{FF2B5EF4-FFF2-40B4-BE49-F238E27FC236}">
                <a16:creationId xmlns:a16="http://schemas.microsoft.com/office/drawing/2014/main" id="{00A24580-779E-40EC-9F6A-B9F1306BF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 flipH="1">
            <a:off x="8534400" y="1427813"/>
            <a:ext cx="9371457" cy="41234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1F5923-AF92-43F0-B83B-A4BE9917AC61}"/>
              </a:ext>
            </a:extLst>
          </p:cNvPr>
          <p:cNvSpPr txBox="1"/>
          <p:nvPr/>
        </p:nvSpPr>
        <p:spPr>
          <a:xfrm>
            <a:off x="9946386" y="5524500"/>
            <a:ext cx="73129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everypiecematters.com/jget/volume03-issue01/technology-impact-on-listening-skills.htm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/3.0/"/>
              </a:rPr>
              <a:t>CC BY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3504716" y="879603"/>
            <a:ext cx="11278567" cy="303929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solidFill>
                  <a:srgbClr val="3745F4"/>
                </a:solidFill>
                <a:latin typeface="Open Sauce SemiBold Bold"/>
                <a:ea typeface="+mn-ea"/>
                <a:cs typeface="+mn-cs"/>
              </a:rPr>
              <a:t>Feedback</a:t>
            </a:r>
            <a:br>
              <a:rPr lang="en-US" sz="7200" dirty="0">
                <a:solidFill>
                  <a:srgbClr val="3745F4"/>
                </a:solidFill>
                <a:latin typeface="Open Sauce SemiBold Bold"/>
                <a:ea typeface="+mn-ea"/>
                <a:cs typeface="+mn-cs"/>
              </a:rPr>
            </a:br>
            <a:r>
              <a:rPr lang="en-US" sz="7200" dirty="0">
                <a:latin typeface="Open Sauce SemiBold Bold"/>
                <a:ea typeface="+mn-ea"/>
                <a:cs typeface="+mn-cs"/>
              </a:rPr>
              <a:t>Channels</a:t>
            </a:r>
            <a:br>
              <a:rPr lang="en-US" sz="7200" dirty="0">
                <a:solidFill>
                  <a:srgbClr val="373636"/>
                </a:solidFill>
                <a:latin typeface="Open Sauce SemiBold Bold"/>
                <a:ea typeface="+mn-ea"/>
                <a:cs typeface="+mn-cs"/>
              </a:rPr>
            </a:br>
            <a:endParaRPr kumimoji="0" lang="en-US" sz="7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 Bold"/>
              <a:ea typeface="+mn-ea"/>
              <a:cs typeface="+mn-cs"/>
            </a:endParaRPr>
          </a:p>
        </p:txBody>
      </p:sp>
      <p:sp>
        <p:nvSpPr>
          <p:cNvPr id="5" name="AutoShap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983419"/>
            <a:ext cx="18288000" cy="9525"/>
          </a:xfrm>
          <a:prstGeom prst="rect">
            <a:avLst/>
          </a:prstGeom>
          <a:solidFill>
            <a:srgbClr val="373636"/>
          </a:solidFill>
        </p:spPr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34474" y="4127787"/>
            <a:ext cx="9525" cy="6294056"/>
          </a:xfrm>
          <a:prstGeom prst="rect">
            <a:avLst/>
          </a:prstGeom>
          <a:solidFill>
            <a:srgbClr val="373636"/>
          </a:solidFill>
        </p:spPr>
      </p:sp>
      <p:sp>
        <p:nvSpPr>
          <p:cNvPr id="8" name="AutoShap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9175" y="3992944"/>
            <a:ext cx="235064" cy="269687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10" name="AutoShap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58400" y="4005931"/>
            <a:ext cx="235064" cy="269687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12" name="TextBox 12"/>
          <p:cNvSpPr txBox="1"/>
          <p:nvPr/>
        </p:nvSpPr>
        <p:spPr>
          <a:xfrm>
            <a:off x="1926562" y="5143500"/>
            <a:ext cx="5921605" cy="35907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R="0" lvl="0" algn="ctr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Non-verbal: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srgbClr val="373636"/>
                </a:solidFill>
                <a:latin typeface="Open Sauce"/>
              </a:rPr>
              <a:t>Listen with full body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</a:rPr>
              <a:t>Have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</a:rPr>
              <a:t> good eye contact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noProof="0" dirty="0">
                <a:solidFill>
                  <a:srgbClr val="373636"/>
                </a:solidFill>
                <a:latin typeface="Open Sauce"/>
              </a:rPr>
              <a:t>Nod head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i="0" u="none" strike="noStrike" kern="1200" cap="none" spc="0" normalizeH="0" baseline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</a:rPr>
              <a:t>Lean</a:t>
            </a:r>
            <a:r>
              <a:rPr kumimoji="0" lang="en-US" sz="3600" i="0" u="none" strike="noStrike" kern="1200" cap="none" spc="0" normalizeH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</a:rPr>
              <a:t> in towards speaker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</a:endParaRPr>
          </a:p>
          <a:p>
            <a:pPr marR="0" lvl="0" algn="ctr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1963400" y="5207052"/>
            <a:ext cx="4794710" cy="28469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R="0" lvl="0" algn="ctr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700" b="1" dirty="0">
                <a:solidFill>
                  <a:srgbClr val="373636"/>
                </a:solidFill>
                <a:latin typeface="Open Sauce"/>
              </a:rPr>
              <a:t>Verbal: </a:t>
            </a:r>
          </a:p>
          <a:p>
            <a:pPr marL="571500" marR="0" lvl="0" indent="-571500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70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</a:rPr>
              <a:t>Ask questions when appropriate</a:t>
            </a:r>
          </a:p>
          <a:p>
            <a:pPr marL="571500" marR="0" lvl="0" indent="-571500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Paraphrase what the speaker said</a:t>
            </a:r>
            <a:endParaRPr kumimoji="0" lang="en-US" sz="370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</a:endParaRPr>
          </a:p>
          <a:p>
            <a:pPr marL="571500" marR="0" lvl="0" indent="-571500" algn="l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7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286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15400" y="-288200"/>
            <a:ext cx="9525" cy="10992908"/>
          </a:xfrm>
          <a:prstGeom prst="rect">
            <a:avLst/>
          </a:prstGeom>
          <a:solidFill>
            <a:srgbClr val="373636"/>
          </a:solidFill>
          <a:ln>
            <a:solidFill>
              <a:srgbClr val="3745F4"/>
            </a:solidFill>
          </a:ln>
        </p:spPr>
      </p:sp>
      <p:sp>
        <p:nvSpPr>
          <p:cNvPr id="6" name="TextBox 6"/>
          <p:cNvSpPr txBox="1">
            <a:spLocks noGrp="1"/>
          </p:cNvSpPr>
          <p:nvPr>
            <p:ph type="title" idx="4294967295"/>
          </p:nvPr>
        </p:nvSpPr>
        <p:spPr>
          <a:xfrm>
            <a:off x="2682165" y="3594945"/>
            <a:ext cx="6434941" cy="234310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 SemiBold Bold"/>
                <a:ea typeface="+mn-ea"/>
                <a:cs typeface="+mn-cs"/>
              </a:rPr>
              <a:t>Chapter 16 </a:t>
            </a:r>
            <a:r>
              <a:rPr lang="en-US" sz="7200" dirty="0">
                <a:solidFill>
                  <a:srgbClr val="3745F4"/>
                </a:solidFill>
                <a:latin typeface="Open Sauce SemiBold Bold"/>
                <a:ea typeface="+mn-ea"/>
                <a:cs typeface="+mn-cs"/>
              </a:rPr>
              <a:t>Re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 Bold"/>
                <a:ea typeface="+mn-ea"/>
                <a:cs typeface="+mn-cs"/>
              </a:rPr>
              <a:t>view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906000" y="3623946"/>
            <a:ext cx="7687026" cy="18576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69"/>
              </a:lnSpc>
            </a:pPr>
            <a:r>
              <a:rPr lang="en-US" sz="3200" dirty="0">
                <a:solidFill>
                  <a:srgbClr val="000000"/>
                </a:solidFill>
                <a:latin typeface="Open Sauce Bold"/>
              </a:rPr>
              <a:t>16.1</a:t>
            </a:r>
            <a:r>
              <a:rPr lang="en-US" sz="3200" dirty="0">
                <a:solidFill>
                  <a:srgbClr val="000000"/>
                </a:solidFill>
                <a:latin typeface="Open Sauce"/>
              </a:rPr>
              <a:t> Listening in Public Speaking  Settings</a:t>
            </a:r>
          </a:p>
          <a:p>
            <a:pPr>
              <a:lnSpc>
                <a:spcPts val="4969"/>
              </a:lnSpc>
            </a:pPr>
            <a:r>
              <a:rPr lang="en-US" sz="3200" dirty="0">
                <a:solidFill>
                  <a:srgbClr val="000000"/>
                </a:solidFill>
                <a:latin typeface="Open Sauce Bold"/>
              </a:rPr>
              <a:t>16.2 </a:t>
            </a:r>
            <a:r>
              <a:rPr lang="en-US" sz="3200" dirty="0">
                <a:solidFill>
                  <a:srgbClr val="000000"/>
                </a:solidFill>
                <a:latin typeface="Open Sauce" panose="020B0604020202020204" charset="0"/>
              </a:rPr>
              <a:t>Providing Feedback to Speakers</a:t>
            </a:r>
          </a:p>
        </p:txBody>
      </p:sp>
    </p:spTree>
    <p:extLst>
      <p:ext uri="{BB962C8B-B14F-4D97-AF65-F5344CB8AC3E}">
        <p14:creationId xmlns:p14="http://schemas.microsoft.com/office/powerpoint/2010/main" val="2944118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15400" y="-288200"/>
            <a:ext cx="9525" cy="10992908"/>
          </a:xfrm>
          <a:prstGeom prst="rect">
            <a:avLst/>
          </a:prstGeom>
          <a:solidFill>
            <a:srgbClr val="373636"/>
          </a:solidFill>
          <a:ln>
            <a:solidFill>
              <a:srgbClr val="3745F4"/>
            </a:solidFill>
          </a:ln>
        </p:spPr>
      </p:sp>
      <p:sp>
        <p:nvSpPr>
          <p:cNvPr id="6" name="TextBox 6"/>
          <p:cNvSpPr txBox="1">
            <a:spLocks noGrp="1"/>
          </p:cNvSpPr>
          <p:nvPr>
            <p:ph type="title" idx="4294967295"/>
          </p:nvPr>
        </p:nvSpPr>
        <p:spPr>
          <a:xfrm>
            <a:off x="2682165" y="3594945"/>
            <a:ext cx="6434941" cy="234310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 SemiBold Bold"/>
                <a:ea typeface="+mn-ea"/>
                <a:cs typeface="+mn-cs"/>
              </a:rPr>
              <a:t>Chapter 16 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 Bold"/>
                <a:ea typeface="+mn-ea"/>
                <a:cs typeface="+mn-cs"/>
              </a:rPr>
              <a:t>Overview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906000" y="3623946"/>
            <a:ext cx="7687026" cy="18576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69"/>
              </a:lnSpc>
            </a:pPr>
            <a:r>
              <a:rPr lang="en-US" sz="3200" dirty="0">
                <a:solidFill>
                  <a:srgbClr val="000000"/>
                </a:solidFill>
                <a:latin typeface="Open Sauce Bold"/>
              </a:rPr>
              <a:t>16.1</a:t>
            </a:r>
            <a:r>
              <a:rPr lang="en-US" sz="3200" dirty="0">
                <a:solidFill>
                  <a:srgbClr val="000000"/>
                </a:solidFill>
                <a:latin typeface="Open Sauce"/>
              </a:rPr>
              <a:t> Listening in Public Speaking  Settings</a:t>
            </a:r>
          </a:p>
          <a:p>
            <a:pPr>
              <a:lnSpc>
                <a:spcPts val="4969"/>
              </a:lnSpc>
            </a:pPr>
            <a:r>
              <a:rPr lang="en-US" sz="3200" dirty="0">
                <a:solidFill>
                  <a:srgbClr val="000000"/>
                </a:solidFill>
                <a:latin typeface="Open Sauce Bold"/>
              </a:rPr>
              <a:t>16.2 </a:t>
            </a:r>
            <a:r>
              <a:rPr lang="en-US" sz="3200" dirty="0">
                <a:solidFill>
                  <a:srgbClr val="000000"/>
                </a:solidFill>
                <a:latin typeface="Open Sauce" panose="020B0604020202020204" charset="0"/>
              </a:rPr>
              <a:t>Providing Feedback to Speakers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674C836-387B-4972-950E-A51DBE4EB65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Listening in Public Speaking Settings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76400" y="1883920"/>
            <a:ext cx="6553200" cy="40523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7200" dirty="0">
                <a:solidFill>
                  <a:srgbClr val="3745F4"/>
                </a:solidFill>
                <a:latin typeface="Open Sauce SemiBold Bold"/>
              </a:rPr>
              <a:t>Listening in Public Speaking Settings</a:t>
            </a:r>
            <a:endParaRPr lang="en-US" sz="7200" dirty="0">
              <a:latin typeface="Open Sauce SemiBold Bold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26B8F7-3B34-4044-93B3-28ADEC8D41E1}"/>
              </a:ext>
            </a:extLst>
          </p:cNvPr>
          <p:cNvSpPr txBox="1"/>
          <p:nvPr/>
        </p:nvSpPr>
        <p:spPr>
          <a:xfrm>
            <a:off x="838200" y="9105900"/>
            <a:ext cx="9144000" cy="608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15.1</a:t>
            </a:r>
          </a:p>
        </p:txBody>
      </p:sp>
      <p:pic>
        <p:nvPicPr>
          <p:cNvPr id="5" name="Picture 4" descr="Four people seated, two paying attention, one taking notes and one with raised hand">
            <a:extLst>
              <a:ext uri="{FF2B5EF4-FFF2-40B4-BE49-F238E27FC236}">
                <a16:creationId xmlns:a16="http://schemas.microsoft.com/office/drawing/2014/main" id="{79CD21BA-BA99-4DF8-812F-CF0A2DFBF4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10287000" y="2648866"/>
            <a:ext cx="5839653" cy="38940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D1441F-FA17-4173-BE6C-96BCED4BFB2D}"/>
              </a:ext>
            </a:extLst>
          </p:cNvPr>
          <p:cNvSpPr txBox="1"/>
          <p:nvPr/>
        </p:nvSpPr>
        <p:spPr>
          <a:xfrm>
            <a:off x="10287000" y="6542885"/>
            <a:ext cx="58396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boisestate.pressbooks.pub/makingconflictsuckless/chapter/active-listening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00AB6-A5AE-4260-93D1-F72635A58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020" y="713786"/>
            <a:ext cx="5258243" cy="243348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745F4"/>
                </a:solidFill>
                <a:latin typeface="Open Sauce Bold" panose="020B0604020202020204" charset="0"/>
              </a:rPr>
              <a:t>About </a:t>
            </a:r>
            <a:br>
              <a:rPr lang="en-US" dirty="0">
                <a:solidFill>
                  <a:srgbClr val="3745F4"/>
                </a:solidFill>
                <a:latin typeface="Open Sauce Bold" panose="020B0604020202020204" charset="0"/>
              </a:rPr>
            </a:br>
            <a:r>
              <a:rPr lang="en-US" dirty="0">
                <a:latin typeface="Open Sauce Bold" panose="020B0604020202020204" charset="0"/>
              </a:rPr>
              <a:t>Listening</a:t>
            </a:r>
          </a:p>
        </p:txBody>
      </p:sp>
      <p:sp>
        <p:nvSpPr>
          <p:cNvPr id="49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8584" y="0"/>
            <a:ext cx="11329416" cy="10287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5532" y="836676"/>
            <a:ext cx="9876147" cy="860878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F8F66C-34C2-4F5B-B8B1-F623B475A044}"/>
              </a:ext>
            </a:extLst>
          </p:cNvPr>
          <p:cNvSpPr txBox="1"/>
          <p:nvPr/>
        </p:nvSpPr>
        <p:spPr>
          <a:xfrm>
            <a:off x="1232651" y="3009900"/>
            <a:ext cx="4740980" cy="60119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We often focus on the “sending” part of communication, but public speakers need listeners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srgbClr val="373636"/>
                </a:solidFill>
                <a:latin typeface="Open Sauce"/>
              </a:rPr>
              <a:t>Listening is not the same as hearing</a:t>
            </a:r>
            <a:endParaRPr kumimoji="0" lang="en-US" sz="3600" b="0" i="0" u="none" strike="noStrike" kern="1200" cap="none" spc="0" normalizeH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</p:txBody>
      </p:sp>
      <p:pic>
        <p:nvPicPr>
          <p:cNvPr id="8" name="Picture 4" descr="One board that says Hearing is accidental, involuntary, effortless while listening is focused, voluntary and intentional">
            <a:extLst>
              <a:ext uri="{FF2B5EF4-FFF2-40B4-BE49-F238E27FC236}">
                <a16:creationId xmlns:a16="http://schemas.microsoft.com/office/drawing/2014/main" id="{EB50E85B-5AF6-4FFD-B389-EC1AFE23DC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41" r="-424"/>
          <a:stretch/>
        </p:blipFill>
        <p:spPr>
          <a:xfrm>
            <a:off x="7828526" y="2777956"/>
            <a:ext cx="9589532" cy="47012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169846-6A35-4533-8694-F7EAAAB816D6}"/>
              </a:ext>
            </a:extLst>
          </p:cNvPr>
          <p:cNvSpPr txBox="1"/>
          <p:nvPr/>
        </p:nvSpPr>
        <p:spPr>
          <a:xfrm>
            <a:off x="9829800" y="8320798"/>
            <a:ext cx="60693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quotesempire.com/wisdom/we-learn-from-listening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d/3.0/"/>
              </a:rPr>
              <a:t>CC BY-ND</a:t>
            </a:r>
            <a:endParaRPr lang="en-US" sz="9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472B5E-3D30-4731-824E-28DF688F2618}"/>
              </a:ext>
            </a:extLst>
          </p:cNvPr>
          <p:cNvSpPr txBox="1"/>
          <p:nvPr/>
        </p:nvSpPr>
        <p:spPr>
          <a:xfrm>
            <a:off x="9829800" y="8320798"/>
            <a:ext cx="60693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brewminate.com/the-importance-of-listening-in-effective-communication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04596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3504716" y="879603"/>
            <a:ext cx="11278567" cy="202619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solidFill>
                  <a:srgbClr val="3745F4"/>
                </a:solidFill>
                <a:latin typeface="Open Sauce SemiBold Bold"/>
                <a:ea typeface="+mn-ea"/>
                <a:cs typeface="+mn-cs"/>
              </a:rPr>
              <a:t>Three Types of </a:t>
            </a:r>
            <a:r>
              <a:rPr lang="en-US" sz="7200" dirty="0">
                <a:latin typeface="Open Sauce SemiBold Bold"/>
                <a:ea typeface="+mn-ea"/>
                <a:cs typeface="+mn-cs"/>
              </a:rPr>
              <a:t>Listening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 Bold"/>
              <a:ea typeface="+mn-ea"/>
              <a:cs typeface="+mn-cs"/>
            </a:endParaRPr>
          </a:p>
        </p:txBody>
      </p:sp>
      <p:sp>
        <p:nvSpPr>
          <p:cNvPr id="5" name="AutoShap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983419"/>
            <a:ext cx="18288000" cy="9525"/>
          </a:xfrm>
          <a:prstGeom prst="rect">
            <a:avLst/>
          </a:prstGeom>
          <a:solidFill>
            <a:srgbClr val="373636"/>
          </a:solidFill>
        </p:spPr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72275" y="3992944"/>
            <a:ext cx="9525" cy="6294056"/>
          </a:xfrm>
          <a:prstGeom prst="rect">
            <a:avLst/>
          </a:prstGeom>
          <a:solidFill>
            <a:srgbClr val="373636"/>
          </a:solidFill>
        </p:spPr>
      </p:sp>
      <p:sp>
        <p:nvSpPr>
          <p:cNvPr id="7" name="AutoShap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25375" y="3992944"/>
            <a:ext cx="9525" cy="6294056"/>
          </a:xfrm>
          <a:prstGeom prst="rect">
            <a:avLst/>
          </a:prstGeom>
          <a:solidFill>
            <a:srgbClr val="373636"/>
          </a:solidFill>
        </p:spPr>
      </p:sp>
      <p:sp>
        <p:nvSpPr>
          <p:cNvPr id="8" name="AutoShap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9175" y="3992944"/>
            <a:ext cx="235064" cy="269687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9" name="AutoShap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72275" y="3992944"/>
            <a:ext cx="235064" cy="269687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10" name="AutoShap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34900" y="3992944"/>
            <a:ext cx="235064" cy="269687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12" name="TextBox 12"/>
          <p:cNvSpPr txBox="1"/>
          <p:nvPr/>
        </p:nvSpPr>
        <p:spPr>
          <a:xfrm>
            <a:off x="1566853" y="5070564"/>
            <a:ext cx="4147700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88620" marR="0" lvl="1" algn="ctr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 err="1">
                <a:solidFill>
                  <a:srgbClr val="373636"/>
                </a:solidFill>
                <a:latin typeface="Open Sauce"/>
              </a:rPr>
              <a:t>Comprehensive:</a:t>
            </a:r>
            <a:r>
              <a:rPr lang="en-US" sz="3600" dirty="0" err="1">
                <a:solidFill>
                  <a:srgbClr val="373636"/>
                </a:solidFill>
                <a:latin typeface="Open Sauce"/>
              </a:rPr>
              <a:t>Focused</a:t>
            </a:r>
            <a:r>
              <a:rPr lang="en-US" sz="3600" dirty="0">
                <a:solidFill>
                  <a:srgbClr val="373636"/>
                </a:solidFill>
                <a:latin typeface="Open Sauce"/>
              </a:rPr>
              <a:t> on understanding and remembering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</a:endParaRPr>
          </a:p>
          <a:p>
            <a:pPr marL="0" marR="0" lvl="0" indent="0" algn="l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801405" y="5032464"/>
            <a:ext cx="3667385" cy="28469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Appreciative:</a:t>
            </a:r>
          </a:p>
          <a:p>
            <a:pPr marL="0" marR="0" lvl="0" indent="0" algn="ctr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Takes place while listening to art forms</a:t>
            </a:r>
            <a:r>
              <a:rPr kumimoji="0" lang="en-US" sz="370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00" b="1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3030200" y="5032464"/>
            <a:ext cx="4549891" cy="1897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Critical</a:t>
            </a:r>
          </a:p>
          <a:p>
            <a:pPr marL="399418" marR="0" lvl="1" algn="ctr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70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Evaluating the validity</a:t>
            </a:r>
            <a:r>
              <a:rPr kumimoji="0" lang="en-US" sz="3700" i="0" u="none" strike="noStrike" kern="1200" cap="none" spc="0" normalizeH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 of arguments</a:t>
            </a:r>
            <a:endParaRPr kumimoji="0" lang="en-US" sz="370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00AB6-A5AE-4260-93D1-F72635A58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020" y="713786"/>
            <a:ext cx="5258243" cy="243348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745F4"/>
                </a:solidFill>
                <a:latin typeface="Open Sauce Bold" panose="020B0604020202020204" charset="0"/>
              </a:rPr>
              <a:t>Your Audience and</a:t>
            </a:r>
            <a:br>
              <a:rPr lang="en-US" dirty="0">
                <a:solidFill>
                  <a:srgbClr val="3745F4"/>
                </a:solidFill>
                <a:latin typeface="Open Sauce Bold" panose="020B0604020202020204" charset="0"/>
              </a:rPr>
            </a:br>
            <a:r>
              <a:rPr lang="en-US" dirty="0">
                <a:latin typeface="Open Sauce Bold" panose="020B0604020202020204" charset="0"/>
              </a:rPr>
              <a:t>Listening</a:t>
            </a:r>
          </a:p>
        </p:txBody>
      </p:sp>
      <p:sp>
        <p:nvSpPr>
          <p:cNvPr id="49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8584" y="0"/>
            <a:ext cx="11329416" cy="10287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5532" y="836676"/>
            <a:ext cx="9876147" cy="860878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F8F66C-34C2-4F5B-B8B1-F623B475A044}"/>
              </a:ext>
            </a:extLst>
          </p:cNvPr>
          <p:cNvSpPr txBox="1"/>
          <p:nvPr/>
        </p:nvSpPr>
        <p:spPr>
          <a:xfrm>
            <a:off x="1232651" y="3009900"/>
            <a:ext cx="4740980" cy="5498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Speaker must make listening easier for audience through planned redundancy (introduction, transitions, visual aids)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</p:txBody>
      </p:sp>
      <p:pic>
        <p:nvPicPr>
          <p:cNvPr id="8" name="Picture 4" descr="Person speaking with microphone and outstretched hands">
            <a:extLst>
              <a:ext uri="{FF2B5EF4-FFF2-40B4-BE49-F238E27FC236}">
                <a16:creationId xmlns:a16="http://schemas.microsoft.com/office/drawing/2014/main" id="{EB50E85B-5AF6-4FFD-B389-EC1AFE23DC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1334" t="212" r="3783" b="3318"/>
          <a:stretch/>
        </p:blipFill>
        <p:spPr>
          <a:xfrm>
            <a:off x="8915400" y="1943100"/>
            <a:ext cx="8139949" cy="6172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169846-6A35-4533-8694-F7EAAAB816D6}"/>
              </a:ext>
            </a:extLst>
          </p:cNvPr>
          <p:cNvSpPr txBox="1"/>
          <p:nvPr/>
        </p:nvSpPr>
        <p:spPr>
          <a:xfrm>
            <a:off x="9829800" y="8320798"/>
            <a:ext cx="60693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quotesempire.com/wisdom/we-learn-from-listening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d/3.0/"/>
              </a:rPr>
              <a:t>CC BY-ND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85381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00AB6-A5AE-4260-93D1-F72635A58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020" y="713786"/>
            <a:ext cx="5258243" cy="243348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745F4"/>
                </a:solidFill>
                <a:latin typeface="Open Sauce Bold" panose="020B0604020202020204" charset="0"/>
              </a:rPr>
              <a:t>Barriers To</a:t>
            </a:r>
            <a:br>
              <a:rPr lang="en-US" dirty="0">
                <a:solidFill>
                  <a:srgbClr val="3745F4"/>
                </a:solidFill>
                <a:latin typeface="Open Sauce Bold" panose="020B0604020202020204" charset="0"/>
              </a:rPr>
            </a:br>
            <a:r>
              <a:rPr lang="en-US" dirty="0">
                <a:latin typeface="Open Sauce Bold" panose="020B0604020202020204" charset="0"/>
              </a:rPr>
              <a:t>Listening</a:t>
            </a:r>
          </a:p>
        </p:txBody>
      </p:sp>
      <p:sp>
        <p:nvSpPr>
          <p:cNvPr id="49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8584" y="0"/>
            <a:ext cx="11329416" cy="10287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5532" y="836676"/>
            <a:ext cx="9876147" cy="860878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F8F66C-34C2-4F5B-B8B1-F623B475A044}"/>
              </a:ext>
            </a:extLst>
          </p:cNvPr>
          <p:cNvSpPr txBox="1"/>
          <p:nvPr/>
        </p:nvSpPr>
        <p:spPr>
          <a:xfrm>
            <a:off x="1232651" y="3009900"/>
            <a:ext cx="4740980" cy="5498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We have short attention spans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srgbClr val="373636"/>
                </a:solidFill>
                <a:latin typeface="Open Sauce"/>
              </a:rPr>
              <a:t>We also deal with noisiness and distractions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We process information faster than someone can say it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</p:txBody>
      </p:sp>
      <p:pic>
        <p:nvPicPr>
          <p:cNvPr id="8" name="Picture 4" descr="Four people looking bored in a classroom setting&#10;">
            <a:extLst>
              <a:ext uri="{FF2B5EF4-FFF2-40B4-BE49-F238E27FC236}">
                <a16:creationId xmlns:a16="http://schemas.microsoft.com/office/drawing/2014/main" id="{EB50E85B-5AF6-4FFD-B389-EC1AFE23DC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328" b="8479"/>
          <a:stretch/>
        </p:blipFill>
        <p:spPr>
          <a:xfrm>
            <a:off x="8553317" y="1826366"/>
            <a:ext cx="8139949" cy="6629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187925-946E-4636-A214-D07C8FD7A6F9}"/>
              </a:ext>
            </a:extLst>
          </p:cNvPr>
          <p:cNvSpPr txBox="1"/>
          <p:nvPr/>
        </p:nvSpPr>
        <p:spPr>
          <a:xfrm>
            <a:off x="8915399" y="8393425"/>
            <a:ext cx="81399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courses.lumenlearning.com/ivytech-engl111/chapter/consider-your-voice-tone-and-persona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-nd/3.0/"/>
              </a:rPr>
              <a:t>CC BY-NC-ND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04830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00AB6-A5AE-4260-93D1-F72635A58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020" y="713786"/>
            <a:ext cx="5258243" cy="243348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745F4"/>
                </a:solidFill>
                <a:latin typeface="Open Sauce Bold" panose="020B0604020202020204" charset="0"/>
              </a:rPr>
              <a:t>How to Improve</a:t>
            </a:r>
            <a:br>
              <a:rPr lang="en-US" dirty="0">
                <a:solidFill>
                  <a:srgbClr val="3745F4"/>
                </a:solidFill>
                <a:latin typeface="Open Sauce Bold" panose="020B0604020202020204" charset="0"/>
              </a:rPr>
            </a:br>
            <a:r>
              <a:rPr lang="en-US" dirty="0">
                <a:latin typeface="Open Sauce Bold" panose="020B0604020202020204" charset="0"/>
              </a:rPr>
              <a:t>Listening</a:t>
            </a:r>
          </a:p>
        </p:txBody>
      </p:sp>
      <p:sp>
        <p:nvSpPr>
          <p:cNvPr id="49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8584" y="0"/>
            <a:ext cx="11329416" cy="10287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5532" y="836676"/>
            <a:ext cx="9876147" cy="860878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F8F66C-34C2-4F5B-B8B1-F623B475A044}"/>
              </a:ext>
            </a:extLst>
          </p:cNvPr>
          <p:cNvSpPr txBox="1"/>
          <p:nvPr/>
        </p:nvSpPr>
        <p:spPr>
          <a:xfrm>
            <a:off x="1232651" y="3009900"/>
            <a:ext cx="4740980" cy="60119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srgbClr val="373636"/>
                </a:solidFill>
                <a:latin typeface="Open Sauce"/>
              </a:rPr>
              <a:t>Try to improve your listening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Keep an open mind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srgbClr val="373636"/>
                </a:solidFill>
                <a:latin typeface="Open Sauce"/>
              </a:rPr>
              <a:t>Be prepared to listen by putting away distractions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Take notes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srgbClr val="373636"/>
                </a:solidFill>
                <a:latin typeface="Open Sauce"/>
              </a:rPr>
              <a:t>Avoid temptation to talk to others</a:t>
            </a:r>
            <a:endParaRPr kumimoji="0" lang="en-US" sz="3600" b="0" i="0" u="none" strike="noStrike" kern="1200" cap="none" spc="0" normalizeH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</p:txBody>
      </p:sp>
      <p:pic>
        <p:nvPicPr>
          <p:cNvPr id="8" name="Picture 4" descr="Person with hand to ear, actively listening, filmed from above">
            <a:extLst>
              <a:ext uri="{FF2B5EF4-FFF2-40B4-BE49-F238E27FC236}">
                <a16:creationId xmlns:a16="http://schemas.microsoft.com/office/drawing/2014/main" id="{EB50E85B-5AF6-4FFD-B389-EC1AFE23DC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897" b="3308"/>
          <a:stretch/>
        </p:blipFill>
        <p:spPr>
          <a:xfrm>
            <a:off x="10058400" y="2061937"/>
            <a:ext cx="4705483" cy="57263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187925-946E-4636-A214-D07C8FD7A6F9}"/>
              </a:ext>
            </a:extLst>
          </p:cNvPr>
          <p:cNvSpPr txBox="1"/>
          <p:nvPr/>
        </p:nvSpPr>
        <p:spPr>
          <a:xfrm>
            <a:off x="8553317" y="8455766"/>
            <a:ext cx="81399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durhamtechsakai.blogspot.com/2014/08/how-do-i-get-students-to-look-atlisten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07220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674C836-387B-4972-950E-A51DBE4EB65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Providing Feedback to Speakers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76400" y="1883920"/>
            <a:ext cx="6553200" cy="30392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7200" dirty="0">
                <a:solidFill>
                  <a:srgbClr val="3745F4"/>
                </a:solidFill>
                <a:latin typeface="Open Sauce SemiBold Bold"/>
              </a:rPr>
              <a:t>Providing Feedback to Speakers</a:t>
            </a:r>
            <a:endParaRPr lang="en-US" sz="7200" dirty="0">
              <a:latin typeface="Open Sauce SemiBold Bold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26B8F7-3B34-4044-93B3-28ADEC8D41E1}"/>
              </a:ext>
            </a:extLst>
          </p:cNvPr>
          <p:cNvSpPr txBox="1"/>
          <p:nvPr/>
        </p:nvSpPr>
        <p:spPr>
          <a:xfrm>
            <a:off x="838200" y="9105900"/>
            <a:ext cx="9144000" cy="608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16.1</a:t>
            </a:r>
          </a:p>
        </p:txBody>
      </p:sp>
      <p:pic>
        <p:nvPicPr>
          <p:cNvPr id="5" name="Picture 4" descr="Person holding sign that says, &quot;Your Feedback Matters&quot;">
            <a:extLst>
              <a:ext uri="{FF2B5EF4-FFF2-40B4-BE49-F238E27FC236}">
                <a16:creationId xmlns:a16="http://schemas.microsoft.com/office/drawing/2014/main" id="{79CD21BA-BA99-4DF8-812F-CF0A2DFBF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8665191" y="1638300"/>
            <a:ext cx="8553305" cy="44904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D1441F-FA17-4173-BE6C-96BCED4BFB2D}"/>
              </a:ext>
            </a:extLst>
          </p:cNvPr>
          <p:cNvSpPr txBox="1"/>
          <p:nvPr/>
        </p:nvSpPr>
        <p:spPr>
          <a:xfrm>
            <a:off x="10287000" y="6128784"/>
            <a:ext cx="58396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esheninger.blogspot.com/2016/01/feedback-vs-criticism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79480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1123</TotalTime>
  <Words>302</Words>
  <Application>Microsoft Office PowerPoint</Application>
  <PresentationFormat>Custom</PresentationFormat>
  <Paragraphs>57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Open Sauce</vt:lpstr>
      <vt:lpstr>Open Sauce Bold</vt:lpstr>
      <vt:lpstr>Arial</vt:lpstr>
      <vt:lpstr>Calibri</vt:lpstr>
      <vt:lpstr>Open Sauce SemiBold Bold</vt:lpstr>
      <vt:lpstr>Office Theme</vt:lpstr>
      <vt:lpstr>Exploring Public Speaking (HACC Edition, 2021)</vt:lpstr>
      <vt:lpstr>Chapter 16 Overview</vt:lpstr>
      <vt:lpstr>Listening in Public Speaking Settings</vt:lpstr>
      <vt:lpstr>About  Listening</vt:lpstr>
      <vt:lpstr>Three Types of Listening</vt:lpstr>
      <vt:lpstr>Your Audience and Listening</vt:lpstr>
      <vt:lpstr>Barriers To Listening</vt:lpstr>
      <vt:lpstr>How to Improve Listening</vt:lpstr>
      <vt:lpstr>Providing Feedback to Speakers</vt:lpstr>
      <vt:lpstr>Feedback Channels </vt:lpstr>
      <vt:lpstr>Chapter 16 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HACC Chapter 1</dc:title>
  <cp:lastModifiedBy>Linda Beck</cp:lastModifiedBy>
  <cp:revision>21</cp:revision>
  <dcterms:created xsi:type="dcterms:W3CDTF">2006-08-16T00:00:00Z</dcterms:created>
  <dcterms:modified xsi:type="dcterms:W3CDTF">2022-01-08T18:53:29Z</dcterms:modified>
  <dc:identifier>DAEw2nuEFks</dc:identifier>
</cp:coreProperties>
</file>