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8" r:id="rId4"/>
    <p:sldId id="260" r:id="rId5"/>
    <p:sldId id="277" r:id="rId6"/>
    <p:sldId id="290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291" r:id="rId20"/>
    <p:sldId id="414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uce" panose="020B0604020202020204" charset="0"/>
      <p:regular r:id="rId26"/>
    </p:embeddedFont>
    <p:embeddedFont>
      <p:font typeface="Open Sauce Bold" panose="020B0604020202020204" charset="0"/>
      <p:regular r:id="rId27"/>
    </p:embeddedFont>
    <p:embeddedFont>
      <p:font typeface="Open Sauce SemiBold" panose="020B0604020202020204" charset="0"/>
      <p:regular r:id="rId28"/>
    </p:embeddedFont>
    <p:embeddedFont>
      <p:font typeface="Open Sauce SemiBold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  <a:srgbClr val="555C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>
      <p:cViewPr varScale="1">
        <p:scale>
          <a:sx n="49" d="100"/>
          <a:sy n="49" d="100"/>
        </p:scale>
        <p:origin x="69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21-02-special-occasion-speeche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lpp.pressbooks.pub/publicspeakingresouceproject/chapter/special-occasion-speeches-introductio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lib.umn.edu/publicspeaking/part/chapter-1-why-public-speaking-matters-toda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sci.libretexts.org/Bookshelves/Communication/Book:_Exploring_Public_Speaking_(Barton_and_Tucker)/15:_Special_Occasion_Speaking/15.02:_Types_of_Special_Occasion_Speech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publicspeaking/chapter/general-guidelines-to-special-occasion-speeche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lpp.pressbooks.pub/publicspeakingresouceproject/chapter/read-special-occasion-case-study-on-awards-and-acceptance-speech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63993" y="1777078"/>
            <a:ext cx="8987012" cy="497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17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Special Occasion Speeches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pic>
        <p:nvPicPr>
          <p:cNvPr id="6" name="Picture 6" descr="Woman standing and offering a toast with a glass of wine to friends seated at a tab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233" t="-1746" r="11231" b="1746"/>
          <a:stretch/>
        </p:blipFill>
        <p:spPr>
          <a:xfrm>
            <a:off x="8588343" y="1088946"/>
            <a:ext cx="8701437" cy="6446809"/>
          </a:xfrm>
          <a:prstGeom prst="rect">
            <a:avLst/>
          </a:prstGeom>
        </p:spPr>
      </p:pic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F69C7-3109-4CD3-9F26-2AE71381CB89}"/>
              </a:ext>
            </a:extLst>
          </p:cNvPr>
          <p:cNvSpPr txBox="1"/>
          <p:nvPr/>
        </p:nvSpPr>
        <p:spPr>
          <a:xfrm>
            <a:off x="13349995" y="7509178"/>
            <a:ext cx="6725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latworldknowledge.lardbucket.org/books/public-speaking-practice-and-ethics/s21-02-special-occasion-speech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Dedication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90050" y="1298643"/>
            <a:ext cx="55626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In honor of an opening to highlight the importance of a project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Explain how you’re involved or related and how others are involved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Talk about structure and who designed it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10679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Toasts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90050" y="1298643"/>
            <a:ext cx="55626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 speech to congratulate, appreciate, or remember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Keep remarks brief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Focus your attention on the person being toasted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Look at person being honored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13306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R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oasts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90050" y="1298643"/>
            <a:ext cx="55626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To praise and good-naturedly insult a person being honored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Challenging to do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Consider strange habits or amusing stories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Make sure audience can relate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41333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Eulogies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1528300"/>
            <a:ext cx="6669675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Given in honor of someone who died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Know as much information about the deceased as possible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Although a serious occasion, can add at least one humorous point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Know the audience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Praise, lament and console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3076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Farewell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2793515"/>
            <a:ext cx="666967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To say good-bye to part of speaker’s life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Thank people in current position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Express how much experience meant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End on a high note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25567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Commencement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0" y="2221973"/>
            <a:ext cx="6669675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 graduation speech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Should balance humor and inspiration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Use theme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Talk about your experiences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Impart wisdom and advice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Place speech into larger context of lives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29489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9718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After Dinner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2793515"/>
            <a:ext cx="666967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Generally serious speeches but can insert humor for amusement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Often, people are hired to give these speeches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40580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9718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Motivational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2793515"/>
            <a:ext cx="666967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Arouse emotions and motivate the audience to do something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Types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Hero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Survivor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Religious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27261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5403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Special Occasion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latin typeface="Open Sauce SemiBold Bold"/>
                </a:rPr>
                <a:t>Language and Delivery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Special Occasion Language and Delivery</a:t>
            </a:r>
          </a:p>
        </p:txBody>
      </p:sp>
      <p:pic>
        <p:nvPicPr>
          <p:cNvPr id="14" name="Picture 4" descr="Person wearing a bow tie and suspenders standing holding a microphone while others seated at table look at him. 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0" r="460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E83F1-B741-418D-AE0B-E88990A23AA5}"/>
              </a:ext>
            </a:extLst>
          </p:cNvPr>
          <p:cNvSpPr txBox="1"/>
          <p:nvPr/>
        </p:nvSpPr>
        <p:spPr>
          <a:xfrm>
            <a:off x="838200" y="8954114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17.3 and 17.4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07AC2-BC8B-4331-B212-2BB3A01D48B9}"/>
              </a:ext>
            </a:extLst>
          </p:cNvPr>
          <p:cNvSpPr txBox="1"/>
          <p:nvPr/>
        </p:nvSpPr>
        <p:spPr>
          <a:xfrm>
            <a:off x="10546302" y="8746025"/>
            <a:ext cx="6836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lpp.pressbooks.pub/publicspeakingresouceproject/chapter/special-occasion-speeches-introduc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4920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Special Occasion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Language/ Delivery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567812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uce" panose="020B0604020202020204" charset="0"/>
              </a:rPr>
              <a:t>Don’t use big words to sound smart</a:t>
            </a:r>
          </a:p>
          <a:p>
            <a:r>
              <a:rPr lang="en-US" sz="4000" dirty="0">
                <a:latin typeface="Open Sauce" panose="020B0604020202020204" charset="0"/>
              </a:rPr>
              <a:t>Use basic words to convey emotion</a:t>
            </a:r>
          </a:p>
          <a:p>
            <a:r>
              <a:rPr lang="en-US" sz="4000" dirty="0">
                <a:latin typeface="Open Sauce" panose="020B0604020202020204" charset="0"/>
              </a:rPr>
              <a:t>Practice</a:t>
            </a:r>
          </a:p>
          <a:p>
            <a:r>
              <a:rPr lang="en-US" sz="4000" dirty="0">
                <a:latin typeface="Open Sauce" panose="020B0604020202020204" charset="0"/>
              </a:rPr>
              <a:t>Convey emotion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 holding microphone and gesturing with other hand; audience is behind him.">
            <a:extLst>
              <a:ext uri="{FF2B5EF4-FFF2-40B4-BE49-F238E27FC236}">
                <a16:creationId xmlns:a16="http://schemas.microsoft.com/office/drawing/2014/main" id="{E72122EA-DB34-4E25-98C8-A923335D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8229600" y="2227314"/>
            <a:ext cx="8382000" cy="544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ECFD9-26C8-416C-A653-73FD148F070C}"/>
              </a:ext>
            </a:extLst>
          </p:cNvPr>
          <p:cNvSpPr txBox="1"/>
          <p:nvPr/>
        </p:nvSpPr>
        <p:spPr>
          <a:xfrm>
            <a:off x="8229600" y="7675614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pen.lib.umn.edu/publicspeaking/part/chapter-1-why-public-speaking-matters-toda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12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17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10800" y="3633079"/>
            <a:ext cx="7120384" cy="443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Understanding Special Occasion Speeches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17.2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Types of Special Occasion Speeches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17.3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Special Occasion Language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17.4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 Special Occasion Delivery</a:t>
            </a:r>
          </a:p>
          <a:p>
            <a:pPr>
              <a:lnSpc>
                <a:spcPts val="4969"/>
              </a:lnSpc>
            </a:pPr>
            <a:endParaRPr lang="en-US" sz="3549" dirty="0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17 </a:t>
            </a: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Re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10800" y="3633079"/>
            <a:ext cx="7120384" cy="443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Understanding Special Occasion Speeches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17.2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Types of Special Occasion Speeches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17.3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Special Occasion Language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17.4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 Special Occasion Delivery</a:t>
            </a:r>
          </a:p>
          <a:p>
            <a:pPr>
              <a:lnSpc>
                <a:spcPts val="4969"/>
              </a:lnSpc>
            </a:pPr>
            <a:endParaRPr lang="en-US" sz="3549" dirty="0">
              <a:solidFill>
                <a:srgbClr val="000000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22121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5403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Understanding</a:t>
              </a:r>
              <a:r>
                <a:rPr lang="en-US" sz="7200" dirty="0">
                  <a:latin typeface="Open Sauce SemiBold Bold"/>
                </a:rPr>
                <a:t> Special Occasion Speeches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Why Anxiety and Public Speaking</a:t>
            </a:r>
          </a:p>
        </p:txBody>
      </p:sp>
      <p:pic>
        <p:nvPicPr>
          <p:cNvPr id="14" name="Picture 4" descr="A bride and groom clinking glasses of champagne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34" r="17334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093619-AD85-4900-92C0-BDEC70929A5F}"/>
              </a:ext>
            </a:extLst>
          </p:cNvPr>
          <p:cNvSpPr txBox="1"/>
          <p:nvPr/>
        </p:nvSpPr>
        <p:spPr>
          <a:xfrm>
            <a:off x="1028700" y="9193306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17.1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74B2F-ED8E-4E6B-B4E1-4B7EC9D81CA8}"/>
              </a:ext>
            </a:extLst>
          </p:cNvPr>
          <p:cNvSpPr txBox="1"/>
          <p:nvPr/>
        </p:nvSpPr>
        <p:spPr>
          <a:xfrm>
            <a:off x="10546302" y="8746025"/>
            <a:ext cx="6836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ocialsci.libretexts.org/Bookshelves/Communication/Book:_Exploring_Public_Speaking_(Barton_and_Tucker)/15:_Special_Occasion_Speaking/15.02:_Types_of_Special_Occasion_Speech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4614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Special Occasion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Speeches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435656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Designed to address and engage the context and audience’s emotions on a specific occasion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Can be given at social or business events (wedding, acceptance speech, funeral)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06400" y="5032464"/>
            <a:ext cx="4794136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Many speeches given in real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life are for special occasions</a:t>
            </a:r>
          </a:p>
          <a:p>
            <a:pPr marL="571500" marR="0" lvl="0" indent="-57150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Special Occasion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Tips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567812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uce" panose="020B0604020202020204" charset="0"/>
              </a:rPr>
              <a:t>Be prepared</a:t>
            </a:r>
          </a:p>
          <a:p>
            <a:r>
              <a:rPr lang="en-US" sz="4000" dirty="0">
                <a:latin typeface="Open Sauce" panose="020B0604020202020204" charset="0"/>
              </a:rPr>
              <a:t>Adapt to the occasion</a:t>
            </a:r>
          </a:p>
          <a:p>
            <a:r>
              <a:rPr lang="en-US" sz="4000" dirty="0">
                <a:latin typeface="Open Sauce" panose="020B0604020202020204" charset="0"/>
              </a:rPr>
              <a:t>Adapt to your audience</a:t>
            </a:r>
          </a:p>
          <a:p>
            <a:r>
              <a:rPr lang="en-US" sz="4000" dirty="0">
                <a:latin typeface="Open Sauce" panose="020B0604020202020204" charset="0"/>
              </a:rPr>
              <a:t>Be mindful of time</a:t>
            </a: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duation speaker at lectern with class beside them. 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054920" y="2827830"/>
            <a:ext cx="5631141" cy="4223356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44E84-D590-4FFF-B780-CD963A22C214}"/>
              </a:ext>
            </a:extLst>
          </p:cNvPr>
          <p:cNvSpPr txBox="1"/>
          <p:nvPr/>
        </p:nvSpPr>
        <p:spPr>
          <a:xfrm>
            <a:off x="10054920" y="7051186"/>
            <a:ext cx="5631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publicspeaking/chapter/general-guidelines-to-special-occasion-speech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453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5403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Types of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latin typeface="Open Sauce SemiBold Bold"/>
                </a:rPr>
                <a:t>Special Occasion Speeches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Types of Special Occasion Speeches</a:t>
            </a:r>
          </a:p>
        </p:txBody>
      </p:sp>
      <p:pic>
        <p:nvPicPr>
          <p:cNvPr id="14" name="Picture 4" descr="Tables and chairs with festive place settings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73" r="16973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E83F1-B741-418D-AE0B-E88990A23AA5}"/>
              </a:ext>
            </a:extLst>
          </p:cNvPr>
          <p:cNvSpPr txBox="1"/>
          <p:nvPr/>
        </p:nvSpPr>
        <p:spPr>
          <a:xfrm>
            <a:off x="838200" y="8954114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17.2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07AC2-BC8B-4331-B212-2BB3A01D48B9}"/>
              </a:ext>
            </a:extLst>
          </p:cNvPr>
          <p:cNvSpPr txBox="1"/>
          <p:nvPr/>
        </p:nvSpPr>
        <p:spPr>
          <a:xfrm>
            <a:off x="10546302" y="8746025"/>
            <a:ext cx="6836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lpp.pressbooks.pub/publicspeakingresouceproject/chapter/read-special-occasion-case-study-on-awards-and-acceptance-speech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2952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Introductions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2451630"/>
            <a:ext cx="55626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Mini speech that introduces another speaker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Should have a clear introduction, body and conclusion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Have an impressive hook about the upcoming speaker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8049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Presentations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2451630"/>
            <a:ext cx="55626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Brief speech to accompany a prize or honor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Explain honor and why it’s important along with what recipient accomplished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12813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Acce</a:t>
            </a:r>
            <a:r>
              <a:rPr lang="en-US" sz="4800" dirty="0" err="1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ptance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90050" y="1298643"/>
            <a:ext cx="55626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Brief speech to given by the recipient of an honor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Should thank the givers, those who helped and put the award in perspective; give credit to others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“Be thankful. Be gracious. Be short.”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Special Occasion Speeches</a:t>
            </a:r>
          </a:p>
        </p:txBody>
      </p:sp>
    </p:spTree>
    <p:extLst>
      <p:ext uri="{BB962C8B-B14F-4D97-AF65-F5344CB8AC3E}">
        <p14:creationId xmlns:p14="http://schemas.microsoft.com/office/powerpoint/2010/main" val="40341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580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Open Sauce</vt:lpstr>
      <vt:lpstr>Open Sauce Bold</vt:lpstr>
      <vt:lpstr>Arial</vt:lpstr>
      <vt:lpstr>Open Sauce SemiBold</vt:lpstr>
      <vt:lpstr>Calibri</vt:lpstr>
      <vt:lpstr>Open Sauce SemiBold Bold</vt:lpstr>
      <vt:lpstr>Office Theme</vt:lpstr>
      <vt:lpstr>Exploring Public Speaking (HACC Edition, 2021)</vt:lpstr>
      <vt:lpstr>Chapter 17 Overview</vt:lpstr>
      <vt:lpstr>Why Anxiety and Public Speaking</vt:lpstr>
      <vt:lpstr>Special Occasion Speeches</vt:lpstr>
      <vt:lpstr>Special Occasion Tips</vt:lpstr>
      <vt:lpstr>Types of Special Occasion Speeches</vt:lpstr>
      <vt:lpstr>Introductions</vt:lpstr>
      <vt:lpstr>Presentations</vt:lpstr>
      <vt:lpstr>Acceptance</vt:lpstr>
      <vt:lpstr>Dedication</vt:lpstr>
      <vt:lpstr>Toasts</vt:lpstr>
      <vt:lpstr>Roasts</vt:lpstr>
      <vt:lpstr>Eulogies</vt:lpstr>
      <vt:lpstr>Farewell</vt:lpstr>
      <vt:lpstr>Commencement</vt:lpstr>
      <vt:lpstr>After Dinner</vt:lpstr>
      <vt:lpstr>Motivational</vt:lpstr>
      <vt:lpstr>Special Occasion Language and Delivery</vt:lpstr>
      <vt:lpstr>Special Occasion Language/ Delivery</vt:lpstr>
      <vt:lpstr>Chapter 17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14</cp:revision>
  <dcterms:created xsi:type="dcterms:W3CDTF">2006-08-16T00:00:00Z</dcterms:created>
  <dcterms:modified xsi:type="dcterms:W3CDTF">2022-01-08T18:48:15Z</dcterms:modified>
  <dc:identifier>DAEw2nuEFks</dc:identifier>
</cp:coreProperties>
</file>